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image7.jpg" ContentType="image/jpeg"/>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8" r:id="rId5"/>
  </p:sldMasterIdLst>
  <p:notesMasterIdLst>
    <p:notesMasterId r:id="rId63"/>
  </p:notesMasterIdLst>
  <p:handoutMasterIdLst>
    <p:handoutMasterId r:id="rId64"/>
  </p:handoutMasterIdLst>
  <p:sldIdLst>
    <p:sldId id="256" r:id="rId6"/>
    <p:sldId id="4798" r:id="rId7"/>
    <p:sldId id="258"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4785" r:id="rId26"/>
    <p:sldId id="337" r:id="rId27"/>
    <p:sldId id="404" r:id="rId28"/>
    <p:sldId id="4767" r:id="rId29"/>
    <p:sldId id="2934" r:id="rId30"/>
    <p:sldId id="2935" r:id="rId31"/>
    <p:sldId id="2946" r:id="rId32"/>
    <p:sldId id="4768" r:id="rId33"/>
    <p:sldId id="2765" r:id="rId34"/>
    <p:sldId id="4769" r:id="rId35"/>
    <p:sldId id="4772" r:id="rId36"/>
    <p:sldId id="4773" r:id="rId37"/>
    <p:sldId id="378" r:id="rId38"/>
    <p:sldId id="4787" r:id="rId39"/>
    <p:sldId id="4776" r:id="rId40"/>
    <p:sldId id="4771" r:id="rId41"/>
    <p:sldId id="4796" r:id="rId42"/>
    <p:sldId id="4780" r:id="rId43"/>
    <p:sldId id="4786" r:id="rId44"/>
    <p:sldId id="4770" r:id="rId45"/>
    <p:sldId id="4795" r:id="rId46"/>
    <p:sldId id="4781" r:id="rId47"/>
    <p:sldId id="4782" r:id="rId48"/>
    <p:sldId id="4784" r:id="rId49"/>
    <p:sldId id="4789" r:id="rId50"/>
    <p:sldId id="4790" r:id="rId51"/>
    <p:sldId id="4791" r:id="rId52"/>
    <p:sldId id="4793" r:id="rId53"/>
    <p:sldId id="4777" r:id="rId54"/>
    <p:sldId id="381" r:id="rId55"/>
    <p:sldId id="382" r:id="rId56"/>
    <p:sldId id="4783" r:id="rId57"/>
    <p:sldId id="4794" r:id="rId58"/>
    <p:sldId id="339" r:id="rId59"/>
    <p:sldId id="389" r:id="rId60"/>
    <p:sldId id="4792" r:id="rId61"/>
    <p:sldId id="4797" r:id="rId62"/>
  </p:sldIdLst>
  <p:sldSz cx="9144000" cy="6858000" type="screen4x3"/>
  <p:notesSz cx="6797675"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7BBE10BC-FB63-40C8-AE65-416DF3B0945E}">
          <p14:sldIdLst>
            <p14:sldId id="256"/>
            <p14:sldId id="4798"/>
            <p14:sldId id="258"/>
            <p14:sldId id="261"/>
            <p14:sldId id="262"/>
            <p14:sldId id="263"/>
            <p14:sldId id="264"/>
            <p14:sldId id="265"/>
            <p14:sldId id="266"/>
            <p14:sldId id="267"/>
            <p14:sldId id="268"/>
            <p14:sldId id="269"/>
            <p14:sldId id="270"/>
            <p14:sldId id="271"/>
            <p14:sldId id="272"/>
            <p14:sldId id="273"/>
            <p14:sldId id="274"/>
            <p14:sldId id="275"/>
            <p14:sldId id="276"/>
            <p14:sldId id="277"/>
            <p14:sldId id="4785"/>
            <p14:sldId id="337"/>
            <p14:sldId id="404"/>
            <p14:sldId id="4767"/>
            <p14:sldId id="2934"/>
            <p14:sldId id="2935"/>
            <p14:sldId id="2946"/>
            <p14:sldId id="4768"/>
            <p14:sldId id="2765"/>
            <p14:sldId id="4769"/>
            <p14:sldId id="4772"/>
            <p14:sldId id="4773"/>
            <p14:sldId id="378"/>
            <p14:sldId id="4787"/>
            <p14:sldId id="4776"/>
            <p14:sldId id="4771"/>
            <p14:sldId id="4796"/>
            <p14:sldId id="4780"/>
            <p14:sldId id="4786"/>
            <p14:sldId id="4770"/>
            <p14:sldId id="4795"/>
            <p14:sldId id="4781"/>
            <p14:sldId id="4782"/>
            <p14:sldId id="4784"/>
            <p14:sldId id="4789"/>
            <p14:sldId id="4790"/>
            <p14:sldId id="4791"/>
            <p14:sldId id="4793"/>
            <p14:sldId id="4777"/>
            <p14:sldId id="381"/>
            <p14:sldId id="382"/>
            <p14:sldId id="4783"/>
            <p14:sldId id="4794"/>
            <p14:sldId id="339"/>
            <p14:sldId id="389"/>
            <p14:sldId id="4792"/>
            <p14:sldId id="479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E606D4-8C22-21FE-66AB-487636CCA04E}" name="FOUGEIROL Victoria" initials="VF" userId="S::victoria.fougeirol@amf.asso.fr::0fbd6957-1f8e-4ff8-9e89-06c33b03e3e7" providerId="AD"/>
  <p188:author id="{90CF84E2-DF47-8C5C-F287-F4241F6E5DF4}" name="KUZNIK Valentin" initials="KV" userId="S::valentin.kuznik@amf.asso.fr::40d187a0-e3d3-41a6-9968-4070bb9c766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UIGOU Gaëlle" initials="DG" lastIdx="1" clrIdx="0">
    <p:extLst>
      <p:ext uri="{19B8F6BF-5375-455C-9EA6-DF929625EA0E}">
        <p15:presenceInfo xmlns:p15="http://schemas.microsoft.com/office/powerpoint/2012/main" userId="S-1-5-21-206726183-3772195486-503127376-6171" providerId="AD"/>
      </p:ext>
    </p:extLst>
  </p:cmAuthor>
  <p:cmAuthor id="2" name="GEORGES Marie-Cécile" initials="GM" lastIdx="20" clrIdx="1">
    <p:extLst>
      <p:ext uri="{19B8F6BF-5375-455C-9EA6-DF929625EA0E}">
        <p15:presenceInfo xmlns:p15="http://schemas.microsoft.com/office/powerpoint/2012/main" userId="S-1-5-21-206726183-3772195486-503127376-5296" providerId="AD"/>
      </p:ext>
    </p:extLst>
  </p:cmAuthor>
  <p:cmAuthor id="3" name="SEBBAN Nathalie" initials="SN" lastIdx="17" clrIdx="2">
    <p:extLst>
      <p:ext uri="{19B8F6BF-5375-455C-9EA6-DF929625EA0E}">
        <p15:presenceInfo xmlns:p15="http://schemas.microsoft.com/office/powerpoint/2012/main" userId="S-1-5-21-206726183-3772195486-503127376-45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1BE4"/>
    <a:srgbClr val="0516BB"/>
    <a:srgbClr val="D0D8E8"/>
    <a:srgbClr val="0000FF"/>
    <a:srgbClr val="0066FF"/>
    <a:srgbClr val="D9E6F1"/>
    <a:srgbClr val="DEEFFA"/>
    <a:srgbClr val="DFF6F9"/>
    <a:srgbClr val="A2E3EC"/>
    <a:srgbClr val="336E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714" y="67"/>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10"/>
        <p:guide pos="2142"/>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660" cy="493632"/>
          </a:xfrm>
          <a:prstGeom prst="rect">
            <a:avLst/>
          </a:prstGeom>
        </p:spPr>
        <p:txBody>
          <a:bodyPr vert="horz" lIns="91815" tIns="45907" rIns="91815" bIns="45907" rtlCol="0"/>
          <a:lstStyle>
            <a:lvl1pPr algn="l">
              <a:defRPr sz="1200"/>
            </a:lvl1pPr>
          </a:lstStyle>
          <a:p>
            <a:endParaRPr lang="fr-FR"/>
          </a:p>
        </p:txBody>
      </p:sp>
      <p:sp>
        <p:nvSpPr>
          <p:cNvPr id="3" name="Espace réservé de la date 2"/>
          <p:cNvSpPr>
            <a:spLocks noGrp="1"/>
          </p:cNvSpPr>
          <p:nvPr>
            <p:ph type="dt" sz="quarter" idx="1"/>
          </p:nvPr>
        </p:nvSpPr>
        <p:spPr>
          <a:xfrm>
            <a:off x="3850443" y="1"/>
            <a:ext cx="2945660" cy="493632"/>
          </a:xfrm>
          <a:prstGeom prst="rect">
            <a:avLst/>
          </a:prstGeom>
        </p:spPr>
        <p:txBody>
          <a:bodyPr vert="horz" lIns="91815" tIns="45907" rIns="91815" bIns="45907" rtlCol="0"/>
          <a:lstStyle>
            <a:lvl1pPr algn="r">
              <a:defRPr sz="1200"/>
            </a:lvl1pPr>
          </a:lstStyle>
          <a:p>
            <a:fld id="{A25F3E5D-619A-4EFB-AFDE-308799DAF333}" type="datetimeFigureOut">
              <a:rPr lang="fr-FR" smtClean="0"/>
              <a:t>16/09/2026</a:t>
            </a:fld>
            <a:endParaRPr lang="fr-FR"/>
          </a:p>
        </p:txBody>
      </p:sp>
      <p:sp>
        <p:nvSpPr>
          <p:cNvPr id="4" name="Espace réservé du pied de page 3"/>
          <p:cNvSpPr>
            <a:spLocks noGrp="1"/>
          </p:cNvSpPr>
          <p:nvPr>
            <p:ph type="ftr" sz="quarter" idx="2"/>
          </p:nvPr>
        </p:nvSpPr>
        <p:spPr>
          <a:xfrm>
            <a:off x="1" y="9377317"/>
            <a:ext cx="2945660" cy="493632"/>
          </a:xfrm>
          <a:prstGeom prst="rect">
            <a:avLst/>
          </a:prstGeom>
        </p:spPr>
        <p:txBody>
          <a:bodyPr vert="horz" lIns="91815" tIns="45907" rIns="91815" bIns="45907"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377317"/>
            <a:ext cx="2945660" cy="493632"/>
          </a:xfrm>
          <a:prstGeom prst="rect">
            <a:avLst/>
          </a:prstGeom>
        </p:spPr>
        <p:txBody>
          <a:bodyPr vert="horz" lIns="91815" tIns="45907" rIns="91815" bIns="45907" rtlCol="0" anchor="b"/>
          <a:lstStyle>
            <a:lvl1pPr algn="r">
              <a:defRPr sz="1200"/>
            </a:lvl1pPr>
          </a:lstStyle>
          <a:p>
            <a:fld id="{449BD760-C77D-4569-A662-E01485F1E1B8}" type="slidenum">
              <a:rPr lang="fr-FR" smtClean="0"/>
              <a:t>‹N°›</a:t>
            </a:fld>
            <a:endParaRPr lang="fr-FR"/>
          </a:p>
        </p:txBody>
      </p:sp>
    </p:spTree>
    <p:extLst>
      <p:ext uri="{BB962C8B-B14F-4D97-AF65-F5344CB8AC3E}">
        <p14:creationId xmlns:p14="http://schemas.microsoft.com/office/powerpoint/2010/main" val="4257941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5660" cy="493632"/>
          </a:xfrm>
          <a:prstGeom prst="rect">
            <a:avLst/>
          </a:prstGeom>
        </p:spPr>
        <p:txBody>
          <a:bodyPr vert="horz" lIns="91815" tIns="45907" rIns="91815" bIns="45907" rtlCol="0"/>
          <a:lstStyle>
            <a:lvl1pPr algn="l">
              <a:defRPr sz="1200"/>
            </a:lvl1pPr>
          </a:lstStyle>
          <a:p>
            <a:endParaRPr lang="fr-FR"/>
          </a:p>
        </p:txBody>
      </p:sp>
      <p:sp>
        <p:nvSpPr>
          <p:cNvPr id="3" name="Espace réservé de la date 2"/>
          <p:cNvSpPr>
            <a:spLocks noGrp="1"/>
          </p:cNvSpPr>
          <p:nvPr>
            <p:ph type="dt" idx="1"/>
          </p:nvPr>
        </p:nvSpPr>
        <p:spPr>
          <a:xfrm>
            <a:off x="3850443" y="1"/>
            <a:ext cx="2945660" cy="493632"/>
          </a:xfrm>
          <a:prstGeom prst="rect">
            <a:avLst/>
          </a:prstGeom>
        </p:spPr>
        <p:txBody>
          <a:bodyPr vert="horz" lIns="91815" tIns="45907" rIns="91815" bIns="45907" rtlCol="0"/>
          <a:lstStyle>
            <a:lvl1pPr algn="r">
              <a:defRPr sz="1200"/>
            </a:lvl1pPr>
          </a:lstStyle>
          <a:p>
            <a:fld id="{597954EE-0EAA-406C-A940-FC6EFECB6113}" type="datetimeFigureOut">
              <a:rPr lang="fr-FR" smtClean="0"/>
              <a:t>16/09/2026</a:t>
            </a:fld>
            <a:endParaRPr lang="fr-FR"/>
          </a:p>
        </p:txBody>
      </p:sp>
      <p:sp>
        <p:nvSpPr>
          <p:cNvPr id="4" name="Espace réservé de l'image des diapositives 3"/>
          <p:cNvSpPr>
            <a:spLocks noGrp="1" noRot="1" noChangeAspect="1"/>
          </p:cNvSpPr>
          <p:nvPr>
            <p:ph type="sldImg" idx="2"/>
          </p:nvPr>
        </p:nvSpPr>
        <p:spPr>
          <a:xfrm>
            <a:off x="928688" y="739775"/>
            <a:ext cx="4940300" cy="3705225"/>
          </a:xfrm>
          <a:prstGeom prst="rect">
            <a:avLst/>
          </a:prstGeom>
          <a:noFill/>
          <a:ln w="12700">
            <a:solidFill>
              <a:prstClr val="black"/>
            </a:solidFill>
          </a:ln>
        </p:spPr>
        <p:txBody>
          <a:bodyPr vert="horz" lIns="91815" tIns="45907" rIns="91815" bIns="45907" rtlCol="0" anchor="ctr"/>
          <a:lstStyle/>
          <a:p>
            <a:endParaRPr lang="fr-FR"/>
          </a:p>
        </p:txBody>
      </p:sp>
      <p:sp>
        <p:nvSpPr>
          <p:cNvPr id="5" name="Espace réservé des commentaires 4"/>
          <p:cNvSpPr>
            <a:spLocks noGrp="1"/>
          </p:cNvSpPr>
          <p:nvPr>
            <p:ph type="body" sz="quarter" idx="3"/>
          </p:nvPr>
        </p:nvSpPr>
        <p:spPr>
          <a:xfrm>
            <a:off x="679768" y="4689517"/>
            <a:ext cx="5438140" cy="4442697"/>
          </a:xfrm>
          <a:prstGeom prst="rect">
            <a:avLst/>
          </a:prstGeom>
        </p:spPr>
        <p:txBody>
          <a:bodyPr vert="horz" lIns="91815" tIns="45907" rIns="91815" bIns="45907"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377317"/>
            <a:ext cx="2945660" cy="493632"/>
          </a:xfrm>
          <a:prstGeom prst="rect">
            <a:avLst/>
          </a:prstGeom>
        </p:spPr>
        <p:txBody>
          <a:bodyPr vert="horz" lIns="91815" tIns="45907" rIns="91815" bIns="45907"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377317"/>
            <a:ext cx="2945660" cy="493632"/>
          </a:xfrm>
          <a:prstGeom prst="rect">
            <a:avLst/>
          </a:prstGeom>
        </p:spPr>
        <p:txBody>
          <a:bodyPr vert="horz" lIns="91815" tIns="45907" rIns="91815" bIns="45907" rtlCol="0" anchor="b"/>
          <a:lstStyle>
            <a:lvl1pPr algn="r">
              <a:defRPr sz="1200"/>
            </a:lvl1pPr>
          </a:lstStyle>
          <a:p>
            <a:fld id="{82450B60-EBE3-4C5C-A7DB-80BFE327B557}" type="slidenum">
              <a:rPr lang="fr-FR" smtClean="0"/>
              <a:t>‹N°›</a:t>
            </a:fld>
            <a:endParaRPr lang="fr-FR"/>
          </a:p>
        </p:txBody>
      </p:sp>
    </p:spTree>
    <p:extLst>
      <p:ext uri="{BB962C8B-B14F-4D97-AF65-F5344CB8AC3E}">
        <p14:creationId xmlns:p14="http://schemas.microsoft.com/office/powerpoint/2010/main" val="760641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82450B60-EBE3-4C5C-A7DB-80BFE327B557}" type="slidenum">
              <a:rPr lang="fr-FR" smtClean="0"/>
              <a:t>1</a:t>
            </a:fld>
            <a:endParaRPr lang="fr-FR"/>
          </a:p>
        </p:txBody>
      </p:sp>
    </p:spTree>
    <p:extLst>
      <p:ext uri="{BB962C8B-B14F-4D97-AF65-F5344CB8AC3E}">
        <p14:creationId xmlns:p14="http://schemas.microsoft.com/office/powerpoint/2010/main" val="1779629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67544" y="1340768"/>
            <a:ext cx="8229600" cy="403244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823958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userDrawn="1"/>
        </p:nvSpPr>
        <p:spPr>
          <a:xfrm>
            <a:off x="0" y="1"/>
            <a:ext cx="7020272" cy="1124744"/>
          </a:xfrm>
          <a:prstGeom prst="rect">
            <a:avLst/>
          </a:prstGeom>
          <a:solidFill>
            <a:srgbClr val="0055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79512" y="140110"/>
            <a:ext cx="6624736" cy="840618"/>
          </a:xfrm>
        </p:spPr>
        <p:txBody>
          <a:bodyPr/>
          <a:lstStyle/>
          <a:p>
            <a:r>
              <a:rPr lang="fr-FR"/>
              <a:t>Modifiez le style du titre</a:t>
            </a:r>
          </a:p>
        </p:txBody>
      </p:sp>
      <p:sp>
        <p:nvSpPr>
          <p:cNvPr id="3" name="Espace réservé du contenu 2"/>
          <p:cNvSpPr>
            <a:spLocks noGrp="1"/>
          </p:cNvSpPr>
          <p:nvPr>
            <p:ph idx="1"/>
          </p:nvPr>
        </p:nvSpPr>
        <p:spPr/>
        <p:txBody>
          <a:bodyPr>
            <a:normAutofit/>
          </a:bodyPr>
          <a:lstStyle>
            <a:lvl1pPr marL="0" indent="0">
              <a:buNone/>
              <a:defRPr sz="1800"/>
            </a:lvl1pPr>
            <a:lvl2pPr>
              <a:defRPr sz="1600"/>
            </a:lvl2pPr>
            <a:lvl3pPr>
              <a:defRPr sz="1400"/>
            </a:lvl3pPr>
            <a:lvl4pPr>
              <a:defRPr sz="1200"/>
            </a:lvl4pPr>
            <a:lvl5pPr>
              <a:defRPr sz="1200"/>
            </a:lvl5pPr>
          </a:lstStyle>
          <a:p>
            <a:pPr lvl="0"/>
            <a:endParaRPr lang="fr-FR" dirty="0"/>
          </a:p>
        </p:txBody>
      </p:sp>
      <p:sp>
        <p:nvSpPr>
          <p:cNvPr id="4" name="Espace réservé de la date 3"/>
          <p:cNvSpPr>
            <a:spLocks noGrp="1"/>
          </p:cNvSpPr>
          <p:nvPr>
            <p:ph type="dt" sz="half" idx="10"/>
          </p:nvPr>
        </p:nvSpPr>
        <p:spPr/>
        <p:txBody>
          <a:bodyPr/>
          <a:lstStyle/>
          <a:p>
            <a:fld id="{3100385E-6979-40EF-9BDD-F81C0BAADC6D}" type="datetime1">
              <a:rPr lang="fr-FR" smtClean="0"/>
              <a:t>16/09/2026</a:t>
            </a:fld>
            <a:endParaRPr lang="fr-FR"/>
          </a:p>
        </p:txBody>
      </p:sp>
      <p:sp>
        <p:nvSpPr>
          <p:cNvPr id="5" name="Espace réservé du pied de page 4"/>
          <p:cNvSpPr>
            <a:spLocks noGrp="1"/>
          </p:cNvSpPr>
          <p:nvPr>
            <p:ph type="ftr" sz="quarter" idx="11"/>
          </p:nvPr>
        </p:nvSpPr>
        <p:spPr>
          <a:xfrm>
            <a:off x="3124200" y="6356350"/>
            <a:ext cx="2895600" cy="365125"/>
          </a:xfrm>
        </p:spPr>
        <p:txBody>
          <a:bodyPr/>
          <a:lstStyle/>
          <a:p>
            <a:r>
              <a:rPr lang="fr-FR"/>
              <a:t>Université des maires et des présidents de communautés - 2014</a:t>
            </a:r>
          </a:p>
        </p:txBody>
      </p:sp>
      <p:sp>
        <p:nvSpPr>
          <p:cNvPr id="6" name="Espace réservé du numéro de diapositive 5"/>
          <p:cNvSpPr>
            <a:spLocks noGrp="1"/>
          </p:cNvSpPr>
          <p:nvPr>
            <p:ph type="sldNum" sz="quarter" idx="12"/>
          </p:nvPr>
        </p:nvSpPr>
        <p:spPr>
          <a:xfrm>
            <a:off x="8532440" y="6381328"/>
            <a:ext cx="442392" cy="365125"/>
          </a:xfrm>
        </p:spPr>
        <p:txBody>
          <a:bodyPr/>
          <a:lstStyle/>
          <a:p>
            <a:fld id="{50B3C171-3EF6-45FB-996C-238A60F449C5}" type="slidenum">
              <a:rPr lang="fr-FR" smtClean="0"/>
              <a:t>‹N°›</a:t>
            </a:fld>
            <a:endParaRPr lang="fr-FR"/>
          </a:p>
        </p:txBody>
      </p:sp>
    </p:spTree>
    <p:extLst>
      <p:ext uri="{BB962C8B-B14F-4D97-AF65-F5344CB8AC3E}">
        <p14:creationId xmlns:p14="http://schemas.microsoft.com/office/powerpoint/2010/main" val="4043419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45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2" name="Picture 2" descr="Un appli pour communes : AMF69">
            <a:extLst>
              <a:ext uri="{FF2B5EF4-FFF2-40B4-BE49-F238E27FC236}">
                <a16:creationId xmlns:a16="http://schemas.microsoft.com/office/drawing/2014/main" id="{479B5020-3ABF-8C41-AD5F-441F65C7639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04249" y="-3908"/>
            <a:ext cx="2339752" cy="1162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215355"/>
      </p:ext>
    </p:extLst>
  </p:cSld>
  <p:clrMapOvr>
    <a:masterClrMapping/>
  </p:clrMapOvr>
  <p:transition>
    <p:push/>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447667" y="1484756"/>
            <a:ext cx="4577715" cy="5373370"/>
          </a:xfrm>
          <a:custGeom>
            <a:avLst/>
            <a:gdLst/>
            <a:ahLst/>
            <a:cxnLst/>
            <a:rect l="l" t="t" r="r" b="b"/>
            <a:pathLst>
              <a:path w="4577715" h="5373370">
                <a:moveTo>
                  <a:pt x="978535" y="1979168"/>
                </a:moveTo>
                <a:lnTo>
                  <a:pt x="952246" y="1924304"/>
                </a:lnTo>
                <a:lnTo>
                  <a:pt x="929767" y="1889125"/>
                </a:lnTo>
                <a:lnTo>
                  <a:pt x="903478" y="1845945"/>
                </a:lnTo>
                <a:lnTo>
                  <a:pt x="869696" y="1795018"/>
                </a:lnTo>
                <a:lnTo>
                  <a:pt x="824738" y="1751965"/>
                </a:lnTo>
                <a:lnTo>
                  <a:pt x="772287" y="1708785"/>
                </a:lnTo>
                <a:lnTo>
                  <a:pt x="712343" y="1665732"/>
                </a:lnTo>
                <a:lnTo>
                  <a:pt x="648589" y="1630426"/>
                </a:lnTo>
                <a:lnTo>
                  <a:pt x="569849" y="1602994"/>
                </a:lnTo>
                <a:lnTo>
                  <a:pt x="487426" y="1587246"/>
                </a:lnTo>
                <a:lnTo>
                  <a:pt x="389890" y="1587246"/>
                </a:lnTo>
                <a:lnTo>
                  <a:pt x="281178" y="1599057"/>
                </a:lnTo>
                <a:lnTo>
                  <a:pt x="168656" y="1626489"/>
                </a:lnTo>
                <a:lnTo>
                  <a:pt x="172466" y="1634363"/>
                </a:lnTo>
                <a:lnTo>
                  <a:pt x="179959" y="1661795"/>
                </a:lnTo>
                <a:lnTo>
                  <a:pt x="198755" y="1693164"/>
                </a:lnTo>
                <a:lnTo>
                  <a:pt x="221234" y="1736217"/>
                </a:lnTo>
                <a:lnTo>
                  <a:pt x="251206" y="1783207"/>
                </a:lnTo>
                <a:lnTo>
                  <a:pt x="288671" y="1834261"/>
                </a:lnTo>
                <a:lnTo>
                  <a:pt x="337439" y="1889125"/>
                </a:lnTo>
                <a:lnTo>
                  <a:pt x="389890" y="1940052"/>
                </a:lnTo>
                <a:lnTo>
                  <a:pt x="449834" y="1987042"/>
                </a:lnTo>
                <a:lnTo>
                  <a:pt x="517398" y="2022348"/>
                </a:lnTo>
                <a:lnTo>
                  <a:pt x="592328" y="2045843"/>
                </a:lnTo>
                <a:lnTo>
                  <a:pt x="674751" y="2061476"/>
                </a:lnTo>
                <a:lnTo>
                  <a:pt x="768477" y="2049780"/>
                </a:lnTo>
                <a:lnTo>
                  <a:pt x="869696" y="2030222"/>
                </a:lnTo>
                <a:lnTo>
                  <a:pt x="978535" y="1979168"/>
                </a:lnTo>
                <a:close/>
              </a:path>
              <a:path w="4577715" h="5373370">
                <a:moveTo>
                  <a:pt x="1053465" y="2892425"/>
                </a:moveTo>
                <a:lnTo>
                  <a:pt x="1045972" y="2888488"/>
                </a:lnTo>
                <a:lnTo>
                  <a:pt x="1023493" y="2872740"/>
                </a:lnTo>
                <a:lnTo>
                  <a:pt x="986028" y="2853182"/>
                </a:lnTo>
                <a:lnTo>
                  <a:pt x="877189" y="2806192"/>
                </a:lnTo>
                <a:lnTo>
                  <a:pt x="809752" y="2790444"/>
                </a:lnTo>
                <a:lnTo>
                  <a:pt x="731012" y="2774823"/>
                </a:lnTo>
                <a:lnTo>
                  <a:pt x="641096" y="2770886"/>
                </a:lnTo>
                <a:lnTo>
                  <a:pt x="547370" y="2778760"/>
                </a:lnTo>
                <a:lnTo>
                  <a:pt x="446151" y="2802255"/>
                </a:lnTo>
                <a:lnTo>
                  <a:pt x="341122" y="2845308"/>
                </a:lnTo>
                <a:lnTo>
                  <a:pt x="224917" y="2908046"/>
                </a:lnTo>
                <a:lnTo>
                  <a:pt x="112522" y="2998216"/>
                </a:lnTo>
                <a:lnTo>
                  <a:pt x="0" y="3111881"/>
                </a:lnTo>
                <a:lnTo>
                  <a:pt x="7493" y="3119755"/>
                </a:lnTo>
                <a:lnTo>
                  <a:pt x="29972" y="3135376"/>
                </a:lnTo>
                <a:lnTo>
                  <a:pt x="59944" y="3154934"/>
                </a:lnTo>
                <a:lnTo>
                  <a:pt x="105029" y="3174619"/>
                </a:lnTo>
                <a:lnTo>
                  <a:pt x="153670" y="3202051"/>
                </a:lnTo>
                <a:lnTo>
                  <a:pt x="217424" y="3221609"/>
                </a:lnTo>
                <a:lnTo>
                  <a:pt x="288671" y="3245104"/>
                </a:lnTo>
                <a:lnTo>
                  <a:pt x="363601" y="3256915"/>
                </a:lnTo>
                <a:lnTo>
                  <a:pt x="446151" y="3268599"/>
                </a:lnTo>
                <a:lnTo>
                  <a:pt x="528574" y="3264662"/>
                </a:lnTo>
                <a:lnTo>
                  <a:pt x="618617" y="3245104"/>
                </a:lnTo>
                <a:lnTo>
                  <a:pt x="704850" y="3213735"/>
                </a:lnTo>
                <a:lnTo>
                  <a:pt x="794766" y="3166745"/>
                </a:lnTo>
                <a:lnTo>
                  <a:pt x="884809" y="3100070"/>
                </a:lnTo>
                <a:lnTo>
                  <a:pt x="970915" y="3010027"/>
                </a:lnTo>
                <a:lnTo>
                  <a:pt x="1053465" y="2892425"/>
                </a:lnTo>
                <a:close/>
              </a:path>
              <a:path w="4577715" h="5373370">
                <a:moveTo>
                  <a:pt x="1259586" y="3382264"/>
                </a:moveTo>
                <a:lnTo>
                  <a:pt x="1252093" y="3378327"/>
                </a:lnTo>
                <a:lnTo>
                  <a:pt x="1229614" y="3378327"/>
                </a:lnTo>
                <a:lnTo>
                  <a:pt x="1199642" y="3374390"/>
                </a:lnTo>
                <a:lnTo>
                  <a:pt x="1158367" y="3374390"/>
                </a:lnTo>
                <a:lnTo>
                  <a:pt x="1113409" y="3374390"/>
                </a:lnTo>
                <a:lnTo>
                  <a:pt x="1057148" y="3382264"/>
                </a:lnTo>
                <a:lnTo>
                  <a:pt x="1001014" y="3394075"/>
                </a:lnTo>
                <a:lnTo>
                  <a:pt x="937260" y="3417570"/>
                </a:lnTo>
                <a:lnTo>
                  <a:pt x="873506" y="3448939"/>
                </a:lnTo>
                <a:lnTo>
                  <a:pt x="809752" y="3491992"/>
                </a:lnTo>
                <a:lnTo>
                  <a:pt x="745998" y="3542919"/>
                </a:lnTo>
                <a:lnTo>
                  <a:pt x="689864" y="3613531"/>
                </a:lnTo>
                <a:lnTo>
                  <a:pt x="637286" y="3703701"/>
                </a:lnTo>
                <a:lnTo>
                  <a:pt x="592328" y="3801618"/>
                </a:lnTo>
                <a:lnTo>
                  <a:pt x="554863" y="3927094"/>
                </a:lnTo>
                <a:lnTo>
                  <a:pt x="562356" y="3927094"/>
                </a:lnTo>
                <a:lnTo>
                  <a:pt x="584835" y="3931031"/>
                </a:lnTo>
                <a:lnTo>
                  <a:pt x="614807" y="3934841"/>
                </a:lnTo>
                <a:lnTo>
                  <a:pt x="704850" y="3934841"/>
                </a:lnTo>
                <a:lnTo>
                  <a:pt x="764794" y="3931031"/>
                </a:lnTo>
                <a:lnTo>
                  <a:pt x="824738" y="3923157"/>
                </a:lnTo>
                <a:lnTo>
                  <a:pt x="884809" y="3903599"/>
                </a:lnTo>
                <a:lnTo>
                  <a:pt x="948436" y="3883914"/>
                </a:lnTo>
                <a:lnTo>
                  <a:pt x="1012190" y="3848735"/>
                </a:lnTo>
                <a:lnTo>
                  <a:pt x="1072134" y="3801618"/>
                </a:lnTo>
                <a:lnTo>
                  <a:pt x="1124712" y="3750691"/>
                </a:lnTo>
                <a:lnTo>
                  <a:pt x="1173353" y="3680206"/>
                </a:lnTo>
                <a:lnTo>
                  <a:pt x="1214628" y="3597910"/>
                </a:lnTo>
                <a:lnTo>
                  <a:pt x="1244600" y="3495929"/>
                </a:lnTo>
                <a:lnTo>
                  <a:pt x="1259586" y="3382264"/>
                </a:lnTo>
                <a:close/>
              </a:path>
              <a:path w="4577715" h="5373370">
                <a:moveTo>
                  <a:pt x="1769491" y="1744091"/>
                </a:moveTo>
                <a:lnTo>
                  <a:pt x="1758188" y="1622552"/>
                </a:lnTo>
                <a:lnTo>
                  <a:pt x="1735709" y="1504950"/>
                </a:lnTo>
                <a:lnTo>
                  <a:pt x="1702054" y="1407033"/>
                </a:lnTo>
                <a:lnTo>
                  <a:pt x="1653286" y="1308989"/>
                </a:lnTo>
                <a:lnTo>
                  <a:pt x="1604518" y="1226693"/>
                </a:lnTo>
                <a:lnTo>
                  <a:pt x="1544574" y="1148334"/>
                </a:lnTo>
                <a:lnTo>
                  <a:pt x="1417066" y="1015111"/>
                </a:lnTo>
                <a:lnTo>
                  <a:pt x="1349629" y="964184"/>
                </a:lnTo>
                <a:lnTo>
                  <a:pt x="1282192" y="917067"/>
                </a:lnTo>
                <a:lnTo>
                  <a:pt x="1218438" y="877951"/>
                </a:lnTo>
                <a:lnTo>
                  <a:pt x="1158367" y="842645"/>
                </a:lnTo>
                <a:lnTo>
                  <a:pt x="1109726" y="819150"/>
                </a:lnTo>
                <a:lnTo>
                  <a:pt x="1060958" y="799592"/>
                </a:lnTo>
                <a:lnTo>
                  <a:pt x="1027176" y="787781"/>
                </a:lnTo>
                <a:lnTo>
                  <a:pt x="1008507" y="779907"/>
                </a:lnTo>
                <a:lnTo>
                  <a:pt x="1001014" y="772160"/>
                </a:lnTo>
                <a:lnTo>
                  <a:pt x="978535" y="944499"/>
                </a:lnTo>
                <a:lnTo>
                  <a:pt x="974725" y="1101344"/>
                </a:lnTo>
                <a:lnTo>
                  <a:pt x="986028" y="1246378"/>
                </a:lnTo>
                <a:lnTo>
                  <a:pt x="1008507" y="1379601"/>
                </a:lnTo>
                <a:lnTo>
                  <a:pt x="1042162" y="1497203"/>
                </a:lnTo>
                <a:lnTo>
                  <a:pt x="1083437" y="1606931"/>
                </a:lnTo>
                <a:lnTo>
                  <a:pt x="1132205" y="1700911"/>
                </a:lnTo>
                <a:lnTo>
                  <a:pt x="1188466" y="1787144"/>
                </a:lnTo>
                <a:lnTo>
                  <a:pt x="1248410" y="1861693"/>
                </a:lnTo>
                <a:lnTo>
                  <a:pt x="1312164" y="1928241"/>
                </a:lnTo>
                <a:lnTo>
                  <a:pt x="1372108" y="1987042"/>
                </a:lnTo>
                <a:lnTo>
                  <a:pt x="1435862" y="2034032"/>
                </a:lnTo>
                <a:lnTo>
                  <a:pt x="1495806" y="2073287"/>
                </a:lnTo>
                <a:lnTo>
                  <a:pt x="1548257" y="2108581"/>
                </a:lnTo>
                <a:lnTo>
                  <a:pt x="1600835" y="2132076"/>
                </a:lnTo>
                <a:lnTo>
                  <a:pt x="1641983" y="2151634"/>
                </a:lnTo>
                <a:lnTo>
                  <a:pt x="1672082" y="2167382"/>
                </a:lnTo>
                <a:lnTo>
                  <a:pt x="1690751" y="2171319"/>
                </a:lnTo>
                <a:lnTo>
                  <a:pt x="1698244" y="2175129"/>
                </a:lnTo>
                <a:lnTo>
                  <a:pt x="1739519" y="2022348"/>
                </a:lnTo>
                <a:lnTo>
                  <a:pt x="1765681" y="1877314"/>
                </a:lnTo>
                <a:lnTo>
                  <a:pt x="1769491" y="1744091"/>
                </a:lnTo>
                <a:close/>
              </a:path>
              <a:path w="4577715" h="5373370">
                <a:moveTo>
                  <a:pt x="2009394" y="580009"/>
                </a:moveTo>
                <a:lnTo>
                  <a:pt x="1994408" y="493903"/>
                </a:lnTo>
                <a:lnTo>
                  <a:pt x="1968246" y="419354"/>
                </a:lnTo>
                <a:lnTo>
                  <a:pt x="1934464" y="344932"/>
                </a:lnTo>
                <a:lnTo>
                  <a:pt x="1896999" y="282194"/>
                </a:lnTo>
                <a:lnTo>
                  <a:pt x="1855724" y="223393"/>
                </a:lnTo>
                <a:lnTo>
                  <a:pt x="1773301" y="137160"/>
                </a:lnTo>
                <a:lnTo>
                  <a:pt x="1735709" y="105791"/>
                </a:lnTo>
                <a:lnTo>
                  <a:pt x="1705737" y="86233"/>
                </a:lnTo>
                <a:lnTo>
                  <a:pt x="1687068" y="70612"/>
                </a:lnTo>
                <a:lnTo>
                  <a:pt x="1679575" y="62738"/>
                </a:lnTo>
                <a:lnTo>
                  <a:pt x="1634490" y="195961"/>
                </a:lnTo>
                <a:lnTo>
                  <a:pt x="1608328" y="313563"/>
                </a:lnTo>
                <a:lnTo>
                  <a:pt x="1600835" y="423291"/>
                </a:lnTo>
                <a:lnTo>
                  <a:pt x="1608328" y="525145"/>
                </a:lnTo>
                <a:lnTo>
                  <a:pt x="1626997" y="611378"/>
                </a:lnTo>
                <a:lnTo>
                  <a:pt x="1653286" y="689864"/>
                </a:lnTo>
                <a:lnTo>
                  <a:pt x="1687068" y="760349"/>
                </a:lnTo>
                <a:lnTo>
                  <a:pt x="1724533" y="823087"/>
                </a:lnTo>
                <a:lnTo>
                  <a:pt x="1840738" y="944499"/>
                </a:lnTo>
                <a:lnTo>
                  <a:pt x="1885696" y="979805"/>
                </a:lnTo>
                <a:lnTo>
                  <a:pt x="1893189" y="983742"/>
                </a:lnTo>
                <a:lnTo>
                  <a:pt x="1953133" y="874014"/>
                </a:lnTo>
                <a:lnTo>
                  <a:pt x="1986915" y="768223"/>
                </a:lnTo>
                <a:lnTo>
                  <a:pt x="2001901" y="674116"/>
                </a:lnTo>
                <a:lnTo>
                  <a:pt x="2009394" y="580009"/>
                </a:lnTo>
                <a:close/>
              </a:path>
              <a:path w="4577715" h="5373370">
                <a:moveTo>
                  <a:pt x="2987929" y="870077"/>
                </a:moveTo>
                <a:lnTo>
                  <a:pt x="2980436" y="791718"/>
                </a:lnTo>
                <a:lnTo>
                  <a:pt x="2972943" y="721106"/>
                </a:lnTo>
                <a:lnTo>
                  <a:pt x="2961640" y="654558"/>
                </a:lnTo>
                <a:lnTo>
                  <a:pt x="2942844" y="599694"/>
                </a:lnTo>
                <a:lnTo>
                  <a:pt x="2927858" y="548767"/>
                </a:lnTo>
                <a:lnTo>
                  <a:pt x="2916682" y="513461"/>
                </a:lnTo>
                <a:lnTo>
                  <a:pt x="2901696" y="493903"/>
                </a:lnTo>
                <a:lnTo>
                  <a:pt x="2901696" y="482092"/>
                </a:lnTo>
                <a:lnTo>
                  <a:pt x="2796667" y="572262"/>
                </a:lnTo>
                <a:lnTo>
                  <a:pt x="2717927" y="662432"/>
                </a:lnTo>
                <a:lnTo>
                  <a:pt x="2661793" y="760349"/>
                </a:lnTo>
                <a:lnTo>
                  <a:pt x="2624201" y="854456"/>
                </a:lnTo>
                <a:lnTo>
                  <a:pt x="2605532" y="944499"/>
                </a:lnTo>
                <a:lnTo>
                  <a:pt x="2594229" y="1030732"/>
                </a:lnTo>
                <a:lnTo>
                  <a:pt x="2594229" y="1113028"/>
                </a:lnTo>
                <a:lnTo>
                  <a:pt x="2605532" y="1187577"/>
                </a:lnTo>
                <a:lnTo>
                  <a:pt x="2620518" y="1254125"/>
                </a:lnTo>
                <a:lnTo>
                  <a:pt x="2631694" y="1305179"/>
                </a:lnTo>
                <a:lnTo>
                  <a:pt x="2650490" y="1348232"/>
                </a:lnTo>
                <a:lnTo>
                  <a:pt x="2657983" y="1371727"/>
                </a:lnTo>
                <a:lnTo>
                  <a:pt x="2661793" y="1379601"/>
                </a:lnTo>
                <a:lnTo>
                  <a:pt x="2763012" y="1320800"/>
                </a:lnTo>
                <a:lnTo>
                  <a:pt x="2837942" y="1258062"/>
                </a:lnTo>
                <a:lnTo>
                  <a:pt x="2897886" y="1183640"/>
                </a:lnTo>
                <a:lnTo>
                  <a:pt x="2939161" y="1109218"/>
                </a:lnTo>
                <a:lnTo>
                  <a:pt x="2965450" y="1026795"/>
                </a:lnTo>
                <a:lnTo>
                  <a:pt x="2980436" y="944499"/>
                </a:lnTo>
                <a:lnTo>
                  <a:pt x="2987929" y="870077"/>
                </a:lnTo>
                <a:close/>
              </a:path>
              <a:path w="4577715" h="5373370">
                <a:moveTo>
                  <a:pt x="3606419" y="270510"/>
                </a:moveTo>
                <a:lnTo>
                  <a:pt x="3602736" y="207772"/>
                </a:lnTo>
                <a:lnTo>
                  <a:pt x="3595243" y="148971"/>
                </a:lnTo>
                <a:lnTo>
                  <a:pt x="3583940" y="101981"/>
                </a:lnTo>
                <a:lnTo>
                  <a:pt x="3568954" y="58801"/>
                </a:lnTo>
                <a:lnTo>
                  <a:pt x="3557778" y="27432"/>
                </a:lnTo>
                <a:lnTo>
                  <a:pt x="3550158" y="3937"/>
                </a:lnTo>
                <a:lnTo>
                  <a:pt x="3464052" y="70612"/>
                </a:lnTo>
                <a:lnTo>
                  <a:pt x="3407791" y="148971"/>
                </a:lnTo>
                <a:lnTo>
                  <a:pt x="3370326" y="223393"/>
                </a:lnTo>
                <a:lnTo>
                  <a:pt x="3344037" y="297942"/>
                </a:lnTo>
                <a:lnTo>
                  <a:pt x="3336544" y="372364"/>
                </a:lnTo>
                <a:lnTo>
                  <a:pt x="3336544" y="439039"/>
                </a:lnTo>
                <a:lnTo>
                  <a:pt x="3344037" y="497713"/>
                </a:lnTo>
                <a:lnTo>
                  <a:pt x="3355340" y="548767"/>
                </a:lnTo>
                <a:lnTo>
                  <a:pt x="3370326" y="583946"/>
                </a:lnTo>
                <a:lnTo>
                  <a:pt x="3381502" y="611378"/>
                </a:lnTo>
                <a:lnTo>
                  <a:pt x="3460242" y="572262"/>
                </a:lnTo>
                <a:lnTo>
                  <a:pt x="3520186" y="517398"/>
                </a:lnTo>
                <a:lnTo>
                  <a:pt x="3557778" y="458597"/>
                </a:lnTo>
                <a:lnTo>
                  <a:pt x="3587750" y="395859"/>
                </a:lnTo>
                <a:lnTo>
                  <a:pt x="3598926" y="329184"/>
                </a:lnTo>
                <a:lnTo>
                  <a:pt x="3606419" y="270510"/>
                </a:lnTo>
                <a:close/>
              </a:path>
              <a:path w="4577715" h="5373370">
                <a:moveTo>
                  <a:pt x="4007612" y="2927604"/>
                </a:moveTo>
                <a:lnTo>
                  <a:pt x="3985133" y="2708148"/>
                </a:lnTo>
                <a:lnTo>
                  <a:pt x="3081655" y="2970784"/>
                </a:lnTo>
                <a:lnTo>
                  <a:pt x="3910076" y="2022348"/>
                </a:lnTo>
                <a:lnTo>
                  <a:pt x="3778885" y="1826387"/>
                </a:lnTo>
                <a:lnTo>
                  <a:pt x="2744216" y="2810129"/>
                </a:lnTo>
                <a:lnTo>
                  <a:pt x="3287776" y="1293368"/>
                </a:lnTo>
                <a:lnTo>
                  <a:pt x="3081655" y="1171829"/>
                </a:lnTo>
                <a:lnTo>
                  <a:pt x="2294382" y="2708148"/>
                </a:lnTo>
                <a:lnTo>
                  <a:pt x="2440559" y="1116965"/>
                </a:lnTo>
                <a:lnTo>
                  <a:pt x="2253107" y="1054227"/>
                </a:lnTo>
                <a:lnTo>
                  <a:pt x="1765681" y="2908046"/>
                </a:lnTo>
                <a:lnTo>
                  <a:pt x="1120902" y="2218309"/>
                </a:lnTo>
                <a:lnTo>
                  <a:pt x="877189" y="2375027"/>
                </a:lnTo>
                <a:lnTo>
                  <a:pt x="1522095" y="3343148"/>
                </a:lnTo>
                <a:lnTo>
                  <a:pt x="1855724" y="4013327"/>
                </a:lnTo>
                <a:lnTo>
                  <a:pt x="1818259" y="5369331"/>
                </a:lnTo>
                <a:lnTo>
                  <a:pt x="2729230" y="5373243"/>
                </a:lnTo>
                <a:lnTo>
                  <a:pt x="2819146" y="4150449"/>
                </a:lnTo>
                <a:lnTo>
                  <a:pt x="3250311" y="3221609"/>
                </a:lnTo>
                <a:lnTo>
                  <a:pt x="4007612" y="2927604"/>
                </a:lnTo>
                <a:close/>
              </a:path>
              <a:path w="4577715" h="5373370">
                <a:moveTo>
                  <a:pt x="4116324" y="3970147"/>
                </a:moveTo>
                <a:lnTo>
                  <a:pt x="4112514" y="3966210"/>
                </a:lnTo>
                <a:lnTo>
                  <a:pt x="4112514" y="3942715"/>
                </a:lnTo>
                <a:lnTo>
                  <a:pt x="4105021" y="3907409"/>
                </a:lnTo>
                <a:lnTo>
                  <a:pt x="4090035" y="3868293"/>
                </a:lnTo>
                <a:lnTo>
                  <a:pt x="4075049" y="3821303"/>
                </a:lnTo>
                <a:lnTo>
                  <a:pt x="4048887" y="3766312"/>
                </a:lnTo>
                <a:lnTo>
                  <a:pt x="4015105" y="3711448"/>
                </a:lnTo>
                <a:lnTo>
                  <a:pt x="3977640" y="3652774"/>
                </a:lnTo>
                <a:lnTo>
                  <a:pt x="3928872" y="3597910"/>
                </a:lnTo>
                <a:lnTo>
                  <a:pt x="3872611" y="3542919"/>
                </a:lnTo>
                <a:lnTo>
                  <a:pt x="3801364" y="3499866"/>
                </a:lnTo>
                <a:lnTo>
                  <a:pt x="3722624" y="3460623"/>
                </a:lnTo>
                <a:lnTo>
                  <a:pt x="3628898" y="3433191"/>
                </a:lnTo>
                <a:lnTo>
                  <a:pt x="3523996" y="3421507"/>
                </a:lnTo>
                <a:lnTo>
                  <a:pt x="3407791" y="3421507"/>
                </a:lnTo>
                <a:lnTo>
                  <a:pt x="3407791" y="3429381"/>
                </a:lnTo>
                <a:lnTo>
                  <a:pt x="3411474" y="3452876"/>
                </a:lnTo>
                <a:lnTo>
                  <a:pt x="3430270" y="3527298"/>
                </a:lnTo>
                <a:lnTo>
                  <a:pt x="3445256" y="3578225"/>
                </a:lnTo>
                <a:lnTo>
                  <a:pt x="3467735" y="3633089"/>
                </a:lnTo>
                <a:lnTo>
                  <a:pt x="3494024" y="3691890"/>
                </a:lnTo>
                <a:lnTo>
                  <a:pt x="3531489" y="3750691"/>
                </a:lnTo>
                <a:lnTo>
                  <a:pt x="3572764" y="3805555"/>
                </a:lnTo>
                <a:lnTo>
                  <a:pt x="3621405" y="3860419"/>
                </a:lnTo>
                <a:lnTo>
                  <a:pt x="3677666" y="3907409"/>
                </a:lnTo>
                <a:lnTo>
                  <a:pt x="3745103" y="3946652"/>
                </a:lnTo>
                <a:lnTo>
                  <a:pt x="3823843" y="3974084"/>
                </a:lnTo>
                <a:lnTo>
                  <a:pt x="3910076" y="3985895"/>
                </a:lnTo>
                <a:lnTo>
                  <a:pt x="4007612" y="3985895"/>
                </a:lnTo>
                <a:lnTo>
                  <a:pt x="4116324" y="3970147"/>
                </a:lnTo>
                <a:close/>
              </a:path>
              <a:path w="4577715" h="5373370">
                <a:moveTo>
                  <a:pt x="4281297" y="940689"/>
                </a:moveTo>
                <a:lnTo>
                  <a:pt x="4150106" y="936752"/>
                </a:lnTo>
                <a:lnTo>
                  <a:pt x="4033774" y="952373"/>
                </a:lnTo>
                <a:lnTo>
                  <a:pt x="3928872" y="979805"/>
                </a:lnTo>
                <a:lnTo>
                  <a:pt x="3835146" y="1015111"/>
                </a:lnTo>
                <a:lnTo>
                  <a:pt x="3756406" y="1062101"/>
                </a:lnTo>
                <a:lnTo>
                  <a:pt x="3685159" y="1116965"/>
                </a:lnTo>
                <a:lnTo>
                  <a:pt x="3621405" y="1175766"/>
                </a:lnTo>
                <a:lnTo>
                  <a:pt x="3568954" y="1238504"/>
                </a:lnTo>
                <a:lnTo>
                  <a:pt x="3527679" y="1305179"/>
                </a:lnTo>
                <a:lnTo>
                  <a:pt x="3464052" y="1430528"/>
                </a:lnTo>
                <a:lnTo>
                  <a:pt x="3445256" y="1489329"/>
                </a:lnTo>
                <a:lnTo>
                  <a:pt x="3426460" y="1536319"/>
                </a:lnTo>
                <a:lnTo>
                  <a:pt x="3418967" y="1583436"/>
                </a:lnTo>
                <a:lnTo>
                  <a:pt x="3411474" y="1614678"/>
                </a:lnTo>
                <a:lnTo>
                  <a:pt x="3407791" y="1638300"/>
                </a:lnTo>
                <a:lnTo>
                  <a:pt x="3407791" y="1642110"/>
                </a:lnTo>
                <a:lnTo>
                  <a:pt x="3523996" y="1665732"/>
                </a:lnTo>
                <a:lnTo>
                  <a:pt x="3632708" y="1669542"/>
                </a:lnTo>
                <a:lnTo>
                  <a:pt x="3730117" y="1657858"/>
                </a:lnTo>
                <a:lnTo>
                  <a:pt x="3816350" y="1630426"/>
                </a:lnTo>
                <a:lnTo>
                  <a:pt x="3898900" y="1595120"/>
                </a:lnTo>
                <a:lnTo>
                  <a:pt x="3966337" y="1548130"/>
                </a:lnTo>
                <a:lnTo>
                  <a:pt x="4026281" y="1489329"/>
                </a:lnTo>
                <a:lnTo>
                  <a:pt x="4078859" y="1426591"/>
                </a:lnTo>
                <a:lnTo>
                  <a:pt x="4123817" y="1363853"/>
                </a:lnTo>
                <a:lnTo>
                  <a:pt x="4161282" y="1297305"/>
                </a:lnTo>
                <a:lnTo>
                  <a:pt x="4195064" y="1226693"/>
                </a:lnTo>
                <a:lnTo>
                  <a:pt x="4221226" y="1164082"/>
                </a:lnTo>
                <a:lnTo>
                  <a:pt x="4243832" y="1101344"/>
                </a:lnTo>
                <a:lnTo>
                  <a:pt x="4255008" y="1050417"/>
                </a:lnTo>
                <a:lnTo>
                  <a:pt x="4266311" y="1003300"/>
                </a:lnTo>
                <a:lnTo>
                  <a:pt x="4277487" y="968121"/>
                </a:lnTo>
                <a:lnTo>
                  <a:pt x="4281297" y="944499"/>
                </a:lnTo>
                <a:lnTo>
                  <a:pt x="4281297" y="940689"/>
                </a:lnTo>
                <a:close/>
              </a:path>
              <a:path w="4577715" h="5373370">
                <a:moveTo>
                  <a:pt x="4577461" y="2132076"/>
                </a:moveTo>
                <a:lnTo>
                  <a:pt x="4464939" y="2100707"/>
                </a:lnTo>
                <a:lnTo>
                  <a:pt x="4360037" y="2085086"/>
                </a:lnTo>
                <a:lnTo>
                  <a:pt x="4266311" y="2085086"/>
                </a:lnTo>
                <a:lnTo>
                  <a:pt x="4183761" y="2104644"/>
                </a:lnTo>
                <a:lnTo>
                  <a:pt x="4112514" y="2124202"/>
                </a:lnTo>
                <a:lnTo>
                  <a:pt x="4045077" y="2159508"/>
                </a:lnTo>
                <a:lnTo>
                  <a:pt x="3988816" y="2198751"/>
                </a:lnTo>
                <a:lnTo>
                  <a:pt x="3940048" y="2245741"/>
                </a:lnTo>
                <a:lnTo>
                  <a:pt x="3902583" y="2292731"/>
                </a:lnTo>
                <a:lnTo>
                  <a:pt x="3868928" y="2335911"/>
                </a:lnTo>
                <a:lnTo>
                  <a:pt x="3838829" y="2375027"/>
                </a:lnTo>
                <a:lnTo>
                  <a:pt x="3823843" y="2414270"/>
                </a:lnTo>
                <a:lnTo>
                  <a:pt x="3808857" y="2441702"/>
                </a:lnTo>
                <a:lnTo>
                  <a:pt x="3801364" y="2465197"/>
                </a:lnTo>
                <a:lnTo>
                  <a:pt x="3797681" y="2469134"/>
                </a:lnTo>
                <a:lnTo>
                  <a:pt x="3805174" y="2477008"/>
                </a:lnTo>
                <a:lnTo>
                  <a:pt x="3831336" y="2488692"/>
                </a:lnTo>
                <a:lnTo>
                  <a:pt x="3872611" y="2512187"/>
                </a:lnTo>
                <a:lnTo>
                  <a:pt x="3921379" y="2527935"/>
                </a:lnTo>
                <a:lnTo>
                  <a:pt x="3988816" y="2547493"/>
                </a:lnTo>
                <a:lnTo>
                  <a:pt x="4060063" y="2551430"/>
                </a:lnTo>
                <a:lnTo>
                  <a:pt x="4146296" y="2543556"/>
                </a:lnTo>
                <a:lnTo>
                  <a:pt x="4232529" y="2516124"/>
                </a:lnTo>
                <a:lnTo>
                  <a:pt x="4307459" y="2477008"/>
                </a:lnTo>
                <a:lnTo>
                  <a:pt x="4375023" y="2429891"/>
                </a:lnTo>
                <a:lnTo>
                  <a:pt x="4431157" y="2371090"/>
                </a:lnTo>
                <a:lnTo>
                  <a:pt x="4476242" y="2316226"/>
                </a:lnTo>
                <a:lnTo>
                  <a:pt x="4513707" y="2257425"/>
                </a:lnTo>
                <a:lnTo>
                  <a:pt x="4539869" y="2210435"/>
                </a:lnTo>
                <a:lnTo>
                  <a:pt x="4562475" y="2171319"/>
                </a:lnTo>
                <a:lnTo>
                  <a:pt x="4573651" y="2139950"/>
                </a:lnTo>
                <a:lnTo>
                  <a:pt x="4577461" y="2132076"/>
                </a:lnTo>
                <a:close/>
              </a:path>
            </a:pathLst>
          </a:custGeom>
          <a:solidFill>
            <a:srgbClr val="00549F">
              <a:alpha val="14901"/>
            </a:srgbClr>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057517" y="11214"/>
            <a:ext cx="2050669" cy="1085557"/>
          </a:xfrm>
          <a:prstGeom prst="rect">
            <a:avLst/>
          </a:prstGeom>
        </p:spPr>
      </p:pic>
      <p:sp>
        <p:nvSpPr>
          <p:cNvPr id="18" name="bg object 18"/>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u="sng">
                <a:solidFill>
                  <a:srgbClr val="1F487C"/>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293454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u="sng">
                <a:solidFill>
                  <a:srgbClr val="1F487C"/>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779654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67544" y="1340768"/>
            <a:ext cx="8229600" cy="4032448"/>
          </a:xfrm>
        </p:spPr>
        <p:txBody>
          <a:bodyPr/>
          <a:lstStyle>
            <a:lvl1pPr>
              <a:defRPr>
                <a:solidFill>
                  <a:schemeClr val="tx2"/>
                </a:solidFill>
              </a:defRPr>
            </a:lvl1pPr>
          </a:lstStyle>
          <a:p>
            <a:r>
              <a:rPr lang="fr-FR"/>
              <a:t>Modifiez le style du titre</a:t>
            </a:r>
          </a:p>
        </p:txBody>
      </p:sp>
    </p:spTree>
    <p:extLst>
      <p:ext uri="{BB962C8B-B14F-4D97-AF65-F5344CB8AC3E}">
        <p14:creationId xmlns:p14="http://schemas.microsoft.com/office/powerpoint/2010/main" val="108082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p:nvPr userDrawn="1"/>
        </p:nvSpPr>
        <p:spPr>
          <a:xfrm>
            <a:off x="1" y="1"/>
            <a:ext cx="7020272" cy="1124744"/>
          </a:xfrm>
          <a:prstGeom prst="rect">
            <a:avLst/>
          </a:prstGeom>
          <a:solidFill>
            <a:srgbClr val="0055A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2" name="Titre 1"/>
          <p:cNvSpPr>
            <a:spLocks noGrp="1"/>
          </p:cNvSpPr>
          <p:nvPr>
            <p:ph type="title"/>
          </p:nvPr>
        </p:nvSpPr>
        <p:spPr>
          <a:xfrm>
            <a:off x="179513" y="140110"/>
            <a:ext cx="6624736" cy="840618"/>
          </a:xfrm>
        </p:spPr>
        <p:txBody>
          <a:bodyPr/>
          <a:lstStyle/>
          <a:p>
            <a:r>
              <a:rPr lang="fr-FR"/>
              <a:t>Modifiez le style du titre</a:t>
            </a:r>
          </a:p>
        </p:txBody>
      </p:sp>
      <p:sp>
        <p:nvSpPr>
          <p:cNvPr id="3" name="Espace réservé du contenu 2"/>
          <p:cNvSpPr>
            <a:spLocks noGrp="1"/>
          </p:cNvSpPr>
          <p:nvPr>
            <p:ph idx="1"/>
          </p:nvPr>
        </p:nvSpPr>
        <p:spPr/>
        <p:txBody>
          <a:bodyPr>
            <a:normAutofit/>
          </a:bodyPr>
          <a:lstStyle>
            <a:lvl1pPr marL="0" indent="0">
              <a:buNone/>
              <a:defRPr sz="1350"/>
            </a:lvl1pPr>
            <a:lvl2pPr>
              <a:defRPr sz="1200"/>
            </a:lvl2pPr>
            <a:lvl3pPr>
              <a:defRPr sz="1050"/>
            </a:lvl3pPr>
            <a:lvl4pPr>
              <a:defRPr sz="900"/>
            </a:lvl4pPr>
            <a:lvl5pPr>
              <a:defRPr sz="900"/>
            </a:lvl5pPr>
          </a:lstStyle>
          <a:p>
            <a:pPr lvl="0"/>
            <a:endParaRPr lang="fr-FR" dirty="0"/>
          </a:p>
        </p:txBody>
      </p:sp>
      <p:sp>
        <p:nvSpPr>
          <p:cNvPr id="4" name="Espace réservé de la date 3"/>
          <p:cNvSpPr>
            <a:spLocks noGrp="1"/>
          </p:cNvSpPr>
          <p:nvPr>
            <p:ph type="dt" sz="half" idx="10"/>
          </p:nvPr>
        </p:nvSpPr>
        <p:spPr/>
        <p:txBody>
          <a:bodyPr/>
          <a:lstStyle/>
          <a:p>
            <a:fld id="{3100385E-6979-40EF-9BDD-F81C0BAADC6D}" type="datetime1">
              <a:rPr lang="fr-FR" smtClean="0"/>
              <a:t>16/09/2026</a:t>
            </a:fld>
            <a:endParaRPr lang="fr-FR"/>
          </a:p>
        </p:txBody>
      </p:sp>
      <p:sp>
        <p:nvSpPr>
          <p:cNvPr id="5" name="Espace réservé du pied de page 4"/>
          <p:cNvSpPr>
            <a:spLocks noGrp="1"/>
          </p:cNvSpPr>
          <p:nvPr>
            <p:ph type="ftr" sz="quarter" idx="11"/>
          </p:nvPr>
        </p:nvSpPr>
        <p:spPr>
          <a:xfrm>
            <a:off x="3124200" y="6356352"/>
            <a:ext cx="2895600" cy="365125"/>
          </a:xfrm>
        </p:spPr>
        <p:txBody>
          <a:bodyPr/>
          <a:lstStyle/>
          <a:p>
            <a:r>
              <a:rPr lang="fr-FR"/>
              <a:t>Université des maires et des présidents de communautés - 2014</a:t>
            </a:r>
          </a:p>
        </p:txBody>
      </p:sp>
      <p:sp>
        <p:nvSpPr>
          <p:cNvPr id="6" name="Espace réservé du numéro de diapositive 5"/>
          <p:cNvSpPr>
            <a:spLocks noGrp="1"/>
          </p:cNvSpPr>
          <p:nvPr>
            <p:ph type="sldNum" sz="quarter" idx="12"/>
          </p:nvPr>
        </p:nvSpPr>
        <p:spPr>
          <a:xfrm>
            <a:off x="8532440" y="6381330"/>
            <a:ext cx="442392" cy="365125"/>
          </a:xfrm>
        </p:spPr>
        <p:txBody>
          <a:bodyPr/>
          <a:lstStyle/>
          <a:p>
            <a:fld id="{50B3C171-3EF6-45FB-996C-238A60F449C5}" type="slidenum">
              <a:rPr lang="fr-FR" smtClean="0"/>
              <a:t>‹N°›</a:t>
            </a:fld>
            <a:endParaRPr lang="fr-FR"/>
          </a:p>
        </p:txBody>
      </p:sp>
    </p:spTree>
    <p:extLst>
      <p:ext uri="{BB962C8B-B14F-4D97-AF65-F5344CB8AC3E}">
        <p14:creationId xmlns:p14="http://schemas.microsoft.com/office/powerpoint/2010/main" val="3760284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9197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Sommai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091F189-ED40-4C7D-B120-62BB086928B2}"/>
              </a:ext>
            </a:extLst>
          </p:cNvPr>
          <p:cNvPicPr preferRelativeResize="0">
            <a:picLocks/>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8043864" y="476250"/>
            <a:ext cx="821531" cy="1095375"/>
          </a:xfrm>
          <a:prstGeom prst="rect">
            <a:avLst/>
          </a:prstGeom>
          <a:noFill/>
          <a:ln>
            <a:noFill/>
          </a:ln>
        </p:spPr>
      </p:pic>
      <p:sp>
        <p:nvSpPr>
          <p:cNvPr id="6" name="Espace réservé du texte 5">
            <a:extLst>
              <a:ext uri="{FF2B5EF4-FFF2-40B4-BE49-F238E27FC236}">
                <a16:creationId xmlns:a16="http://schemas.microsoft.com/office/drawing/2014/main" id="{B47A09EA-DA63-4669-A2CF-633B512068DD}"/>
              </a:ext>
            </a:extLst>
          </p:cNvPr>
          <p:cNvSpPr>
            <a:spLocks noGrp="1"/>
          </p:cNvSpPr>
          <p:nvPr>
            <p:ph type="body" sz="quarter" idx="13"/>
          </p:nvPr>
        </p:nvSpPr>
        <p:spPr>
          <a:xfrm>
            <a:off x="409522" y="1401689"/>
            <a:ext cx="8110538" cy="3987800"/>
          </a:xfrm>
          <a:prstGeom prst="rect">
            <a:avLst/>
          </a:prstGeom>
        </p:spPr>
        <p:txBody>
          <a:bodyPr>
            <a:normAutofit/>
          </a:bodyPr>
          <a:lstStyle>
            <a:lvl1pPr marL="0" indent="0">
              <a:spcAft>
                <a:spcPts val="0"/>
              </a:spcAft>
              <a:buSzPct val="100000"/>
              <a:buFontTx/>
              <a:buNone/>
              <a:defRPr lang="fr-FR" sz="1238" kern="1200" dirty="0">
                <a:solidFill>
                  <a:srgbClr val="184725"/>
                </a:solidFill>
                <a:latin typeface="Rugrats Sans"/>
                <a:ea typeface="+mn-ea"/>
                <a:cs typeface="+mn-cs"/>
              </a:defRPr>
            </a:lvl1pPr>
            <a:lvl2pPr marL="353616" indent="-150019">
              <a:buSzPct val="100000"/>
              <a:buFont typeface="Arial" panose="020B0604020202020204" pitchFamily="34" charset="0"/>
              <a:buChar char="•"/>
              <a:defRPr sz="2250"/>
            </a:lvl2pPr>
            <a:lvl3pPr marL="503635" indent="-149126">
              <a:buFont typeface="Calibri Light" panose="020F0302020204030204" pitchFamily="34" charset="0"/>
              <a:buChar char="⁻"/>
              <a:tabLst/>
              <a:defRPr sz="2025"/>
            </a:lvl3pPr>
          </a:lstStyle>
          <a:p>
            <a:pPr lvl="0"/>
            <a:endParaRPr lang="fr-FR"/>
          </a:p>
          <a:p>
            <a:pPr lvl="0"/>
            <a:endParaRPr lang="fr-FR"/>
          </a:p>
          <a:p>
            <a:pPr lvl="0"/>
            <a:endParaRPr lang="fr-FR"/>
          </a:p>
        </p:txBody>
      </p:sp>
      <p:sp>
        <p:nvSpPr>
          <p:cNvPr id="16" name="Titre 15">
            <a:extLst>
              <a:ext uri="{FF2B5EF4-FFF2-40B4-BE49-F238E27FC236}">
                <a16:creationId xmlns:a16="http://schemas.microsoft.com/office/drawing/2014/main" id="{B45B6BE8-5BDD-F694-4EDA-C8D735130B13}"/>
              </a:ext>
            </a:extLst>
          </p:cNvPr>
          <p:cNvSpPr>
            <a:spLocks noGrp="1"/>
          </p:cNvSpPr>
          <p:nvPr>
            <p:ph type="title" hasCustomPrompt="1"/>
          </p:nvPr>
        </p:nvSpPr>
        <p:spPr>
          <a:xfrm>
            <a:off x="157163" y="219976"/>
            <a:ext cx="7886700" cy="421155"/>
          </a:xfrm>
          <a:prstGeom prst="rect">
            <a:avLst/>
          </a:prstGeom>
        </p:spPr>
        <p:txBody>
          <a:bodyPr/>
          <a:lstStyle>
            <a:lvl1pPr marL="0" marR="0" indent="0" algn="l" defTabSz="257175" rtl="0" fontAlgn="auto" latinLnBrk="0" hangingPunct="1">
              <a:lnSpc>
                <a:spcPts val="1592"/>
              </a:lnSpc>
              <a:spcBef>
                <a:spcPts val="0"/>
              </a:spcBef>
              <a:spcAft>
                <a:spcPts val="0"/>
              </a:spcAft>
              <a:buClrTx/>
              <a:buSzTx/>
              <a:buFontTx/>
              <a:buNone/>
              <a:tabLst/>
              <a:defRPr kumimoji="0" lang="fr-FR" sz="1373" b="1" i="0" u="none" strike="noStrike" kern="1200" cap="none" spc="0" normalizeH="0" baseline="0" dirty="0">
                <a:ln>
                  <a:noFill/>
                </a:ln>
                <a:solidFill>
                  <a:srgbClr val="184725"/>
                </a:solidFill>
                <a:effectLst/>
                <a:uFillTx/>
                <a:latin typeface="Ruda Heavy"/>
                <a:ea typeface="+mn-ea"/>
                <a:cs typeface="+mn-cs"/>
                <a:sym typeface="Founders Grotesk Text"/>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id="{EF84EE23-4CA2-9828-B242-0BA568E67ADD}"/>
              </a:ext>
            </a:extLst>
          </p:cNvPr>
          <p:cNvSpPr>
            <a:spLocks noGrp="1"/>
          </p:cNvSpPr>
          <p:nvPr>
            <p:ph type="sldNum" sz="quarter" idx="15"/>
          </p:nvPr>
        </p:nvSpPr>
        <p:spPr>
          <a:xfrm>
            <a:off x="8174727" y="6332714"/>
            <a:ext cx="690668" cy="365125"/>
          </a:xfrm>
          <a:prstGeom prst="rect">
            <a:avLst/>
          </a:prstGeom>
        </p:spPr>
        <p:txBody>
          <a:bodyPr/>
          <a:lstStyle>
            <a:lvl1pPr>
              <a:defRPr>
                <a:solidFill>
                  <a:schemeClr val="bg1"/>
                </a:solidFill>
              </a:defRPr>
            </a:lvl1pPr>
          </a:lstStyle>
          <a:p>
            <a:fld id="{7A6422CD-BC12-4B50-B8A7-E6A5DAC24BE9}" type="slidenum">
              <a:rPr lang="fr-FR" smtClean="0"/>
              <a:pPr/>
              <a:t>‹N°›</a:t>
            </a:fld>
            <a:endParaRPr lang="fr-FR"/>
          </a:p>
        </p:txBody>
      </p:sp>
      <p:sp>
        <p:nvSpPr>
          <p:cNvPr id="35" name="Espace réservé du texte 34">
            <a:extLst>
              <a:ext uri="{FF2B5EF4-FFF2-40B4-BE49-F238E27FC236}">
                <a16:creationId xmlns:a16="http://schemas.microsoft.com/office/drawing/2014/main" id="{DD57DE0F-0BDD-7C39-6E0E-4CC6BD243E4C}"/>
              </a:ext>
            </a:extLst>
          </p:cNvPr>
          <p:cNvSpPr>
            <a:spLocks noGrp="1"/>
          </p:cNvSpPr>
          <p:nvPr>
            <p:ph type="body" sz="quarter" idx="16" hasCustomPrompt="1"/>
          </p:nvPr>
        </p:nvSpPr>
        <p:spPr>
          <a:xfrm rot="21438449">
            <a:off x="398881" y="847279"/>
            <a:ext cx="5643398" cy="492823"/>
          </a:xfrm>
          <a:prstGeom prst="rect">
            <a:avLst/>
          </a:prstGeom>
          <a:solidFill>
            <a:srgbClr val="184725"/>
          </a:solidFill>
        </p:spPr>
        <p:txBody>
          <a:bodyPr/>
          <a:lstStyle>
            <a:lvl1pPr marL="0" marR="0" indent="0" algn="l" defTabSz="257175" rtl="0" eaLnBrk="1" fontAlgn="auto" latinLnBrk="0" hangingPunct="1">
              <a:lnSpc>
                <a:spcPts val="1592"/>
              </a:lnSpc>
              <a:spcBef>
                <a:spcPts val="0"/>
              </a:spcBef>
              <a:spcAft>
                <a:spcPts val="0"/>
              </a:spcAft>
              <a:buClrTx/>
              <a:buSzTx/>
              <a:buFontTx/>
              <a:buNone/>
              <a:tabLst/>
              <a:defRPr kumimoji="0" lang="fr-FR" sz="1229" b="0" i="0" u="none" strike="noStrike" kern="1200" cap="none" spc="0" normalizeH="0" baseline="0" dirty="0" smtClean="0">
                <a:ln>
                  <a:noFill/>
                </a:ln>
                <a:solidFill>
                  <a:schemeClr val="bg1"/>
                </a:solidFill>
                <a:effectLst/>
                <a:uFillTx/>
                <a:latin typeface="+mj-lt"/>
                <a:ea typeface="+mn-ea"/>
                <a:cs typeface="+mn-cs"/>
                <a:sym typeface="Founders Grotesk Text"/>
              </a:defRPr>
            </a:lvl1pPr>
          </a:lstStyle>
          <a:p>
            <a:pPr lvl="0"/>
            <a:r>
              <a:rPr lang="fr-FR" dirty="0"/>
              <a:t>Sous titre </a:t>
            </a:r>
          </a:p>
        </p:txBody>
      </p:sp>
      <p:sp>
        <p:nvSpPr>
          <p:cNvPr id="12" name="Espace réservé du texte 11">
            <a:extLst>
              <a:ext uri="{FF2B5EF4-FFF2-40B4-BE49-F238E27FC236}">
                <a16:creationId xmlns:a16="http://schemas.microsoft.com/office/drawing/2014/main" id="{83F1B7AA-718F-9075-44D4-E17E16FD8BEC}"/>
              </a:ext>
            </a:extLst>
          </p:cNvPr>
          <p:cNvSpPr>
            <a:spLocks noGrp="1"/>
          </p:cNvSpPr>
          <p:nvPr>
            <p:ph type="body" sz="quarter" idx="17" hasCustomPrompt="1"/>
          </p:nvPr>
        </p:nvSpPr>
        <p:spPr>
          <a:xfrm>
            <a:off x="504800" y="2126456"/>
            <a:ext cx="5899547" cy="1432370"/>
          </a:xfrm>
          <a:prstGeom prst="rect">
            <a:avLst/>
          </a:prstGeom>
        </p:spPr>
        <p:txBody>
          <a:bodyPr/>
          <a:lstStyle>
            <a:lvl1pPr marL="200025" indent="-200025">
              <a:buFont typeface="Wingdings" panose="05000000000000000000" pitchFamily="2" charset="2"/>
              <a:buChar char="Ø"/>
              <a:defRPr lang="fr-FR" sz="1238" b="1" kern="1200" dirty="0" smtClean="0">
                <a:solidFill>
                  <a:srgbClr val="184725"/>
                </a:solidFill>
                <a:latin typeface="Rugrats Sans"/>
                <a:ea typeface="+mn-ea"/>
                <a:cs typeface="+mn-cs"/>
              </a:defRPr>
            </a:lvl1pPr>
            <a:lvl2pPr>
              <a:defRPr sz="1238" b="1">
                <a:latin typeface="Rugrats Sans" panose="020B0604020202020204" charset="0"/>
              </a:defRPr>
            </a:lvl2pPr>
            <a:lvl3pPr>
              <a:defRPr sz="563">
                <a:latin typeface="Rugrats Sans" panose="020B0604020202020204" charset="0"/>
              </a:defRPr>
            </a:lvl3pPr>
            <a:lvl4pPr>
              <a:defRPr sz="506">
                <a:latin typeface="Rugrats Sans" panose="020B0604020202020204" charset="0"/>
              </a:defRPr>
            </a:lvl4pPr>
            <a:lvl5pPr>
              <a:defRPr sz="506">
                <a:solidFill>
                  <a:schemeClr val="accent1">
                    <a:lumMod val="40000"/>
                    <a:lumOff val="60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grpSp>
        <p:nvGrpSpPr>
          <p:cNvPr id="2" name="Group 5">
            <a:extLst>
              <a:ext uri="{FF2B5EF4-FFF2-40B4-BE49-F238E27FC236}">
                <a16:creationId xmlns:a16="http://schemas.microsoft.com/office/drawing/2014/main" id="{D113C903-8254-D854-89B8-02774A6FCC4F}"/>
              </a:ext>
            </a:extLst>
          </p:cNvPr>
          <p:cNvGrpSpPr/>
          <p:nvPr userDrawn="1"/>
        </p:nvGrpSpPr>
        <p:grpSpPr>
          <a:xfrm>
            <a:off x="8137210" y="6019367"/>
            <a:ext cx="750756" cy="809222"/>
            <a:chOff x="0" y="0"/>
            <a:chExt cx="791168" cy="812800"/>
          </a:xfrm>
        </p:grpSpPr>
        <p:sp>
          <p:nvSpPr>
            <p:cNvPr id="3" name="Freeform 6">
              <a:extLst>
                <a:ext uri="{FF2B5EF4-FFF2-40B4-BE49-F238E27FC236}">
                  <a16:creationId xmlns:a16="http://schemas.microsoft.com/office/drawing/2014/main" id="{1263FB75-F2BA-4641-E4F8-01BB8A136622}"/>
                </a:ext>
              </a:extLst>
            </p:cNvPr>
            <p:cNvSpPr/>
            <p:nvPr/>
          </p:nvSpPr>
          <p:spPr>
            <a:xfrm>
              <a:off x="0" y="0"/>
              <a:ext cx="791168" cy="812800"/>
            </a:xfrm>
            <a:custGeom>
              <a:avLst/>
              <a:gdLst/>
              <a:ahLst/>
              <a:cxnLst/>
              <a:rect l="l" t="t" r="r" b="b"/>
              <a:pathLst>
                <a:path w="791168" h="812800">
                  <a:moveTo>
                    <a:pt x="395584" y="0"/>
                  </a:moveTo>
                  <a:cubicBezTo>
                    <a:pt x="177109" y="0"/>
                    <a:pt x="0" y="181951"/>
                    <a:pt x="0" y="406400"/>
                  </a:cubicBezTo>
                  <a:cubicBezTo>
                    <a:pt x="0" y="630849"/>
                    <a:pt x="177109" y="812800"/>
                    <a:pt x="395584" y="812800"/>
                  </a:cubicBezTo>
                  <a:cubicBezTo>
                    <a:pt x="614059" y="812800"/>
                    <a:pt x="791168" y="630849"/>
                    <a:pt x="791168" y="406400"/>
                  </a:cubicBezTo>
                  <a:cubicBezTo>
                    <a:pt x="791168" y="181951"/>
                    <a:pt x="614059" y="0"/>
                    <a:pt x="395584" y="0"/>
                  </a:cubicBezTo>
                  <a:close/>
                </a:path>
              </a:pathLst>
            </a:custGeom>
            <a:solidFill>
              <a:srgbClr val="EDDD0D"/>
            </a:solidFill>
          </p:spPr>
          <p:txBody>
            <a:bodyPr/>
            <a:lstStyle/>
            <a:p>
              <a:pPr defTabSz="232154"/>
              <a:endParaRPr lang="fr-FR" sz="506"/>
            </a:p>
          </p:txBody>
        </p:sp>
        <p:sp>
          <p:nvSpPr>
            <p:cNvPr id="4" name="TextBox 7">
              <a:extLst>
                <a:ext uri="{FF2B5EF4-FFF2-40B4-BE49-F238E27FC236}">
                  <a16:creationId xmlns:a16="http://schemas.microsoft.com/office/drawing/2014/main" id="{9A0DB445-C72D-D07A-71C6-2CA4D0B73D75}"/>
                </a:ext>
              </a:extLst>
            </p:cNvPr>
            <p:cNvSpPr txBox="1"/>
            <p:nvPr/>
          </p:nvSpPr>
          <p:spPr>
            <a:xfrm>
              <a:off x="76200" y="47625"/>
              <a:ext cx="660400" cy="688975"/>
            </a:xfrm>
            <a:prstGeom prst="rect">
              <a:avLst/>
            </a:prstGeom>
          </p:spPr>
          <p:txBody>
            <a:bodyPr lIns="67729" tIns="67729" rIns="67729" bIns="67729" rtlCol="0" anchor="ctr"/>
            <a:lstStyle/>
            <a:p>
              <a:pPr algn="ctr" defTabSz="342866">
                <a:lnSpc>
                  <a:spcPts val="735"/>
                </a:lnSpc>
                <a:spcBef>
                  <a:spcPct val="0"/>
                </a:spcBef>
              </a:pPr>
              <a:endParaRPr sz="1433">
                <a:solidFill>
                  <a:prstClr val="black"/>
                </a:solidFill>
                <a:latin typeface="Calibri"/>
              </a:endParaRPr>
            </a:p>
          </p:txBody>
        </p:sp>
      </p:grpSp>
      <p:sp>
        <p:nvSpPr>
          <p:cNvPr id="5" name="Espace réservé du numéro de diapositive 4">
            <a:extLst>
              <a:ext uri="{FF2B5EF4-FFF2-40B4-BE49-F238E27FC236}">
                <a16:creationId xmlns:a16="http://schemas.microsoft.com/office/drawing/2014/main" id="{7397EA89-EEFF-C1B2-1FB8-8E9A5EC4E37A}"/>
              </a:ext>
            </a:extLst>
          </p:cNvPr>
          <p:cNvSpPr txBox="1">
            <a:spLocks/>
          </p:cNvSpPr>
          <p:nvPr userDrawn="1"/>
        </p:nvSpPr>
        <p:spPr>
          <a:xfrm>
            <a:off x="8385129" y="6270726"/>
            <a:ext cx="690668" cy="365125"/>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chemeClr val="bg1"/>
                </a:solidFill>
                <a:effectLst/>
                <a:uFillTx/>
                <a:latin typeface="Founders Grotesk Text"/>
                <a:ea typeface="Founders Grotesk Text"/>
                <a:cs typeface="Founders Grotesk Text"/>
                <a:sym typeface="Founders Grotesk Text"/>
              </a:defRPr>
            </a:lvl1pPr>
            <a:lvl2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2pPr>
            <a:lvl3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3pPr>
            <a:lvl4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4pPr>
            <a:lvl5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5pPr>
            <a:lvl6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6pPr>
            <a:lvl7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7pPr>
            <a:lvl8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8pPr>
            <a:lvl9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9pPr>
          </a:lstStyle>
          <a:p>
            <a:fld id="{656486BD-63F9-448D-B828-012C44909531}" type="slidenum">
              <a:rPr lang="fr-FR" sz="1181" smtClean="0"/>
              <a:pPr/>
              <a:t>‹N°›</a:t>
            </a:fld>
            <a:endParaRPr lang="fr-FR" sz="1181"/>
          </a:p>
        </p:txBody>
      </p:sp>
      <p:grpSp>
        <p:nvGrpSpPr>
          <p:cNvPr id="7" name="Group 8">
            <a:extLst>
              <a:ext uri="{FF2B5EF4-FFF2-40B4-BE49-F238E27FC236}">
                <a16:creationId xmlns:a16="http://schemas.microsoft.com/office/drawing/2014/main" id="{78B0F415-4D43-F979-F234-371BEB4BA6CE}"/>
              </a:ext>
            </a:extLst>
          </p:cNvPr>
          <p:cNvGrpSpPr/>
          <p:nvPr userDrawn="1"/>
        </p:nvGrpSpPr>
        <p:grpSpPr>
          <a:xfrm>
            <a:off x="6448419" y="4492489"/>
            <a:ext cx="1848905" cy="2260237"/>
            <a:chOff x="76200" y="47625"/>
            <a:chExt cx="1715906" cy="956910"/>
          </a:xfrm>
        </p:grpSpPr>
        <p:sp>
          <p:nvSpPr>
            <p:cNvPr id="8" name="Freeform 9">
              <a:extLst>
                <a:ext uri="{FF2B5EF4-FFF2-40B4-BE49-F238E27FC236}">
                  <a16:creationId xmlns:a16="http://schemas.microsoft.com/office/drawing/2014/main" id="{89AB2D12-213F-1D63-A3ED-8F4442AFE66D}"/>
                </a:ext>
              </a:extLst>
            </p:cNvPr>
            <p:cNvSpPr/>
            <p:nvPr/>
          </p:nvSpPr>
          <p:spPr>
            <a:xfrm>
              <a:off x="1180909" y="670674"/>
              <a:ext cx="611197" cy="33386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D56"/>
            </a:solidFill>
          </p:spPr>
          <p:txBody>
            <a:bodyPr/>
            <a:lstStyle/>
            <a:p>
              <a:pPr defTabSz="232154"/>
              <a:endParaRPr lang="fr-FR" sz="506" dirty="0"/>
            </a:p>
          </p:txBody>
        </p:sp>
        <p:sp>
          <p:nvSpPr>
            <p:cNvPr id="9" name="TextBox 10">
              <a:extLst>
                <a:ext uri="{FF2B5EF4-FFF2-40B4-BE49-F238E27FC236}">
                  <a16:creationId xmlns:a16="http://schemas.microsoft.com/office/drawing/2014/main" id="{16D06491-04C0-00CA-D3D6-7FD6A814047B}"/>
                </a:ext>
              </a:extLst>
            </p:cNvPr>
            <p:cNvSpPr txBox="1"/>
            <p:nvPr/>
          </p:nvSpPr>
          <p:spPr>
            <a:xfrm>
              <a:off x="76200" y="47625"/>
              <a:ext cx="660400" cy="688975"/>
            </a:xfrm>
            <a:prstGeom prst="rect">
              <a:avLst/>
            </a:prstGeom>
          </p:spPr>
          <p:txBody>
            <a:bodyPr lIns="67729" tIns="67729" rIns="67729" bIns="67729" rtlCol="0" anchor="ctr"/>
            <a:lstStyle/>
            <a:p>
              <a:pPr algn="ctr" defTabSz="342866">
                <a:lnSpc>
                  <a:spcPts val="735"/>
                </a:lnSpc>
                <a:spcBef>
                  <a:spcPct val="0"/>
                </a:spcBef>
              </a:pPr>
              <a:endParaRPr sz="1433">
                <a:solidFill>
                  <a:prstClr val="black"/>
                </a:solidFill>
                <a:latin typeface="Calibri"/>
              </a:endParaRPr>
            </a:p>
          </p:txBody>
        </p:sp>
      </p:grpSp>
      <p:sp>
        <p:nvSpPr>
          <p:cNvPr id="10" name="Freeform 20">
            <a:extLst>
              <a:ext uri="{FF2B5EF4-FFF2-40B4-BE49-F238E27FC236}">
                <a16:creationId xmlns:a16="http://schemas.microsoft.com/office/drawing/2014/main" id="{BD5B54BD-C999-6BD6-EDDE-599204ED9984}"/>
              </a:ext>
            </a:extLst>
          </p:cNvPr>
          <p:cNvSpPr/>
          <p:nvPr userDrawn="1"/>
        </p:nvSpPr>
        <p:spPr>
          <a:xfrm>
            <a:off x="7758609" y="6066783"/>
            <a:ext cx="526158" cy="684428"/>
          </a:xfrm>
          <a:custGeom>
            <a:avLst/>
            <a:gdLst/>
            <a:ahLst/>
            <a:cxnLst/>
            <a:rect l="l" t="t" r="r" b="b"/>
            <a:pathLst>
              <a:path w="1853801" h="1845979">
                <a:moveTo>
                  <a:pt x="0" y="0"/>
                </a:moveTo>
                <a:lnTo>
                  <a:pt x="1853801" y="0"/>
                </a:lnTo>
                <a:lnTo>
                  <a:pt x="1853801" y="1845979"/>
                </a:lnTo>
                <a:lnTo>
                  <a:pt x="0" y="1845979"/>
                </a:lnTo>
                <a:lnTo>
                  <a:pt x="0" y="0"/>
                </a:lnTo>
                <a:close/>
              </a:path>
            </a:pathLst>
          </a:custGeom>
          <a:blipFill>
            <a:blip r:embed="rId4"/>
            <a:stretch>
              <a:fillRect/>
            </a:stretch>
          </a:blipFill>
        </p:spPr>
        <p:txBody>
          <a:bodyPr/>
          <a:lstStyle/>
          <a:p>
            <a:endParaRPr lang="fr-FR" sz="1433"/>
          </a:p>
        </p:txBody>
      </p:sp>
    </p:spTree>
    <p:extLst>
      <p:ext uri="{BB962C8B-B14F-4D97-AF65-F5344CB8AC3E}">
        <p14:creationId xmlns:p14="http://schemas.microsoft.com/office/powerpoint/2010/main" val="1234951346"/>
      </p:ext>
    </p:extLst>
  </p:cSld>
  <p:clrMapOvr>
    <a:masterClrMapping/>
  </p:clrMapOvr>
  <p:extLst>
    <p:ext uri="{DCECCB84-F9BA-43D5-87BE-67443E8EF086}">
      <p15:sldGuideLst xmlns:p15="http://schemas.microsoft.com/office/powerpoint/2012/main">
        <p15:guide id="1" orient="horz" pos="300">
          <p15:clr>
            <a:srgbClr val="FBAE40"/>
          </p15:clr>
        </p15:guide>
        <p15:guide id="2" pos="744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Sommai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8091F189-ED40-4C7D-B120-62BB086928B2}"/>
              </a:ext>
            </a:extLst>
          </p:cNvPr>
          <p:cNvPicPr preferRelativeResize="0">
            <a:picLocks/>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8043864" y="476250"/>
            <a:ext cx="821531" cy="1095375"/>
          </a:xfrm>
          <a:prstGeom prst="rect">
            <a:avLst/>
          </a:prstGeom>
          <a:noFill/>
          <a:ln>
            <a:noFill/>
          </a:ln>
        </p:spPr>
      </p:pic>
      <p:sp>
        <p:nvSpPr>
          <p:cNvPr id="16" name="Titre 15">
            <a:extLst>
              <a:ext uri="{FF2B5EF4-FFF2-40B4-BE49-F238E27FC236}">
                <a16:creationId xmlns:a16="http://schemas.microsoft.com/office/drawing/2014/main" id="{B45B6BE8-5BDD-F694-4EDA-C8D735130B13}"/>
              </a:ext>
            </a:extLst>
          </p:cNvPr>
          <p:cNvSpPr>
            <a:spLocks noGrp="1"/>
          </p:cNvSpPr>
          <p:nvPr>
            <p:ph type="title" hasCustomPrompt="1"/>
          </p:nvPr>
        </p:nvSpPr>
        <p:spPr>
          <a:xfrm>
            <a:off x="67235" y="140269"/>
            <a:ext cx="7886700" cy="421155"/>
          </a:xfrm>
          <a:prstGeom prst="rect">
            <a:avLst/>
          </a:prstGeom>
        </p:spPr>
        <p:txBody>
          <a:bodyPr/>
          <a:lstStyle>
            <a:lvl1pPr marL="0" marR="0" indent="0" algn="l" defTabSz="257175" rtl="0" fontAlgn="auto" latinLnBrk="0" hangingPunct="1">
              <a:lnSpc>
                <a:spcPts val="1592"/>
              </a:lnSpc>
              <a:spcBef>
                <a:spcPts val="0"/>
              </a:spcBef>
              <a:spcAft>
                <a:spcPts val="0"/>
              </a:spcAft>
              <a:buClrTx/>
              <a:buSzTx/>
              <a:buFontTx/>
              <a:buNone/>
              <a:tabLst/>
              <a:defRPr kumimoji="0" lang="fr-FR" sz="1373" b="1" i="0" u="none" strike="noStrike" kern="1200" cap="none" spc="0" normalizeH="0" baseline="0" dirty="0">
                <a:ln>
                  <a:noFill/>
                </a:ln>
                <a:solidFill>
                  <a:srgbClr val="184725"/>
                </a:solidFill>
                <a:effectLst/>
                <a:uFillTx/>
                <a:latin typeface="Ruda Heavy"/>
                <a:ea typeface="+mn-ea"/>
                <a:cs typeface="+mn-cs"/>
                <a:sym typeface="Founders Grotesk Text"/>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id="{EF84EE23-4CA2-9828-B242-0BA568E67ADD}"/>
              </a:ext>
            </a:extLst>
          </p:cNvPr>
          <p:cNvSpPr>
            <a:spLocks noGrp="1"/>
          </p:cNvSpPr>
          <p:nvPr>
            <p:ph type="sldNum" sz="quarter" idx="15"/>
          </p:nvPr>
        </p:nvSpPr>
        <p:spPr>
          <a:xfrm>
            <a:off x="7965465" y="6316431"/>
            <a:ext cx="690668" cy="365125"/>
          </a:xfrm>
          <a:prstGeom prst="rect">
            <a:avLst/>
          </a:prstGeom>
        </p:spPr>
        <p:txBody>
          <a:bodyPr/>
          <a:lstStyle>
            <a:lvl1pPr>
              <a:defRPr>
                <a:solidFill>
                  <a:schemeClr val="bg1"/>
                </a:solidFill>
              </a:defRPr>
            </a:lvl1pPr>
          </a:lstStyle>
          <a:p>
            <a:fld id="{656486BD-63F9-448D-B828-012C44909531}" type="slidenum">
              <a:rPr lang="fr-FR" smtClean="0"/>
              <a:pPr/>
              <a:t>‹N°›</a:t>
            </a:fld>
            <a:endParaRPr lang="fr-FR"/>
          </a:p>
        </p:txBody>
      </p:sp>
      <p:sp>
        <p:nvSpPr>
          <p:cNvPr id="35" name="Espace réservé du texte 34">
            <a:extLst>
              <a:ext uri="{FF2B5EF4-FFF2-40B4-BE49-F238E27FC236}">
                <a16:creationId xmlns:a16="http://schemas.microsoft.com/office/drawing/2014/main" id="{DD57DE0F-0BDD-7C39-6E0E-4CC6BD243E4C}"/>
              </a:ext>
            </a:extLst>
          </p:cNvPr>
          <p:cNvSpPr>
            <a:spLocks noGrp="1"/>
          </p:cNvSpPr>
          <p:nvPr>
            <p:ph type="body" sz="quarter" idx="16" hasCustomPrompt="1"/>
          </p:nvPr>
        </p:nvSpPr>
        <p:spPr>
          <a:xfrm rot="21438449">
            <a:off x="398122" y="847301"/>
            <a:ext cx="5643398" cy="449708"/>
          </a:xfrm>
          <a:prstGeom prst="rect">
            <a:avLst/>
          </a:prstGeom>
          <a:solidFill>
            <a:srgbClr val="184725"/>
          </a:solidFill>
        </p:spPr>
        <p:txBody>
          <a:bodyPr/>
          <a:lstStyle>
            <a:lvl1pPr marL="0" marR="0" indent="0" algn="l" defTabSz="257175" rtl="0" eaLnBrk="1" fontAlgn="auto" latinLnBrk="0" hangingPunct="1">
              <a:lnSpc>
                <a:spcPts val="1592"/>
              </a:lnSpc>
              <a:spcBef>
                <a:spcPts val="0"/>
              </a:spcBef>
              <a:spcAft>
                <a:spcPts val="0"/>
              </a:spcAft>
              <a:buClrTx/>
              <a:buSzTx/>
              <a:buFontTx/>
              <a:buNone/>
              <a:tabLst/>
              <a:defRPr kumimoji="0" lang="fr-FR" sz="1373" b="0" i="0" u="none" strike="noStrike" kern="1200" cap="none" spc="0" normalizeH="0" baseline="0" dirty="0" smtClean="0">
                <a:ln>
                  <a:noFill/>
                </a:ln>
                <a:solidFill>
                  <a:schemeClr val="bg1"/>
                </a:solidFill>
                <a:effectLst/>
                <a:uFillTx/>
                <a:latin typeface="Ruda Heavy"/>
                <a:ea typeface="+mn-ea"/>
                <a:cs typeface="+mn-cs"/>
                <a:sym typeface="Founders Grotesk Text"/>
              </a:defRPr>
            </a:lvl1pPr>
          </a:lstStyle>
          <a:p>
            <a:pPr lvl="0"/>
            <a:r>
              <a:rPr lang="fr-FR"/>
              <a:t>Sous titre </a:t>
            </a:r>
          </a:p>
        </p:txBody>
      </p:sp>
      <p:sp>
        <p:nvSpPr>
          <p:cNvPr id="3" name="Espace réservé du texte 11">
            <a:extLst>
              <a:ext uri="{FF2B5EF4-FFF2-40B4-BE49-F238E27FC236}">
                <a16:creationId xmlns:a16="http://schemas.microsoft.com/office/drawing/2014/main" id="{D4AD4B3A-BC72-0D27-231E-8EE9F2BB4406}"/>
              </a:ext>
            </a:extLst>
          </p:cNvPr>
          <p:cNvSpPr>
            <a:spLocks noGrp="1"/>
          </p:cNvSpPr>
          <p:nvPr>
            <p:ph type="body" sz="quarter" idx="17" hasCustomPrompt="1"/>
          </p:nvPr>
        </p:nvSpPr>
        <p:spPr>
          <a:xfrm>
            <a:off x="504800" y="2126456"/>
            <a:ext cx="5899547" cy="1432370"/>
          </a:xfrm>
          <a:prstGeom prst="rect">
            <a:avLst/>
          </a:prstGeom>
        </p:spPr>
        <p:txBody>
          <a:bodyPr/>
          <a:lstStyle>
            <a:lvl1pPr marL="200025" indent="-200025">
              <a:buFont typeface="Wingdings" panose="05000000000000000000" pitchFamily="2" charset="2"/>
              <a:buChar char="Ø"/>
              <a:defRPr lang="fr-FR" sz="1238" b="1" kern="1200" dirty="0" smtClean="0">
                <a:solidFill>
                  <a:srgbClr val="184725"/>
                </a:solidFill>
                <a:latin typeface="Rugrats Sans"/>
                <a:ea typeface="+mn-ea"/>
                <a:cs typeface="+mn-cs"/>
              </a:defRPr>
            </a:lvl1pPr>
            <a:lvl2pPr>
              <a:defRPr sz="1238" b="1">
                <a:latin typeface="Rugrats Sans" panose="020B0604020202020204" charset="0"/>
              </a:defRPr>
            </a:lvl2pPr>
            <a:lvl3pPr>
              <a:defRPr sz="563">
                <a:latin typeface="Rugrats Sans" panose="020B0604020202020204" charset="0"/>
              </a:defRPr>
            </a:lvl3pPr>
            <a:lvl4pPr>
              <a:defRPr sz="506">
                <a:latin typeface="Rugrats Sans" panose="020B0604020202020204" charset="0"/>
              </a:defRPr>
            </a:lvl4pPr>
            <a:lvl5pPr>
              <a:defRPr sz="506">
                <a:solidFill>
                  <a:schemeClr val="accent1">
                    <a:lumMod val="40000"/>
                    <a:lumOff val="60000"/>
                  </a:schemeClr>
                </a:solidFill>
              </a:defRPr>
            </a:lvl5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grpSp>
        <p:nvGrpSpPr>
          <p:cNvPr id="2" name="Group 5">
            <a:extLst>
              <a:ext uri="{FF2B5EF4-FFF2-40B4-BE49-F238E27FC236}">
                <a16:creationId xmlns:a16="http://schemas.microsoft.com/office/drawing/2014/main" id="{51FF8883-6CA2-9D59-9F47-D478CBD67AEE}"/>
              </a:ext>
            </a:extLst>
          </p:cNvPr>
          <p:cNvGrpSpPr/>
          <p:nvPr userDrawn="1"/>
        </p:nvGrpSpPr>
        <p:grpSpPr>
          <a:xfrm>
            <a:off x="8137210" y="6019367"/>
            <a:ext cx="750756" cy="809222"/>
            <a:chOff x="0" y="0"/>
            <a:chExt cx="791168" cy="812800"/>
          </a:xfrm>
        </p:grpSpPr>
        <p:sp>
          <p:nvSpPr>
            <p:cNvPr id="4" name="Freeform 6">
              <a:extLst>
                <a:ext uri="{FF2B5EF4-FFF2-40B4-BE49-F238E27FC236}">
                  <a16:creationId xmlns:a16="http://schemas.microsoft.com/office/drawing/2014/main" id="{355240B1-1EF1-A949-1A9A-1A695D83A0EC}"/>
                </a:ext>
              </a:extLst>
            </p:cNvPr>
            <p:cNvSpPr/>
            <p:nvPr/>
          </p:nvSpPr>
          <p:spPr>
            <a:xfrm>
              <a:off x="0" y="0"/>
              <a:ext cx="791168" cy="812800"/>
            </a:xfrm>
            <a:custGeom>
              <a:avLst/>
              <a:gdLst/>
              <a:ahLst/>
              <a:cxnLst/>
              <a:rect l="l" t="t" r="r" b="b"/>
              <a:pathLst>
                <a:path w="791168" h="812800">
                  <a:moveTo>
                    <a:pt x="395584" y="0"/>
                  </a:moveTo>
                  <a:cubicBezTo>
                    <a:pt x="177109" y="0"/>
                    <a:pt x="0" y="181951"/>
                    <a:pt x="0" y="406400"/>
                  </a:cubicBezTo>
                  <a:cubicBezTo>
                    <a:pt x="0" y="630849"/>
                    <a:pt x="177109" y="812800"/>
                    <a:pt x="395584" y="812800"/>
                  </a:cubicBezTo>
                  <a:cubicBezTo>
                    <a:pt x="614059" y="812800"/>
                    <a:pt x="791168" y="630849"/>
                    <a:pt x="791168" y="406400"/>
                  </a:cubicBezTo>
                  <a:cubicBezTo>
                    <a:pt x="791168" y="181951"/>
                    <a:pt x="614059" y="0"/>
                    <a:pt x="395584" y="0"/>
                  </a:cubicBezTo>
                  <a:close/>
                </a:path>
              </a:pathLst>
            </a:custGeom>
            <a:solidFill>
              <a:srgbClr val="EDDD0D"/>
            </a:solidFill>
          </p:spPr>
          <p:txBody>
            <a:bodyPr/>
            <a:lstStyle/>
            <a:p>
              <a:pPr defTabSz="232154"/>
              <a:endParaRPr lang="fr-FR" sz="506"/>
            </a:p>
          </p:txBody>
        </p:sp>
        <p:sp>
          <p:nvSpPr>
            <p:cNvPr id="5" name="TextBox 7">
              <a:extLst>
                <a:ext uri="{FF2B5EF4-FFF2-40B4-BE49-F238E27FC236}">
                  <a16:creationId xmlns:a16="http://schemas.microsoft.com/office/drawing/2014/main" id="{B1E38EAE-C46E-E573-7BF2-6D3B741E679D}"/>
                </a:ext>
              </a:extLst>
            </p:cNvPr>
            <p:cNvSpPr txBox="1"/>
            <p:nvPr/>
          </p:nvSpPr>
          <p:spPr>
            <a:xfrm>
              <a:off x="76200" y="47625"/>
              <a:ext cx="660400" cy="688975"/>
            </a:xfrm>
            <a:prstGeom prst="rect">
              <a:avLst/>
            </a:prstGeom>
          </p:spPr>
          <p:txBody>
            <a:bodyPr lIns="67729" tIns="67729" rIns="67729" bIns="67729" rtlCol="0" anchor="ctr"/>
            <a:lstStyle/>
            <a:p>
              <a:pPr algn="ctr" defTabSz="342866">
                <a:lnSpc>
                  <a:spcPts val="735"/>
                </a:lnSpc>
                <a:spcBef>
                  <a:spcPct val="0"/>
                </a:spcBef>
              </a:pPr>
              <a:endParaRPr sz="1433">
                <a:solidFill>
                  <a:prstClr val="black"/>
                </a:solidFill>
                <a:latin typeface="Calibri"/>
              </a:endParaRPr>
            </a:p>
          </p:txBody>
        </p:sp>
      </p:grpSp>
      <p:sp>
        <p:nvSpPr>
          <p:cNvPr id="6" name="Espace réservé du numéro de diapositive 4">
            <a:extLst>
              <a:ext uri="{FF2B5EF4-FFF2-40B4-BE49-F238E27FC236}">
                <a16:creationId xmlns:a16="http://schemas.microsoft.com/office/drawing/2014/main" id="{A8B9E185-2930-E146-326F-43539AE22729}"/>
              </a:ext>
            </a:extLst>
          </p:cNvPr>
          <p:cNvSpPr txBox="1">
            <a:spLocks/>
          </p:cNvSpPr>
          <p:nvPr userDrawn="1"/>
        </p:nvSpPr>
        <p:spPr>
          <a:xfrm>
            <a:off x="8385129" y="6270726"/>
            <a:ext cx="690668" cy="365125"/>
          </a:xfrm>
          <a:prstGeom prst="rect">
            <a:avLst/>
          </a:prstGeom>
        </p:spPr>
        <p:txBody>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chemeClr val="bg1"/>
                </a:solidFill>
                <a:effectLst/>
                <a:uFillTx/>
                <a:latin typeface="Founders Grotesk Text"/>
                <a:ea typeface="Founders Grotesk Text"/>
                <a:cs typeface="Founders Grotesk Text"/>
                <a:sym typeface="Founders Grotesk Text"/>
              </a:defRPr>
            </a:lvl1pPr>
            <a:lvl2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2pPr>
            <a:lvl3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3pPr>
            <a:lvl4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4pPr>
            <a:lvl5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5pPr>
            <a:lvl6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6pPr>
            <a:lvl7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7pPr>
            <a:lvl8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8pPr>
            <a:lvl9pPr marL="0" marR="0" indent="0" algn="l" defTabSz="825500" rtl="0" fontAlgn="auto" latinLnBrk="0" hangingPunct="0">
              <a:lnSpc>
                <a:spcPct val="80000"/>
              </a:lnSpc>
              <a:spcBef>
                <a:spcPts val="3600"/>
              </a:spcBef>
              <a:spcAft>
                <a:spcPts val="0"/>
              </a:spcAft>
              <a:buClrTx/>
              <a:buSzTx/>
              <a:buFontTx/>
              <a:buNone/>
              <a:tabLst/>
              <a:defRPr kumimoji="0" sz="4200" b="0" i="0" u="none" strike="noStrike" cap="none" spc="-42" normalizeH="0" baseline="0">
                <a:ln>
                  <a:noFill/>
                </a:ln>
                <a:solidFill>
                  <a:srgbClr val="000000"/>
                </a:solidFill>
                <a:effectLst/>
                <a:uFillTx/>
                <a:latin typeface="Founders Grotesk Text"/>
                <a:ea typeface="Founders Grotesk Text"/>
                <a:cs typeface="Founders Grotesk Text"/>
                <a:sym typeface="Founders Grotesk Text"/>
              </a:defRPr>
            </a:lvl9pPr>
          </a:lstStyle>
          <a:p>
            <a:fld id="{656486BD-63F9-448D-B828-012C44909531}" type="slidenum">
              <a:rPr lang="fr-FR" sz="1181" smtClean="0"/>
              <a:pPr/>
              <a:t>‹N°›</a:t>
            </a:fld>
            <a:endParaRPr lang="fr-FR" sz="1181"/>
          </a:p>
        </p:txBody>
      </p:sp>
      <p:grpSp>
        <p:nvGrpSpPr>
          <p:cNvPr id="7" name="Group 8">
            <a:extLst>
              <a:ext uri="{FF2B5EF4-FFF2-40B4-BE49-F238E27FC236}">
                <a16:creationId xmlns:a16="http://schemas.microsoft.com/office/drawing/2014/main" id="{5292FB65-001F-FA91-ED00-A85EA2FDDB6A}"/>
              </a:ext>
            </a:extLst>
          </p:cNvPr>
          <p:cNvGrpSpPr/>
          <p:nvPr userDrawn="1"/>
        </p:nvGrpSpPr>
        <p:grpSpPr>
          <a:xfrm>
            <a:off x="6448419" y="4492489"/>
            <a:ext cx="1848905" cy="2260237"/>
            <a:chOff x="76200" y="47625"/>
            <a:chExt cx="1715906" cy="956910"/>
          </a:xfrm>
        </p:grpSpPr>
        <p:sp>
          <p:nvSpPr>
            <p:cNvPr id="8" name="Freeform 9">
              <a:extLst>
                <a:ext uri="{FF2B5EF4-FFF2-40B4-BE49-F238E27FC236}">
                  <a16:creationId xmlns:a16="http://schemas.microsoft.com/office/drawing/2014/main" id="{E74997A6-E4FD-97AA-7B8A-F901467A1AC2}"/>
                </a:ext>
              </a:extLst>
            </p:cNvPr>
            <p:cNvSpPr/>
            <p:nvPr/>
          </p:nvSpPr>
          <p:spPr>
            <a:xfrm>
              <a:off x="1180909" y="670674"/>
              <a:ext cx="611197" cy="33386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D9D56"/>
            </a:solidFill>
          </p:spPr>
          <p:txBody>
            <a:bodyPr/>
            <a:lstStyle/>
            <a:p>
              <a:pPr defTabSz="232154"/>
              <a:endParaRPr lang="fr-FR" sz="506" dirty="0"/>
            </a:p>
          </p:txBody>
        </p:sp>
        <p:sp>
          <p:nvSpPr>
            <p:cNvPr id="9" name="TextBox 10">
              <a:extLst>
                <a:ext uri="{FF2B5EF4-FFF2-40B4-BE49-F238E27FC236}">
                  <a16:creationId xmlns:a16="http://schemas.microsoft.com/office/drawing/2014/main" id="{BFF949FE-62C2-79C8-3168-8FEF88D49DC6}"/>
                </a:ext>
              </a:extLst>
            </p:cNvPr>
            <p:cNvSpPr txBox="1"/>
            <p:nvPr/>
          </p:nvSpPr>
          <p:spPr>
            <a:xfrm>
              <a:off x="76200" y="47625"/>
              <a:ext cx="660400" cy="688975"/>
            </a:xfrm>
            <a:prstGeom prst="rect">
              <a:avLst/>
            </a:prstGeom>
          </p:spPr>
          <p:txBody>
            <a:bodyPr lIns="67729" tIns="67729" rIns="67729" bIns="67729" rtlCol="0" anchor="ctr"/>
            <a:lstStyle/>
            <a:p>
              <a:pPr algn="ctr" defTabSz="342866">
                <a:lnSpc>
                  <a:spcPts val="735"/>
                </a:lnSpc>
                <a:spcBef>
                  <a:spcPct val="0"/>
                </a:spcBef>
              </a:pPr>
              <a:endParaRPr sz="1433">
                <a:solidFill>
                  <a:prstClr val="black"/>
                </a:solidFill>
                <a:latin typeface="Calibri"/>
              </a:endParaRPr>
            </a:p>
          </p:txBody>
        </p:sp>
      </p:grpSp>
      <p:sp>
        <p:nvSpPr>
          <p:cNvPr id="10" name="Freeform 20">
            <a:extLst>
              <a:ext uri="{FF2B5EF4-FFF2-40B4-BE49-F238E27FC236}">
                <a16:creationId xmlns:a16="http://schemas.microsoft.com/office/drawing/2014/main" id="{47550D18-25B9-8F26-1F3F-4A6A42ACB027}"/>
              </a:ext>
            </a:extLst>
          </p:cNvPr>
          <p:cNvSpPr/>
          <p:nvPr userDrawn="1"/>
        </p:nvSpPr>
        <p:spPr>
          <a:xfrm>
            <a:off x="7758609" y="6066783"/>
            <a:ext cx="526158" cy="684428"/>
          </a:xfrm>
          <a:custGeom>
            <a:avLst/>
            <a:gdLst/>
            <a:ahLst/>
            <a:cxnLst/>
            <a:rect l="l" t="t" r="r" b="b"/>
            <a:pathLst>
              <a:path w="1853801" h="1845979">
                <a:moveTo>
                  <a:pt x="0" y="0"/>
                </a:moveTo>
                <a:lnTo>
                  <a:pt x="1853801" y="0"/>
                </a:lnTo>
                <a:lnTo>
                  <a:pt x="1853801" y="1845979"/>
                </a:lnTo>
                <a:lnTo>
                  <a:pt x="0" y="1845979"/>
                </a:lnTo>
                <a:lnTo>
                  <a:pt x="0" y="0"/>
                </a:lnTo>
                <a:close/>
              </a:path>
            </a:pathLst>
          </a:custGeom>
          <a:blipFill>
            <a:blip r:embed="rId4"/>
            <a:stretch>
              <a:fillRect/>
            </a:stretch>
          </a:blipFill>
        </p:spPr>
        <p:txBody>
          <a:bodyPr/>
          <a:lstStyle/>
          <a:p>
            <a:endParaRPr lang="fr-FR" sz="1433"/>
          </a:p>
        </p:txBody>
      </p:sp>
    </p:spTree>
    <p:extLst>
      <p:ext uri="{BB962C8B-B14F-4D97-AF65-F5344CB8AC3E}">
        <p14:creationId xmlns:p14="http://schemas.microsoft.com/office/powerpoint/2010/main" val="2579954225"/>
      </p:ext>
    </p:extLst>
  </p:cSld>
  <p:clrMapOvr>
    <a:masterClrMapping/>
  </p:clrMapOvr>
  <p:extLst>
    <p:ext uri="{DCECCB84-F9BA-43D5-87BE-67443E8EF086}">
      <p15:sldGuideLst xmlns:p15="http://schemas.microsoft.com/office/powerpoint/2012/main">
        <p15:guide id="1" orient="horz" pos="300">
          <p15:clr>
            <a:srgbClr val="FBAE40"/>
          </p15:clr>
        </p15:guide>
        <p15:guide id="2" pos="744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890176"/>
      </p:ext>
    </p:extLst>
  </p:cSld>
  <p:clrMapOvr>
    <a:masterClrMapping/>
  </p:clrMapOvr>
  <p:transition>
    <p:push/>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e 6"/>
          <p:cNvGrpSpPr/>
          <p:nvPr/>
        </p:nvGrpSpPr>
        <p:grpSpPr>
          <a:xfrm>
            <a:off x="4447675" y="1484784"/>
            <a:ext cx="4577414" cy="5373216"/>
            <a:chOff x="4262438" y="-3267075"/>
            <a:chExt cx="1938338" cy="2176462"/>
          </a:xfrm>
          <a:solidFill>
            <a:srgbClr val="0055A0">
              <a:alpha val="15000"/>
            </a:srgbClr>
          </a:solidFill>
        </p:grpSpPr>
        <p:sp>
          <p:nvSpPr>
            <p:cNvPr id="8" name="Freeform 10"/>
            <p:cNvSpPr>
              <a:spLocks/>
            </p:cNvSpPr>
            <p:nvPr userDrawn="1"/>
          </p:nvSpPr>
          <p:spPr bwMode="auto">
            <a:xfrm>
              <a:off x="4633913" y="-2840038"/>
              <a:ext cx="1325563" cy="1749425"/>
            </a:xfrm>
            <a:custGeom>
              <a:avLst/>
              <a:gdLst>
                <a:gd name="T0" fmla="*/ 367 w 835"/>
                <a:gd name="T1" fmla="*/ 0 h 1102"/>
                <a:gd name="T2" fmla="*/ 417 w 835"/>
                <a:gd name="T3" fmla="*/ 16 h 1102"/>
                <a:gd name="T4" fmla="*/ 378 w 835"/>
                <a:gd name="T5" fmla="*/ 422 h 1102"/>
                <a:gd name="T6" fmla="*/ 588 w 835"/>
                <a:gd name="T7" fmla="*/ 30 h 1102"/>
                <a:gd name="T8" fmla="*/ 643 w 835"/>
                <a:gd name="T9" fmla="*/ 61 h 1102"/>
                <a:gd name="T10" fmla="*/ 498 w 835"/>
                <a:gd name="T11" fmla="*/ 448 h 1102"/>
                <a:gd name="T12" fmla="*/ 774 w 835"/>
                <a:gd name="T13" fmla="*/ 197 h 1102"/>
                <a:gd name="T14" fmla="*/ 809 w 835"/>
                <a:gd name="T15" fmla="*/ 247 h 1102"/>
                <a:gd name="T16" fmla="*/ 588 w 835"/>
                <a:gd name="T17" fmla="*/ 489 h 1102"/>
                <a:gd name="T18" fmla="*/ 829 w 835"/>
                <a:gd name="T19" fmla="*/ 422 h 1102"/>
                <a:gd name="T20" fmla="*/ 835 w 835"/>
                <a:gd name="T21" fmla="*/ 478 h 1102"/>
                <a:gd name="T22" fmla="*/ 633 w 835"/>
                <a:gd name="T23" fmla="*/ 553 h 1102"/>
                <a:gd name="T24" fmla="*/ 518 w 835"/>
                <a:gd name="T25" fmla="*/ 790 h 1102"/>
                <a:gd name="T26" fmla="*/ 494 w 835"/>
                <a:gd name="T27" fmla="*/ 1102 h 1102"/>
                <a:gd name="T28" fmla="*/ 251 w 835"/>
                <a:gd name="T29" fmla="*/ 1101 h 1102"/>
                <a:gd name="T30" fmla="*/ 261 w 835"/>
                <a:gd name="T31" fmla="*/ 755 h 1102"/>
                <a:gd name="T32" fmla="*/ 172 w 835"/>
                <a:gd name="T33" fmla="*/ 584 h 1102"/>
                <a:gd name="T34" fmla="*/ 0 w 835"/>
                <a:gd name="T35" fmla="*/ 337 h 1102"/>
                <a:gd name="T36" fmla="*/ 65 w 835"/>
                <a:gd name="T37" fmla="*/ 297 h 1102"/>
                <a:gd name="T38" fmla="*/ 237 w 835"/>
                <a:gd name="T39" fmla="*/ 473 h 1102"/>
                <a:gd name="T40" fmla="*/ 367 w 835"/>
                <a:gd name="T41" fmla="*/ 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5" h="1102">
                  <a:moveTo>
                    <a:pt x="367" y="0"/>
                  </a:moveTo>
                  <a:lnTo>
                    <a:pt x="417" y="16"/>
                  </a:lnTo>
                  <a:lnTo>
                    <a:pt x="378" y="422"/>
                  </a:lnTo>
                  <a:lnTo>
                    <a:pt x="588" y="30"/>
                  </a:lnTo>
                  <a:lnTo>
                    <a:pt x="643" y="61"/>
                  </a:lnTo>
                  <a:lnTo>
                    <a:pt x="498" y="448"/>
                  </a:lnTo>
                  <a:lnTo>
                    <a:pt x="774" y="197"/>
                  </a:lnTo>
                  <a:lnTo>
                    <a:pt x="809" y="247"/>
                  </a:lnTo>
                  <a:lnTo>
                    <a:pt x="588" y="489"/>
                  </a:lnTo>
                  <a:lnTo>
                    <a:pt x="829" y="422"/>
                  </a:lnTo>
                  <a:lnTo>
                    <a:pt x="835" y="478"/>
                  </a:lnTo>
                  <a:lnTo>
                    <a:pt x="633" y="553"/>
                  </a:lnTo>
                  <a:lnTo>
                    <a:pt x="518" y="790"/>
                  </a:lnTo>
                  <a:lnTo>
                    <a:pt x="494" y="1102"/>
                  </a:lnTo>
                  <a:lnTo>
                    <a:pt x="251" y="1101"/>
                  </a:lnTo>
                  <a:lnTo>
                    <a:pt x="261" y="755"/>
                  </a:lnTo>
                  <a:lnTo>
                    <a:pt x="172" y="584"/>
                  </a:lnTo>
                  <a:lnTo>
                    <a:pt x="0" y="337"/>
                  </a:lnTo>
                  <a:lnTo>
                    <a:pt x="65" y="297"/>
                  </a:lnTo>
                  <a:lnTo>
                    <a:pt x="237" y="473"/>
                  </a:lnTo>
                  <a:lnTo>
                    <a:pt x="3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Freeform 11"/>
            <p:cNvSpPr>
              <a:spLocks/>
            </p:cNvSpPr>
            <p:nvPr userDrawn="1"/>
          </p:nvSpPr>
          <p:spPr bwMode="auto">
            <a:xfrm>
              <a:off x="4675188" y="-2954338"/>
              <a:ext cx="336550" cy="568325"/>
            </a:xfrm>
            <a:custGeom>
              <a:avLst/>
              <a:gdLst>
                <a:gd name="T0" fmla="*/ 7 w 212"/>
                <a:gd name="T1" fmla="*/ 0 h 358"/>
                <a:gd name="T2" fmla="*/ 9 w 212"/>
                <a:gd name="T3" fmla="*/ 2 h 358"/>
                <a:gd name="T4" fmla="*/ 14 w 212"/>
                <a:gd name="T5" fmla="*/ 4 h 358"/>
                <a:gd name="T6" fmla="*/ 23 w 212"/>
                <a:gd name="T7" fmla="*/ 7 h 358"/>
                <a:gd name="T8" fmla="*/ 36 w 212"/>
                <a:gd name="T9" fmla="*/ 12 h 358"/>
                <a:gd name="T10" fmla="*/ 49 w 212"/>
                <a:gd name="T11" fmla="*/ 18 h 358"/>
                <a:gd name="T12" fmla="*/ 65 w 212"/>
                <a:gd name="T13" fmla="*/ 27 h 358"/>
                <a:gd name="T14" fmla="*/ 82 w 212"/>
                <a:gd name="T15" fmla="*/ 37 h 358"/>
                <a:gd name="T16" fmla="*/ 100 w 212"/>
                <a:gd name="T17" fmla="*/ 49 h 358"/>
                <a:gd name="T18" fmla="*/ 118 w 212"/>
                <a:gd name="T19" fmla="*/ 62 h 358"/>
                <a:gd name="T20" fmla="*/ 134 w 212"/>
                <a:gd name="T21" fmla="*/ 78 h 358"/>
                <a:gd name="T22" fmla="*/ 152 w 212"/>
                <a:gd name="T23" fmla="*/ 96 h 358"/>
                <a:gd name="T24" fmla="*/ 168 w 212"/>
                <a:gd name="T25" fmla="*/ 116 h 358"/>
                <a:gd name="T26" fmla="*/ 181 w 212"/>
                <a:gd name="T27" fmla="*/ 137 h 358"/>
                <a:gd name="T28" fmla="*/ 194 w 212"/>
                <a:gd name="T29" fmla="*/ 162 h 358"/>
                <a:gd name="T30" fmla="*/ 203 w 212"/>
                <a:gd name="T31" fmla="*/ 187 h 358"/>
                <a:gd name="T32" fmla="*/ 209 w 212"/>
                <a:gd name="T33" fmla="*/ 217 h 358"/>
                <a:gd name="T34" fmla="*/ 212 w 212"/>
                <a:gd name="T35" fmla="*/ 248 h 358"/>
                <a:gd name="T36" fmla="*/ 211 w 212"/>
                <a:gd name="T37" fmla="*/ 282 h 358"/>
                <a:gd name="T38" fmla="*/ 204 w 212"/>
                <a:gd name="T39" fmla="*/ 319 h 358"/>
                <a:gd name="T40" fmla="*/ 193 w 212"/>
                <a:gd name="T41" fmla="*/ 358 h 358"/>
                <a:gd name="T42" fmla="*/ 191 w 212"/>
                <a:gd name="T43" fmla="*/ 357 h 358"/>
                <a:gd name="T44" fmla="*/ 186 w 212"/>
                <a:gd name="T45" fmla="*/ 356 h 358"/>
                <a:gd name="T46" fmla="*/ 178 w 212"/>
                <a:gd name="T47" fmla="*/ 352 h 358"/>
                <a:gd name="T48" fmla="*/ 167 w 212"/>
                <a:gd name="T49" fmla="*/ 347 h 358"/>
                <a:gd name="T50" fmla="*/ 153 w 212"/>
                <a:gd name="T51" fmla="*/ 341 h 358"/>
                <a:gd name="T52" fmla="*/ 139 w 212"/>
                <a:gd name="T53" fmla="*/ 332 h 358"/>
                <a:gd name="T54" fmla="*/ 123 w 212"/>
                <a:gd name="T55" fmla="*/ 322 h 358"/>
                <a:gd name="T56" fmla="*/ 106 w 212"/>
                <a:gd name="T57" fmla="*/ 310 h 358"/>
                <a:gd name="T58" fmla="*/ 90 w 212"/>
                <a:gd name="T59" fmla="*/ 295 h 358"/>
                <a:gd name="T60" fmla="*/ 73 w 212"/>
                <a:gd name="T61" fmla="*/ 278 h 358"/>
                <a:gd name="T62" fmla="*/ 57 w 212"/>
                <a:gd name="T63" fmla="*/ 259 h 358"/>
                <a:gd name="T64" fmla="*/ 42 w 212"/>
                <a:gd name="T65" fmla="*/ 237 h 358"/>
                <a:gd name="T66" fmla="*/ 29 w 212"/>
                <a:gd name="T67" fmla="*/ 213 h 358"/>
                <a:gd name="T68" fmla="*/ 18 w 212"/>
                <a:gd name="T69" fmla="*/ 185 h 358"/>
                <a:gd name="T70" fmla="*/ 9 w 212"/>
                <a:gd name="T71" fmla="*/ 155 h 358"/>
                <a:gd name="T72" fmla="*/ 3 w 212"/>
                <a:gd name="T73" fmla="*/ 121 h 358"/>
                <a:gd name="T74" fmla="*/ 0 w 212"/>
                <a:gd name="T75" fmla="*/ 84 h 358"/>
                <a:gd name="T76" fmla="*/ 1 w 212"/>
                <a:gd name="T77" fmla="*/ 44 h 358"/>
                <a:gd name="T78" fmla="*/ 7 w 212"/>
                <a:gd name="T7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 h="358">
                  <a:moveTo>
                    <a:pt x="7" y="0"/>
                  </a:moveTo>
                  <a:lnTo>
                    <a:pt x="9" y="2"/>
                  </a:lnTo>
                  <a:lnTo>
                    <a:pt x="14" y="4"/>
                  </a:lnTo>
                  <a:lnTo>
                    <a:pt x="23" y="7"/>
                  </a:lnTo>
                  <a:lnTo>
                    <a:pt x="36" y="12"/>
                  </a:lnTo>
                  <a:lnTo>
                    <a:pt x="49" y="18"/>
                  </a:lnTo>
                  <a:lnTo>
                    <a:pt x="65" y="27"/>
                  </a:lnTo>
                  <a:lnTo>
                    <a:pt x="82" y="37"/>
                  </a:lnTo>
                  <a:lnTo>
                    <a:pt x="100" y="49"/>
                  </a:lnTo>
                  <a:lnTo>
                    <a:pt x="118" y="62"/>
                  </a:lnTo>
                  <a:lnTo>
                    <a:pt x="134" y="78"/>
                  </a:lnTo>
                  <a:lnTo>
                    <a:pt x="152" y="96"/>
                  </a:lnTo>
                  <a:lnTo>
                    <a:pt x="168" y="116"/>
                  </a:lnTo>
                  <a:lnTo>
                    <a:pt x="181" y="137"/>
                  </a:lnTo>
                  <a:lnTo>
                    <a:pt x="194" y="162"/>
                  </a:lnTo>
                  <a:lnTo>
                    <a:pt x="203" y="187"/>
                  </a:lnTo>
                  <a:lnTo>
                    <a:pt x="209" y="217"/>
                  </a:lnTo>
                  <a:lnTo>
                    <a:pt x="212" y="248"/>
                  </a:lnTo>
                  <a:lnTo>
                    <a:pt x="211" y="282"/>
                  </a:lnTo>
                  <a:lnTo>
                    <a:pt x="204" y="319"/>
                  </a:lnTo>
                  <a:lnTo>
                    <a:pt x="193" y="358"/>
                  </a:lnTo>
                  <a:lnTo>
                    <a:pt x="191" y="357"/>
                  </a:lnTo>
                  <a:lnTo>
                    <a:pt x="186" y="356"/>
                  </a:lnTo>
                  <a:lnTo>
                    <a:pt x="178" y="352"/>
                  </a:lnTo>
                  <a:lnTo>
                    <a:pt x="167" y="347"/>
                  </a:lnTo>
                  <a:lnTo>
                    <a:pt x="153" y="341"/>
                  </a:lnTo>
                  <a:lnTo>
                    <a:pt x="139" y="332"/>
                  </a:lnTo>
                  <a:lnTo>
                    <a:pt x="123" y="322"/>
                  </a:lnTo>
                  <a:lnTo>
                    <a:pt x="106" y="310"/>
                  </a:lnTo>
                  <a:lnTo>
                    <a:pt x="90" y="295"/>
                  </a:lnTo>
                  <a:lnTo>
                    <a:pt x="73" y="278"/>
                  </a:lnTo>
                  <a:lnTo>
                    <a:pt x="57" y="259"/>
                  </a:lnTo>
                  <a:lnTo>
                    <a:pt x="42" y="237"/>
                  </a:lnTo>
                  <a:lnTo>
                    <a:pt x="29" y="213"/>
                  </a:lnTo>
                  <a:lnTo>
                    <a:pt x="18" y="185"/>
                  </a:lnTo>
                  <a:lnTo>
                    <a:pt x="9" y="155"/>
                  </a:lnTo>
                  <a:lnTo>
                    <a:pt x="3" y="121"/>
                  </a:lnTo>
                  <a:lnTo>
                    <a:pt x="0" y="84"/>
                  </a:lnTo>
                  <a:lnTo>
                    <a:pt x="1" y="44"/>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0" name="Freeform 12"/>
            <p:cNvSpPr>
              <a:spLocks/>
            </p:cNvSpPr>
            <p:nvPr userDrawn="1"/>
          </p:nvSpPr>
          <p:spPr bwMode="auto">
            <a:xfrm>
              <a:off x="5360988" y="-3071813"/>
              <a:ext cx="166688" cy="363538"/>
            </a:xfrm>
            <a:custGeom>
              <a:avLst/>
              <a:gdLst>
                <a:gd name="T0" fmla="*/ 82 w 105"/>
                <a:gd name="T1" fmla="*/ 0 h 229"/>
                <a:gd name="T2" fmla="*/ 82 w 105"/>
                <a:gd name="T3" fmla="*/ 3 h 229"/>
                <a:gd name="T4" fmla="*/ 86 w 105"/>
                <a:gd name="T5" fmla="*/ 8 h 229"/>
                <a:gd name="T6" fmla="*/ 89 w 105"/>
                <a:gd name="T7" fmla="*/ 17 h 229"/>
                <a:gd name="T8" fmla="*/ 93 w 105"/>
                <a:gd name="T9" fmla="*/ 30 h 229"/>
                <a:gd name="T10" fmla="*/ 98 w 105"/>
                <a:gd name="T11" fmla="*/ 44 h 229"/>
                <a:gd name="T12" fmla="*/ 101 w 105"/>
                <a:gd name="T13" fmla="*/ 61 h 229"/>
                <a:gd name="T14" fmla="*/ 103 w 105"/>
                <a:gd name="T15" fmla="*/ 79 h 229"/>
                <a:gd name="T16" fmla="*/ 105 w 105"/>
                <a:gd name="T17" fmla="*/ 99 h 229"/>
                <a:gd name="T18" fmla="*/ 103 w 105"/>
                <a:gd name="T19" fmla="*/ 118 h 229"/>
                <a:gd name="T20" fmla="*/ 99 w 105"/>
                <a:gd name="T21" fmla="*/ 139 h 229"/>
                <a:gd name="T22" fmla="*/ 92 w 105"/>
                <a:gd name="T23" fmla="*/ 160 h 229"/>
                <a:gd name="T24" fmla="*/ 81 w 105"/>
                <a:gd name="T25" fmla="*/ 179 h 229"/>
                <a:gd name="T26" fmla="*/ 65 w 105"/>
                <a:gd name="T27" fmla="*/ 198 h 229"/>
                <a:gd name="T28" fmla="*/ 45 w 105"/>
                <a:gd name="T29" fmla="*/ 214 h 229"/>
                <a:gd name="T30" fmla="*/ 18 w 105"/>
                <a:gd name="T31" fmla="*/ 229 h 229"/>
                <a:gd name="T32" fmla="*/ 17 w 105"/>
                <a:gd name="T33" fmla="*/ 227 h 229"/>
                <a:gd name="T34" fmla="*/ 15 w 105"/>
                <a:gd name="T35" fmla="*/ 221 h 229"/>
                <a:gd name="T36" fmla="*/ 10 w 105"/>
                <a:gd name="T37" fmla="*/ 210 h 229"/>
                <a:gd name="T38" fmla="*/ 7 w 105"/>
                <a:gd name="T39" fmla="*/ 197 h 229"/>
                <a:gd name="T40" fmla="*/ 3 w 105"/>
                <a:gd name="T41" fmla="*/ 180 h 229"/>
                <a:gd name="T42" fmla="*/ 0 w 105"/>
                <a:gd name="T43" fmla="*/ 161 h 229"/>
                <a:gd name="T44" fmla="*/ 0 w 105"/>
                <a:gd name="T45" fmla="*/ 140 h 229"/>
                <a:gd name="T46" fmla="*/ 3 w 105"/>
                <a:gd name="T47" fmla="*/ 118 h 229"/>
                <a:gd name="T48" fmla="*/ 8 w 105"/>
                <a:gd name="T49" fmla="*/ 95 h 229"/>
                <a:gd name="T50" fmla="*/ 18 w 105"/>
                <a:gd name="T51" fmla="*/ 71 h 229"/>
                <a:gd name="T52" fmla="*/ 33 w 105"/>
                <a:gd name="T53" fmla="*/ 46 h 229"/>
                <a:gd name="T54" fmla="*/ 54 w 105"/>
                <a:gd name="T55" fmla="*/ 23 h 229"/>
                <a:gd name="T56" fmla="*/ 82 w 105"/>
                <a:gd name="T5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229">
                  <a:moveTo>
                    <a:pt x="82" y="0"/>
                  </a:moveTo>
                  <a:lnTo>
                    <a:pt x="82" y="3"/>
                  </a:lnTo>
                  <a:lnTo>
                    <a:pt x="86" y="8"/>
                  </a:lnTo>
                  <a:lnTo>
                    <a:pt x="89" y="17"/>
                  </a:lnTo>
                  <a:lnTo>
                    <a:pt x="93" y="30"/>
                  </a:lnTo>
                  <a:lnTo>
                    <a:pt x="98" y="44"/>
                  </a:lnTo>
                  <a:lnTo>
                    <a:pt x="101" y="61"/>
                  </a:lnTo>
                  <a:lnTo>
                    <a:pt x="103" y="79"/>
                  </a:lnTo>
                  <a:lnTo>
                    <a:pt x="105" y="99"/>
                  </a:lnTo>
                  <a:lnTo>
                    <a:pt x="103" y="118"/>
                  </a:lnTo>
                  <a:lnTo>
                    <a:pt x="99" y="139"/>
                  </a:lnTo>
                  <a:lnTo>
                    <a:pt x="92" y="160"/>
                  </a:lnTo>
                  <a:lnTo>
                    <a:pt x="81" y="179"/>
                  </a:lnTo>
                  <a:lnTo>
                    <a:pt x="65" y="198"/>
                  </a:lnTo>
                  <a:lnTo>
                    <a:pt x="45" y="214"/>
                  </a:lnTo>
                  <a:lnTo>
                    <a:pt x="18" y="229"/>
                  </a:lnTo>
                  <a:lnTo>
                    <a:pt x="17" y="227"/>
                  </a:lnTo>
                  <a:lnTo>
                    <a:pt x="15" y="221"/>
                  </a:lnTo>
                  <a:lnTo>
                    <a:pt x="10" y="210"/>
                  </a:lnTo>
                  <a:lnTo>
                    <a:pt x="7" y="197"/>
                  </a:lnTo>
                  <a:lnTo>
                    <a:pt x="3" y="180"/>
                  </a:lnTo>
                  <a:lnTo>
                    <a:pt x="0" y="161"/>
                  </a:lnTo>
                  <a:lnTo>
                    <a:pt x="0" y="140"/>
                  </a:lnTo>
                  <a:lnTo>
                    <a:pt x="3" y="118"/>
                  </a:lnTo>
                  <a:lnTo>
                    <a:pt x="8" y="95"/>
                  </a:lnTo>
                  <a:lnTo>
                    <a:pt x="18" y="71"/>
                  </a:lnTo>
                  <a:lnTo>
                    <a:pt x="33" y="46"/>
                  </a:lnTo>
                  <a:lnTo>
                    <a:pt x="54" y="23"/>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1" name="Freeform 13"/>
            <p:cNvSpPr>
              <a:spLocks/>
            </p:cNvSpPr>
            <p:nvPr userDrawn="1"/>
          </p:nvSpPr>
          <p:spPr bwMode="auto">
            <a:xfrm>
              <a:off x="5705476" y="-1881188"/>
              <a:ext cx="300038" cy="228600"/>
            </a:xfrm>
            <a:custGeom>
              <a:avLst/>
              <a:gdLst>
                <a:gd name="T0" fmla="*/ 0 w 189"/>
                <a:gd name="T1" fmla="*/ 0 h 144"/>
                <a:gd name="T2" fmla="*/ 31 w 189"/>
                <a:gd name="T3" fmla="*/ 0 h 144"/>
                <a:gd name="T4" fmla="*/ 59 w 189"/>
                <a:gd name="T5" fmla="*/ 3 h 144"/>
                <a:gd name="T6" fmla="*/ 84 w 189"/>
                <a:gd name="T7" fmla="*/ 10 h 144"/>
                <a:gd name="T8" fmla="*/ 105 w 189"/>
                <a:gd name="T9" fmla="*/ 20 h 144"/>
                <a:gd name="T10" fmla="*/ 124 w 189"/>
                <a:gd name="T11" fmla="*/ 31 h 144"/>
                <a:gd name="T12" fmla="*/ 139 w 189"/>
                <a:gd name="T13" fmla="*/ 45 h 144"/>
                <a:gd name="T14" fmla="*/ 152 w 189"/>
                <a:gd name="T15" fmla="*/ 59 h 144"/>
                <a:gd name="T16" fmla="*/ 162 w 189"/>
                <a:gd name="T17" fmla="*/ 74 h 144"/>
                <a:gd name="T18" fmla="*/ 171 w 189"/>
                <a:gd name="T19" fmla="*/ 88 h 144"/>
                <a:gd name="T20" fmla="*/ 178 w 189"/>
                <a:gd name="T21" fmla="*/ 102 h 144"/>
                <a:gd name="T22" fmla="*/ 182 w 189"/>
                <a:gd name="T23" fmla="*/ 114 h 144"/>
                <a:gd name="T24" fmla="*/ 186 w 189"/>
                <a:gd name="T25" fmla="*/ 124 h 144"/>
                <a:gd name="T26" fmla="*/ 188 w 189"/>
                <a:gd name="T27" fmla="*/ 133 h 144"/>
                <a:gd name="T28" fmla="*/ 188 w 189"/>
                <a:gd name="T29" fmla="*/ 139 h 144"/>
                <a:gd name="T30" fmla="*/ 189 w 189"/>
                <a:gd name="T31" fmla="*/ 140 h 144"/>
                <a:gd name="T32" fmla="*/ 160 w 189"/>
                <a:gd name="T33" fmla="*/ 144 h 144"/>
                <a:gd name="T34" fmla="*/ 134 w 189"/>
                <a:gd name="T35" fmla="*/ 144 h 144"/>
                <a:gd name="T36" fmla="*/ 111 w 189"/>
                <a:gd name="T37" fmla="*/ 141 h 144"/>
                <a:gd name="T38" fmla="*/ 90 w 189"/>
                <a:gd name="T39" fmla="*/ 134 h 144"/>
                <a:gd name="T40" fmla="*/ 72 w 189"/>
                <a:gd name="T41" fmla="*/ 124 h 144"/>
                <a:gd name="T42" fmla="*/ 57 w 189"/>
                <a:gd name="T43" fmla="*/ 112 h 144"/>
                <a:gd name="T44" fmla="*/ 44 w 189"/>
                <a:gd name="T45" fmla="*/ 98 h 144"/>
                <a:gd name="T46" fmla="*/ 33 w 189"/>
                <a:gd name="T47" fmla="*/ 84 h 144"/>
                <a:gd name="T48" fmla="*/ 23 w 189"/>
                <a:gd name="T49" fmla="*/ 69 h 144"/>
                <a:gd name="T50" fmla="*/ 16 w 189"/>
                <a:gd name="T51" fmla="*/ 54 h 144"/>
                <a:gd name="T52" fmla="*/ 10 w 189"/>
                <a:gd name="T53" fmla="*/ 40 h 144"/>
                <a:gd name="T54" fmla="*/ 6 w 189"/>
                <a:gd name="T55" fmla="*/ 27 h 144"/>
                <a:gd name="T56" fmla="*/ 3 w 189"/>
                <a:gd name="T57" fmla="*/ 16 h 144"/>
                <a:gd name="T58" fmla="*/ 1 w 189"/>
                <a:gd name="T59" fmla="*/ 8 h 144"/>
                <a:gd name="T60" fmla="*/ 0 w 189"/>
                <a:gd name="T61" fmla="*/ 2 h 144"/>
                <a:gd name="T62" fmla="*/ 0 w 189"/>
                <a:gd name="T6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9" h="144">
                  <a:moveTo>
                    <a:pt x="0" y="0"/>
                  </a:moveTo>
                  <a:lnTo>
                    <a:pt x="31" y="0"/>
                  </a:lnTo>
                  <a:lnTo>
                    <a:pt x="59" y="3"/>
                  </a:lnTo>
                  <a:lnTo>
                    <a:pt x="84" y="10"/>
                  </a:lnTo>
                  <a:lnTo>
                    <a:pt x="105" y="20"/>
                  </a:lnTo>
                  <a:lnTo>
                    <a:pt x="124" y="31"/>
                  </a:lnTo>
                  <a:lnTo>
                    <a:pt x="139" y="45"/>
                  </a:lnTo>
                  <a:lnTo>
                    <a:pt x="152" y="59"/>
                  </a:lnTo>
                  <a:lnTo>
                    <a:pt x="162" y="74"/>
                  </a:lnTo>
                  <a:lnTo>
                    <a:pt x="171" y="88"/>
                  </a:lnTo>
                  <a:lnTo>
                    <a:pt x="178" y="102"/>
                  </a:lnTo>
                  <a:lnTo>
                    <a:pt x="182" y="114"/>
                  </a:lnTo>
                  <a:lnTo>
                    <a:pt x="186" y="124"/>
                  </a:lnTo>
                  <a:lnTo>
                    <a:pt x="188" y="133"/>
                  </a:lnTo>
                  <a:lnTo>
                    <a:pt x="188" y="139"/>
                  </a:lnTo>
                  <a:lnTo>
                    <a:pt x="189" y="140"/>
                  </a:lnTo>
                  <a:lnTo>
                    <a:pt x="160" y="144"/>
                  </a:lnTo>
                  <a:lnTo>
                    <a:pt x="134" y="144"/>
                  </a:lnTo>
                  <a:lnTo>
                    <a:pt x="111" y="141"/>
                  </a:lnTo>
                  <a:lnTo>
                    <a:pt x="90" y="134"/>
                  </a:lnTo>
                  <a:lnTo>
                    <a:pt x="72" y="124"/>
                  </a:lnTo>
                  <a:lnTo>
                    <a:pt x="57" y="112"/>
                  </a:lnTo>
                  <a:lnTo>
                    <a:pt x="44" y="98"/>
                  </a:lnTo>
                  <a:lnTo>
                    <a:pt x="33" y="84"/>
                  </a:lnTo>
                  <a:lnTo>
                    <a:pt x="23" y="69"/>
                  </a:lnTo>
                  <a:lnTo>
                    <a:pt x="16" y="54"/>
                  </a:lnTo>
                  <a:lnTo>
                    <a:pt x="10" y="40"/>
                  </a:lnTo>
                  <a:lnTo>
                    <a:pt x="6" y="27"/>
                  </a:lnTo>
                  <a:lnTo>
                    <a:pt x="3" y="16"/>
                  </a:lnTo>
                  <a:lnTo>
                    <a:pt x="1" y="8"/>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2" name="Freeform 14"/>
            <p:cNvSpPr>
              <a:spLocks/>
            </p:cNvSpPr>
            <p:nvPr userDrawn="1"/>
          </p:nvSpPr>
          <p:spPr bwMode="auto">
            <a:xfrm>
              <a:off x="4333876" y="-2624138"/>
              <a:ext cx="342900" cy="192088"/>
            </a:xfrm>
            <a:custGeom>
              <a:avLst/>
              <a:gdLst>
                <a:gd name="T0" fmla="*/ 59 w 216"/>
                <a:gd name="T1" fmla="*/ 0 h 121"/>
                <a:gd name="T2" fmla="*/ 85 w 216"/>
                <a:gd name="T3" fmla="*/ 0 h 121"/>
                <a:gd name="T4" fmla="*/ 107 w 216"/>
                <a:gd name="T5" fmla="*/ 4 h 121"/>
                <a:gd name="T6" fmla="*/ 128 w 216"/>
                <a:gd name="T7" fmla="*/ 11 h 121"/>
                <a:gd name="T8" fmla="*/ 145 w 216"/>
                <a:gd name="T9" fmla="*/ 20 h 121"/>
                <a:gd name="T10" fmla="*/ 161 w 216"/>
                <a:gd name="T11" fmla="*/ 31 h 121"/>
                <a:gd name="T12" fmla="*/ 175 w 216"/>
                <a:gd name="T13" fmla="*/ 42 h 121"/>
                <a:gd name="T14" fmla="*/ 187 w 216"/>
                <a:gd name="T15" fmla="*/ 53 h 121"/>
                <a:gd name="T16" fmla="*/ 196 w 216"/>
                <a:gd name="T17" fmla="*/ 66 h 121"/>
                <a:gd name="T18" fmla="*/ 203 w 216"/>
                <a:gd name="T19" fmla="*/ 77 h 121"/>
                <a:gd name="T20" fmla="*/ 209 w 216"/>
                <a:gd name="T21" fmla="*/ 86 h 121"/>
                <a:gd name="T22" fmla="*/ 213 w 216"/>
                <a:gd name="T23" fmla="*/ 94 h 121"/>
                <a:gd name="T24" fmla="*/ 215 w 216"/>
                <a:gd name="T25" fmla="*/ 98 h 121"/>
                <a:gd name="T26" fmla="*/ 216 w 216"/>
                <a:gd name="T27" fmla="*/ 100 h 121"/>
                <a:gd name="T28" fmla="*/ 187 w 216"/>
                <a:gd name="T29" fmla="*/ 113 h 121"/>
                <a:gd name="T30" fmla="*/ 160 w 216"/>
                <a:gd name="T31" fmla="*/ 118 h 121"/>
                <a:gd name="T32" fmla="*/ 135 w 216"/>
                <a:gd name="T33" fmla="*/ 121 h 121"/>
                <a:gd name="T34" fmla="*/ 113 w 216"/>
                <a:gd name="T35" fmla="*/ 117 h 121"/>
                <a:gd name="T36" fmla="*/ 93 w 216"/>
                <a:gd name="T37" fmla="*/ 111 h 121"/>
                <a:gd name="T38" fmla="*/ 75 w 216"/>
                <a:gd name="T39" fmla="*/ 102 h 121"/>
                <a:gd name="T40" fmla="*/ 59 w 216"/>
                <a:gd name="T41" fmla="*/ 90 h 121"/>
                <a:gd name="T42" fmla="*/ 45 w 216"/>
                <a:gd name="T43" fmla="*/ 77 h 121"/>
                <a:gd name="T44" fmla="*/ 32 w 216"/>
                <a:gd name="T45" fmla="*/ 63 h 121"/>
                <a:gd name="T46" fmla="*/ 22 w 216"/>
                <a:gd name="T47" fmla="*/ 50 h 121"/>
                <a:gd name="T48" fmla="*/ 14 w 216"/>
                <a:gd name="T49" fmla="*/ 38 h 121"/>
                <a:gd name="T50" fmla="*/ 8 w 216"/>
                <a:gd name="T51" fmla="*/ 27 h 121"/>
                <a:gd name="T52" fmla="*/ 3 w 216"/>
                <a:gd name="T53" fmla="*/ 19 h 121"/>
                <a:gd name="T54" fmla="*/ 1 w 216"/>
                <a:gd name="T55" fmla="*/ 12 h 121"/>
                <a:gd name="T56" fmla="*/ 0 w 216"/>
                <a:gd name="T57" fmla="*/ 10 h 121"/>
                <a:gd name="T58" fmla="*/ 30 w 216"/>
                <a:gd name="T59" fmla="*/ 3 h 121"/>
                <a:gd name="T60" fmla="*/ 59 w 216"/>
                <a:gd name="T6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6" h="121">
                  <a:moveTo>
                    <a:pt x="59" y="0"/>
                  </a:moveTo>
                  <a:lnTo>
                    <a:pt x="85" y="0"/>
                  </a:lnTo>
                  <a:lnTo>
                    <a:pt x="107" y="4"/>
                  </a:lnTo>
                  <a:lnTo>
                    <a:pt x="128" y="11"/>
                  </a:lnTo>
                  <a:lnTo>
                    <a:pt x="145" y="20"/>
                  </a:lnTo>
                  <a:lnTo>
                    <a:pt x="161" y="31"/>
                  </a:lnTo>
                  <a:lnTo>
                    <a:pt x="175" y="42"/>
                  </a:lnTo>
                  <a:lnTo>
                    <a:pt x="187" y="53"/>
                  </a:lnTo>
                  <a:lnTo>
                    <a:pt x="196" y="66"/>
                  </a:lnTo>
                  <a:lnTo>
                    <a:pt x="203" y="77"/>
                  </a:lnTo>
                  <a:lnTo>
                    <a:pt x="209" y="86"/>
                  </a:lnTo>
                  <a:lnTo>
                    <a:pt x="213" y="94"/>
                  </a:lnTo>
                  <a:lnTo>
                    <a:pt x="215" y="98"/>
                  </a:lnTo>
                  <a:lnTo>
                    <a:pt x="216" y="100"/>
                  </a:lnTo>
                  <a:lnTo>
                    <a:pt x="187" y="113"/>
                  </a:lnTo>
                  <a:lnTo>
                    <a:pt x="160" y="118"/>
                  </a:lnTo>
                  <a:lnTo>
                    <a:pt x="135" y="121"/>
                  </a:lnTo>
                  <a:lnTo>
                    <a:pt x="113" y="117"/>
                  </a:lnTo>
                  <a:lnTo>
                    <a:pt x="93" y="111"/>
                  </a:lnTo>
                  <a:lnTo>
                    <a:pt x="75" y="102"/>
                  </a:lnTo>
                  <a:lnTo>
                    <a:pt x="59" y="90"/>
                  </a:lnTo>
                  <a:lnTo>
                    <a:pt x="45" y="77"/>
                  </a:lnTo>
                  <a:lnTo>
                    <a:pt x="32" y="63"/>
                  </a:lnTo>
                  <a:lnTo>
                    <a:pt x="22" y="50"/>
                  </a:lnTo>
                  <a:lnTo>
                    <a:pt x="14" y="38"/>
                  </a:lnTo>
                  <a:lnTo>
                    <a:pt x="8" y="27"/>
                  </a:lnTo>
                  <a:lnTo>
                    <a:pt x="3" y="19"/>
                  </a:lnTo>
                  <a:lnTo>
                    <a:pt x="1" y="12"/>
                  </a:lnTo>
                  <a:lnTo>
                    <a:pt x="0" y="10"/>
                  </a:lnTo>
                  <a:lnTo>
                    <a:pt x="30"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3" name="Freeform 15"/>
            <p:cNvSpPr>
              <a:spLocks/>
            </p:cNvSpPr>
            <p:nvPr userDrawn="1"/>
          </p:nvSpPr>
          <p:spPr bwMode="auto">
            <a:xfrm>
              <a:off x="5705476" y="-2887663"/>
              <a:ext cx="369888" cy="296863"/>
            </a:xfrm>
            <a:custGeom>
              <a:avLst/>
              <a:gdLst>
                <a:gd name="T0" fmla="*/ 198 w 233"/>
                <a:gd name="T1" fmla="*/ 0 h 187"/>
                <a:gd name="T2" fmla="*/ 233 w 233"/>
                <a:gd name="T3" fmla="*/ 1 h 187"/>
                <a:gd name="T4" fmla="*/ 233 w 233"/>
                <a:gd name="T5" fmla="*/ 2 h 187"/>
                <a:gd name="T6" fmla="*/ 232 w 233"/>
                <a:gd name="T7" fmla="*/ 8 h 187"/>
                <a:gd name="T8" fmla="*/ 229 w 233"/>
                <a:gd name="T9" fmla="*/ 17 h 187"/>
                <a:gd name="T10" fmla="*/ 226 w 233"/>
                <a:gd name="T11" fmla="*/ 29 h 187"/>
                <a:gd name="T12" fmla="*/ 223 w 233"/>
                <a:gd name="T13" fmla="*/ 42 h 187"/>
                <a:gd name="T14" fmla="*/ 217 w 233"/>
                <a:gd name="T15" fmla="*/ 58 h 187"/>
                <a:gd name="T16" fmla="*/ 210 w 233"/>
                <a:gd name="T17" fmla="*/ 74 h 187"/>
                <a:gd name="T18" fmla="*/ 201 w 233"/>
                <a:gd name="T19" fmla="*/ 92 h 187"/>
                <a:gd name="T20" fmla="*/ 191 w 233"/>
                <a:gd name="T21" fmla="*/ 109 h 187"/>
                <a:gd name="T22" fmla="*/ 179 w 233"/>
                <a:gd name="T23" fmla="*/ 125 h 187"/>
                <a:gd name="T24" fmla="*/ 165 w 233"/>
                <a:gd name="T25" fmla="*/ 141 h 187"/>
                <a:gd name="T26" fmla="*/ 149 w 233"/>
                <a:gd name="T27" fmla="*/ 156 h 187"/>
                <a:gd name="T28" fmla="*/ 131 w 233"/>
                <a:gd name="T29" fmla="*/ 168 h 187"/>
                <a:gd name="T30" fmla="*/ 109 w 233"/>
                <a:gd name="T31" fmla="*/ 177 h 187"/>
                <a:gd name="T32" fmla="*/ 86 w 233"/>
                <a:gd name="T33" fmla="*/ 184 h 187"/>
                <a:gd name="T34" fmla="*/ 60 w 233"/>
                <a:gd name="T35" fmla="*/ 187 h 187"/>
                <a:gd name="T36" fmla="*/ 31 w 233"/>
                <a:gd name="T37" fmla="*/ 186 h 187"/>
                <a:gd name="T38" fmla="*/ 0 w 233"/>
                <a:gd name="T39" fmla="*/ 180 h 187"/>
                <a:gd name="T40" fmla="*/ 0 w 233"/>
                <a:gd name="T41" fmla="*/ 179 h 187"/>
                <a:gd name="T42" fmla="*/ 1 w 233"/>
                <a:gd name="T43" fmla="*/ 173 h 187"/>
                <a:gd name="T44" fmla="*/ 3 w 233"/>
                <a:gd name="T45" fmla="*/ 165 h 187"/>
                <a:gd name="T46" fmla="*/ 5 w 233"/>
                <a:gd name="T47" fmla="*/ 153 h 187"/>
                <a:gd name="T48" fmla="*/ 10 w 233"/>
                <a:gd name="T49" fmla="*/ 141 h 187"/>
                <a:gd name="T50" fmla="*/ 15 w 233"/>
                <a:gd name="T51" fmla="*/ 126 h 187"/>
                <a:gd name="T52" fmla="*/ 23 w 233"/>
                <a:gd name="T53" fmla="*/ 111 h 187"/>
                <a:gd name="T54" fmla="*/ 32 w 233"/>
                <a:gd name="T55" fmla="*/ 94 h 187"/>
                <a:gd name="T56" fmla="*/ 43 w 233"/>
                <a:gd name="T57" fmla="*/ 77 h 187"/>
                <a:gd name="T58" fmla="*/ 57 w 233"/>
                <a:gd name="T59" fmla="*/ 61 h 187"/>
                <a:gd name="T60" fmla="*/ 74 w 233"/>
                <a:gd name="T61" fmla="*/ 46 h 187"/>
                <a:gd name="T62" fmla="*/ 93 w 233"/>
                <a:gd name="T63" fmla="*/ 32 h 187"/>
                <a:gd name="T64" fmla="*/ 114 w 233"/>
                <a:gd name="T65" fmla="*/ 20 h 187"/>
                <a:gd name="T66" fmla="*/ 139 w 233"/>
                <a:gd name="T67" fmla="*/ 11 h 187"/>
                <a:gd name="T68" fmla="*/ 167 w 233"/>
                <a:gd name="T69" fmla="*/ 4 h 187"/>
                <a:gd name="T70" fmla="*/ 198 w 233"/>
                <a:gd name="T71"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3" h="187">
                  <a:moveTo>
                    <a:pt x="198" y="0"/>
                  </a:moveTo>
                  <a:lnTo>
                    <a:pt x="233" y="1"/>
                  </a:lnTo>
                  <a:lnTo>
                    <a:pt x="233" y="2"/>
                  </a:lnTo>
                  <a:lnTo>
                    <a:pt x="232" y="8"/>
                  </a:lnTo>
                  <a:lnTo>
                    <a:pt x="229" y="17"/>
                  </a:lnTo>
                  <a:lnTo>
                    <a:pt x="226" y="29"/>
                  </a:lnTo>
                  <a:lnTo>
                    <a:pt x="223" y="42"/>
                  </a:lnTo>
                  <a:lnTo>
                    <a:pt x="217" y="58"/>
                  </a:lnTo>
                  <a:lnTo>
                    <a:pt x="210" y="74"/>
                  </a:lnTo>
                  <a:lnTo>
                    <a:pt x="201" y="92"/>
                  </a:lnTo>
                  <a:lnTo>
                    <a:pt x="191" y="109"/>
                  </a:lnTo>
                  <a:lnTo>
                    <a:pt x="179" y="125"/>
                  </a:lnTo>
                  <a:lnTo>
                    <a:pt x="165" y="141"/>
                  </a:lnTo>
                  <a:lnTo>
                    <a:pt x="149" y="156"/>
                  </a:lnTo>
                  <a:lnTo>
                    <a:pt x="131" y="168"/>
                  </a:lnTo>
                  <a:lnTo>
                    <a:pt x="109" y="177"/>
                  </a:lnTo>
                  <a:lnTo>
                    <a:pt x="86" y="184"/>
                  </a:lnTo>
                  <a:lnTo>
                    <a:pt x="60" y="187"/>
                  </a:lnTo>
                  <a:lnTo>
                    <a:pt x="31" y="186"/>
                  </a:lnTo>
                  <a:lnTo>
                    <a:pt x="0" y="180"/>
                  </a:lnTo>
                  <a:lnTo>
                    <a:pt x="0" y="179"/>
                  </a:lnTo>
                  <a:lnTo>
                    <a:pt x="1" y="173"/>
                  </a:lnTo>
                  <a:lnTo>
                    <a:pt x="3" y="165"/>
                  </a:lnTo>
                  <a:lnTo>
                    <a:pt x="5" y="153"/>
                  </a:lnTo>
                  <a:lnTo>
                    <a:pt x="10" y="141"/>
                  </a:lnTo>
                  <a:lnTo>
                    <a:pt x="15" y="126"/>
                  </a:lnTo>
                  <a:lnTo>
                    <a:pt x="23" y="111"/>
                  </a:lnTo>
                  <a:lnTo>
                    <a:pt x="32" y="94"/>
                  </a:lnTo>
                  <a:lnTo>
                    <a:pt x="43" y="77"/>
                  </a:lnTo>
                  <a:lnTo>
                    <a:pt x="57" y="61"/>
                  </a:lnTo>
                  <a:lnTo>
                    <a:pt x="74" y="46"/>
                  </a:lnTo>
                  <a:lnTo>
                    <a:pt x="93" y="32"/>
                  </a:lnTo>
                  <a:lnTo>
                    <a:pt x="114" y="20"/>
                  </a:lnTo>
                  <a:lnTo>
                    <a:pt x="139" y="11"/>
                  </a:lnTo>
                  <a:lnTo>
                    <a:pt x="167" y="4"/>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4" name="Freeform 16"/>
            <p:cNvSpPr>
              <a:spLocks/>
            </p:cNvSpPr>
            <p:nvPr userDrawn="1"/>
          </p:nvSpPr>
          <p:spPr bwMode="auto">
            <a:xfrm>
              <a:off x="4940301" y="-3241675"/>
              <a:ext cx="173038" cy="373063"/>
            </a:xfrm>
            <a:custGeom>
              <a:avLst/>
              <a:gdLst>
                <a:gd name="T0" fmla="*/ 21 w 109"/>
                <a:gd name="T1" fmla="*/ 0 h 235"/>
                <a:gd name="T2" fmla="*/ 23 w 109"/>
                <a:gd name="T3" fmla="*/ 2 h 235"/>
                <a:gd name="T4" fmla="*/ 28 w 109"/>
                <a:gd name="T5" fmla="*/ 6 h 235"/>
                <a:gd name="T6" fmla="*/ 36 w 109"/>
                <a:gd name="T7" fmla="*/ 11 h 235"/>
                <a:gd name="T8" fmla="*/ 46 w 109"/>
                <a:gd name="T9" fmla="*/ 19 h 235"/>
                <a:gd name="T10" fmla="*/ 56 w 109"/>
                <a:gd name="T11" fmla="*/ 29 h 235"/>
                <a:gd name="T12" fmla="*/ 68 w 109"/>
                <a:gd name="T13" fmla="*/ 41 h 235"/>
                <a:gd name="T14" fmla="*/ 79 w 109"/>
                <a:gd name="T15" fmla="*/ 56 h 235"/>
                <a:gd name="T16" fmla="*/ 89 w 109"/>
                <a:gd name="T17" fmla="*/ 72 h 235"/>
                <a:gd name="T18" fmla="*/ 98 w 109"/>
                <a:gd name="T19" fmla="*/ 91 h 235"/>
                <a:gd name="T20" fmla="*/ 105 w 109"/>
                <a:gd name="T21" fmla="*/ 110 h 235"/>
                <a:gd name="T22" fmla="*/ 109 w 109"/>
                <a:gd name="T23" fmla="*/ 132 h 235"/>
                <a:gd name="T24" fmla="*/ 107 w 109"/>
                <a:gd name="T25" fmla="*/ 156 h 235"/>
                <a:gd name="T26" fmla="*/ 103 w 109"/>
                <a:gd name="T27" fmla="*/ 180 h 235"/>
                <a:gd name="T28" fmla="*/ 94 w 109"/>
                <a:gd name="T29" fmla="*/ 207 h 235"/>
                <a:gd name="T30" fmla="*/ 78 w 109"/>
                <a:gd name="T31" fmla="*/ 235 h 235"/>
                <a:gd name="T32" fmla="*/ 76 w 109"/>
                <a:gd name="T33" fmla="*/ 234 h 235"/>
                <a:gd name="T34" fmla="*/ 72 w 109"/>
                <a:gd name="T35" fmla="*/ 231 h 235"/>
                <a:gd name="T36" fmla="*/ 64 w 109"/>
                <a:gd name="T37" fmla="*/ 225 h 235"/>
                <a:gd name="T38" fmla="*/ 55 w 109"/>
                <a:gd name="T39" fmla="*/ 216 h 235"/>
                <a:gd name="T40" fmla="*/ 45 w 109"/>
                <a:gd name="T41" fmla="*/ 206 h 235"/>
                <a:gd name="T42" fmla="*/ 33 w 109"/>
                <a:gd name="T43" fmla="*/ 194 h 235"/>
                <a:gd name="T44" fmla="*/ 23 w 109"/>
                <a:gd name="T45" fmla="*/ 178 h 235"/>
                <a:gd name="T46" fmla="*/ 14 w 109"/>
                <a:gd name="T47" fmla="*/ 160 h 235"/>
                <a:gd name="T48" fmla="*/ 7 w 109"/>
                <a:gd name="T49" fmla="*/ 140 h 235"/>
                <a:gd name="T50" fmla="*/ 2 w 109"/>
                <a:gd name="T51" fmla="*/ 118 h 235"/>
                <a:gd name="T52" fmla="*/ 0 w 109"/>
                <a:gd name="T53" fmla="*/ 92 h 235"/>
                <a:gd name="T54" fmla="*/ 2 w 109"/>
                <a:gd name="T55" fmla="*/ 64 h 235"/>
                <a:gd name="T56" fmla="*/ 9 w 109"/>
                <a:gd name="T57" fmla="*/ 34 h 235"/>
                <a:gd name="T58" fmla="*/ 21 w 109"/>
                <a:gd name="T5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235">
                  <a:moveTo>
                    <a:pt x="21" y="0"/>
                  </a:moveTo>
                  <a:lnTo>
                    <a:pt x="23" y="2"/>
                  </a:lnTo>
                  <a:lnTo>
                    <a:pt x="28" y="6"/>
                  </a:lnTo>
                  <a:lnTo>
                    <a:pt x="36" y="11"/>
                  </a:lnTo>
                  <a:lnTo>
                    <a:pt x="46" y="19"/>
                  </a:lnTo>
                  <a:lnTo>
                    <a:pt x="56" y="29"/>
                  </a:lnTo>
                  <a:lnTo>
                    <a:pt x="68" y="41"/>
                  </a:lnTo>
                  <a:lnTo>
                    <a:pt x="79" y="56"/>
                  </a:lnTo>
                  <a:lnTo>
                    <a:pt x="89" y="72"/>
                  </a:lnTo>
                  <a:lnTo>
                    <a:pt x="98" y="91"/>
                  </a:lnTo>
                  <a:lnTo>
                    <a:pt x="105" y="110"/>
                  </a:lnTo>
                  <a:lnTo>
                    <a:pt x="109" y="132"/>
                  </a:lnTo>
                  <a:lnTo>
                    <a:pt x="107" y="156"/>
                  </a:lnTo>
                  <a:lnTo>
                    <a:pt x="103" y="180"/>
                  </a:lnTo>
                  <a:lnTo>
                    <a:pt x="94" y="207"/>
                  </a:lnTo>
                  <a:lnTo>
                    <a:pt x="78" y="235"/>
                  </a:lnTo>
                  <a:lnTo>
                    <a:pt x="76" y="234"/>
                  </a:lnTo>
                  <a:lnTo>
                    <a:pt x="72" y="231"/>
                  </a:lnTo>
                  <a:lnTo>
                    <a:pt x="64" y="225"/>
                  </a:lnTo>
                  <a:lnTo>
                    <a:pt x="55" y="216"/>
                  </a:lnTo>
                  <a:lnTo>
                    <a:pt x="45" y="206"/>
                  </a:lnTo>
                  <a:lnTo>
                    <a:pt x="33" y="194"/>
                  </a:lnTo>
                  <a:lnTo>
                    <a:pt x="23" y="178"/>
                  </a:lnTo>
                  <a:lnTo>
                    <a:pt x="14" y="160"/>
                  </a:lnTo>
                  <a:lnTo>
                    <a:pt x="7" y="140"/>
                  </a:lnTo>
                  <a:lnTo>
                    <a:pt x="2" y="118"/>
                  </a:lnTo>
                  <a:lnTo>
                    <a:pt x="0" y="92"/>
                  </a:lnTo>
                  <a:lnTo>
                    <a:pt x="2" y="64"/>
                  </a:lnTo>
                  <a:lnTo>
                    <a:pt x="9" y="34"/>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5" name="Freeform 17"/>
            <p:cNvSpPr>
              <a:spLocks/>
            </p:cNvSpPr>
            <p:nvPr userDrawn="1"/>
          </p:nvSpPr>
          <p:spPr bwMode="auto">
            <a:xfrm>
              <a:off x="5675313" y="-3267075"/>
              <a:ext cx="114300" cy="250825"/>
            </a:xfrm>
            <a:custGeom>
              <a:avLst/>
              <a:gdLst>
                <a:gd name="T0" fmla="*/ 56 w 72"/>
                <a:gd name="T1" fmla="*/ 0 h 158"/>
                <a:gd name="T2" fmla="*/ 57 w 72"/>
                <a:gd name="T3" fmla="*/ 1 h 158"/>
                <a:gd name="T4" fmla="*/ 59 w 72"/>
                <a:gd name="T5" fmla="*/ 7 h 158"/>
                <a:gd name="T6" fmla="*/ 62 w 72"/>
                <a:gd name="T7" fmla="*/ 15 h 158"/>
                <a:gd name="T8" fmla="*/ 66 w 72"/>
                <a:gd name="T9" fmla="*/ 26 h 158"/>
                <a:gd name="T10" fmla="*/ 69 w 72"/>
                <a:gd name="T11" fmla="*/ 38 h 158"/>
                <a:gd name="T12" fmla="*/ 71 w 72"/>
                <a:gd name="T13" fmla="*/ 53 h 158"/>
                <a:gd name="T14" fmla="*/ 72 w 72"/>
                <a:gd name="T15" fmla="*/ 69 h 158"/>
                <a:gd name="T16" fmla="*/ 70 w 72"/>
                <a:gd name="T17" fmla="*/ 84 h 158"/>
                <a:gd name="T18" fmla="*/ 67 w 72"/>
                <a:gd name="T19" fmla="*/ 101 h 158"/>
                <a:gd name="T20" fmla="*/ 59 w 72"/>
                <a:gd name="T21" fmla="*/ 117 h 158"/>
                <a:gd name="T22" fmla="*/ 49 w 72"/>
                <a:gd name="T23" fmla="*/ 132 h 158"/>
                <a:gd name="T24" fmla="*/ 33 w 72"/>
                <a:gd name="T25" fmla="*/ 146 h 158"/>
                <a:gd name="T26" fmla="*/ 13 w 72"/>
                <a:gd name="T27" fmla="*/ 158 h 158"/>
                <a:gd name="T28" fmla="*/ 12 w 72"/>
                <a:gd name="T29" fmla="*/ 156 h 158"/>
                <a:gd name="T30" fmla="*/ 9 w 72"/>
                <a:gd name="T31" fmla="*/ 149 h 158"/>
                <a:gd name="T32" fmla="*/ 5 w 72"/>
                <a:gd name="T33" fmla="*/ 140 h 158"/>
                <a:gd name="T34" fmla="*/ 2 w 72"/>
                <a:gd name="T35" fmla="*/ 127 h 158"/>
                <a:gd name="T36" fmla="*/ 0 w 72"/>
                <a:gd name="T37" fmla="*/ 112 h 158"/>
                <a:gd name="T38" fmla="*/ 0 w 72"/>
                <a:gd name="T39" fmla="*/ 95 h 158"/>
                <a:gd name="T40" fmla="*/ 2 w 72"/>
                <a:gd name="T41" fmla="*/ 76 h 158"/>
                <a:gd name="T42" fmla="*/ 9 w 72"/>
                <a:gd name="T43" fmla="*/ 57 h 158"/>
                <a:gd name="T44" fmla="*/ 19 w 72"/>
                <a:gd name="T45" fmla="*/ 38 h 158"/>
                <a:gd name="T46" fmla="*/ 34 w 72"/>
                <a:gd name="T47" fmla="*/ 18 h 158"/>
                <a:gd name="T48" fmla="*/ 56 w 72"/>
                <a:gd name="T4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 h="158">
                  <a:moveTo>
                    <a:pt x="56" y="0"/>
                  </a:moveTo>
                  <a:lnTo>
                    <a:pt x="57" y="1"/>
                  </a:lnTo>
                  <a:lnTo>
                    <a:pt x="59" y="7"/>
                  </a:lnTo>
                  <a:lnTo>
                    <a:pt x="62" y="15"/>
                  </a:lnTo>
                  <a:lnTo>
                    <a:pt x="66" y="26"/>
                  </a:lnTo>
                  <a:lnTo>
                    <a:pt x="69" y="38"/>
                  </a:lnTo>
                  <a:lnTo>
                    <a:pt x="71" y="53"/>
                  </a:lnTo>
                  <a:lnTo>
                    <a:pt x="72" y="69"/>
                  </a:lnTo>
                  <a:lnTo>
                    <a:pt x="70" y="84"/>
                  </a:lnTo>
                  <a:lnTo>
                    <a:pt x="67" y="101"/>
                  </a:lnTo>
                  <a:lnTo>
                    <a:pt x="59" y="117"/>
                  </a:lnTo>
                  <a:lnTo>
                    <a:pt x="49" y="132"/>
                  </a:lnTo>
                  <a:lnTo>
                    <a:pt x="33" y="146"/>
                  </a:lnTo>
                  <a:lnTo>
                    <a:pt x="13" y="158"/>
                  </a:lnTo>
                  <a:lnTo>
                    <a:pt x="12" y="156"/>
                  </a:lnTo>
                  <a:lnTo>
                    <a:pt x="9" y="149"/>
                  </a:lnTo>
                  <a:lnTo>
                    <a:pt x="5" y="140"/>
                  </a:lnTo>
                  <a:lnTo>
                    <a:pt x="2" y="127"/>
                  </a:lnTo>
                  <a:lnTo>
                    <a:pt x="0" y="112"/>
                  </a:lnTo>
                  <a:lnTo>
                    <a:pt x="0" y="95"/>
                  </a:lnTo>
                  <a:lnTo>
                    <a:pt x="2" y="76"/>
                  </a:lnTo>
                  <a:lnTo>
                    <a:pt x="9" y="57"/>
                  </a:lnTo>
                  <a:lnTo>
                    <a:pt x="19" y="38"/>
                  </a:lnTo>
                  <a:lnTo>
                    <a:pt x="34" y="18"/>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6" name="Freeform 52"/>
            <p:cNvSpPr>
              <a:spLocks/>
            </p:cNvSpPr>
            <p:nvPr userDrawn="1"/>
          </p:nvSpPr>
          <p:spPr bwMode="auto">
            <a:xfrm>
              <a:off x="4497388" y="-1900238"/>
              <a:ext cx="298450" cy="227013"/>
            </a:xfrm>
            <a:custGeom>
              <a:avLst/>
              <a:gdLst>
                <a:gd name="T0" fmla="*/ 161 w 188"/>
                <a:gd name="T1" fmla="*/ 0 h 143"/>
                <a:gd name="T2" fmla="*/ 172 w 188"/>
                <a:gd name="T3" fmla="*/ 0 h 143"/>
                <a:gd name="T4" fmla="*/ 180 w 188"/>
                <a:gd name="T5" fmla="*/ 1 h 143"/>
                <a:gd name="T6" fmla="*/ 186 w 188"/>
                <a:gd name="T7" fmla="*/ 1 h 143"/>
                <a:gd name="T8" fmla="*/ 188 w 188"/>
                <a:gd name="T9" fmla="*/ 2 h 143"/>
                <a:gd name="T10" fmla="*/ 184 w 188"/>
                <a:gd name="T11" fmla="*/ 31 h 143"/>
                <a:gd name="T12" fmla="*/ 176 w 188"/>
                <a:gd name="T13" fmla="*/ 57 h 143"/>
                <a:gd name="T14" fmla="*/ 165 w 188"/>
                <a:gd name="T15" fmla="*/ 78 h 143"/>
                <a:gd name="T16" fmla="*/ 152 w 188"/>
                <a:gd name="T17" fmla="*/ 96 h 143"/>
                <a:gd name="T18" fmla="*/ 138 w 188"/>
                <a:gd name="T19" fmla="*/ 109 h 143"/>
                <a:gd name="T20" fmla="*/ 122 w 188"/>
                <a:gd name="T21" fmla="*/ 121 h 143"/>
                <a:gd name="T22" fmla="*/ 105 w 188"/>
                <a:gd name="T23" fmla="*/ 130 h 143"/>
                <a:gd name="T24" fmla="*/ 88 w 188"/>
                <a:gd name="T25" fmla="*/ 135 h 143"/>
                <a:gd name="T26" fmla="*/ 72 w 188"/>
                <a:gd name="T27" fmla="*/ 140 h 143"/>
                <a:gd name="T28" fmla="*/ 56 w 188"/>
                <a:gd name="T29" fmla="*/ 142 h 143"/>
                <a:gd name="T30" fmla="*/ 40 w 188"/>
                <a:gd name="T31" fmla="*/ 143 h 143"/>
                <a:gd name="T32" fmla="*/ 27 w 188"/>
                <a:gd name="T33" fmla="*/ 143 h 143"/>
                <a:gd name="T34" fmla="*/ 16 w 188"/>
                <a:gd name="T35" fmla="*/ 143 h 143"/>
                <a:gd name="T36" fmla="*/ 8 w 188"/>
                <a:gd name="T37" fmla="*/ 142 h 143"/>
                <a:gd name="T38" fmla="*/ 2 w 188"/>
                <a:gd name="T39" fmla="*/ 141 h 143"/>
                <a:gd name="T40" fmla="*/ 0 w 188"/>
                <a:gd name="T41" fmla="*/ 141 h 143"/>
                <a:gd name="T42" fmla="*/ 10 w 188"/>
                <a:gd name="T43" fmla="*/ 109 h 143"/>
                <a:gd name="T44" fmla="*/ 22 w 188"/>
                <a:gd name="T45" fmla="*/ 84 h 143"/>
                <a:gd name="T46" fmla="*/ 36 w 188"/>
                <a:gd name="T47" fmla="*/ 61 h 143"/>
                <a:gd name="T48" fmla="*/ 51 w 188"/>
                <a:gd name="T49" fmla="*/ 43 h 143"/>
                <a:gd name="T50" fmla="*/ 68 w 188"/>
                <a:gd name="T51" fmla="*/ 30 h 143"/>
                <a:gd name="T52" fmla="*/ 85 w 188"/>
                <a:gd name="T53" fmla="*/ 19 h 143"/>
                <a:gd name="T54" fmla="*/ 102 w 188"/>
                <a:gd name="T55" fmla="*/ 11 h 143"/>
                <a:gd name="T56" fmla="*/ 119 w 188"/>
                <a:gd name="T57" fmla="*/ 5 h 143"/>
                <a:gd name="T58" fmla="*/ 134 w 188"/>
                <a:gd name="T59" fmla="*/ 2 h 143"/>
                <a:gd name="T60" fmla="*/ 149 w 188"/>
                <a:gd name="T61" fmla="*/ 0 h 143"/>
                <a:gd name="T62" fmla="*/ 161 w 188"/>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43">
                  <a:moveTo>
                    <a:pt x="161" y="0"/>
                  </a:moveTo>
                  <a:lnTo>
                    <a:pt x="172" y="0"/>
                  </a:lnTo>
                  <a:lnTo>
                    <a:pt x="180" y="1"/>
                  </a:lnTo>
                  <a:lnTo>
                    <a:pt x="186" y="1"/>
                  </a:lnTo>
                  <a:lnTo>
                    <a:pt x="188" y="2"/>
                  </a:lnTo>
                  <a:lnTo>
                    <a:pt x="184" y="31"/>
                  </a:lnTo>
                  <a:lnTo>
                    <a:pt x="176" y="57"/>
                  </a:lnTo>
                  <a:lnTo>
                    <a:pt x="165" y="78"/>
                  </a:lnTo>
                  <a:lnTo>
                    <a:pt x="152" y="96"/>
                  </a:lnTo>
                  <a:lnTo>
                    <a:pt x="138" y="109"/>
                  </a:lnTo>
                  <a:lnTo>
                    <a:pt x="122" y="121"/>
                  </a:lnTo>
                  <a:lnTo>
                    <a:pt x="105" y="130"/>
                  </a:lnTo>
                  <a:lnTo>
                    <a:pt x="88" y="135"/>
                  </a:lnTo>
                  <a:lnTo>
                    <a:pt x="72" y="140"/>
                  </a:lnTo>
                  <a:lnTo>
                    <a:pt x="56" y="142"/>
                  </a:lnTo>
                  <a:lnTo>
                    <a:pt x="40" y="143"/>
                  </a:lnTo>
                  <a:lnTo>
                    <a:pt x="27" y="143"/>
                  </a:lnTo>
                  <a:lnTo>
                    <a:pt x="16" y="143"/>
                  </a:lnTo>
                  <a:lnTo>
                    <a:pt x="8" y="142"/>
                  </a:lnTo>
                  <a:lnTo>
                    <a:pt x="2" y="141"/>
                  </a:lnTo>
                  <a:lnTo>
                    <a:pt x="0" y="141"/>
                  </a:lnTo>
                  <a:lnTo>
                    <a:pt x="10" y="109"/>
                  </a:lnTo>
                  <a:lnTo>
                    <a:pt x="22" y="84"/>
                  </a:lnTo>
                  <a:lnTo>
                    <a:pt x="36" y="61"/>
                  </a:lnTo>
                  <a:lnTo>
                    <a:pt x="51" y="43"/>
                  </a:lnTo>
                  <a:lnTo>
                    <a:pt x="68" y="30"/>
                  </a:lnTo>
                  <a:lnTo>
                    <a:pt x="85" y="19"/>
                  </a:lnTo>
                  <a:lnTo>
                    <a:pt x="102" y="11"/>
                  </a:lnTo>
                  <a:lnTo>
                    <a:pt x="119" y="5"/>
                  </a:lnTo>
                  <a:lnTo>
                    <a:pt x="134" y="2"/>
                  </a:lnTo>
                  <a:lnTo>
                    <a:pt x="149" y="0"/>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7" name="Freeform 53"/>
            <p:cNvSpPr>
              <a:spLocks/>
            </p:cNvSpPr>
            <p:nvPr userDrawn="1"/>
          </p:nvSpPr>
          <p:spPr bwMode="auto">
            <a:xfrm>
              <a:off x="4262438" y="-2144713"/>
              <a:ext cx="446088" cy="201613"/>
            </a:xfrm>
            <a:custGeom>
              <a:avLst/>
              <a:gdLst>
                <a:gd name="T0" fmla="*/ 171 w 281"/>
                <a:gd name="T1" fmla="*/ 0 h 127"/>
                <a:gd name="T2" fmla="*/ 195 w 281"/>
                <a:gd name="T3" fmla="*/ 1 h 127"/>
                <a:gd name="T4" fmla="*/ 216 w 281"/>
                <a:gd name="T5" fmla="*/ 5 h 127"/>
                <a:gd name="T6" fmla="*/ 234 w 281"/>
                <a:gd name="T7" fmla="*/ 9 h 127"/>
                <a:gd name="T8" fmla="*/ 251 w 281"/>
                <a:gd name="T9" fmla="*/ 16 h 127"/>
                <a:gd name="T10" fmla="*/ 263 w 281"/>
                <a:gd name="T11" fmla="*/ 21 h 127"/>
                <a:gd name="T12" fmla="*/ 273 w 281"/>
                <a:gd name="T13" fmla="*/ 26 h 127"/>
                <a:gd name="T14" fmla="*/ 279 w 281"/>
                <a:gd name="T15" fmla="*/ 30 h 127"/>
                <a:gd name="T16" fmla="*/ 281 w 281"/>
                <a:gd name="T17" fmla="*/ 31 h 127"/>
                <a:gd name="T18" fmla="*/ 259 w 281"/>
                <a:gd name="T19" fmla="*/ 61 h 127"/>
                <a:gd name="T20" fmla="*/ 236 w 281"/>
                <a:gd name="T21" fmla="*/ 84 h 127"/>
                <a:gd name="T22" fmla="*/ 212 w 281"/>
                <a:gd name="T23" fmla="*/ 101 h 127"/>
                <a:gd name="T24" fmla="*/ 188 w 281"/>
                <a:gd name="T25" fmla="*/ 113 h 127"/>
                <a:gd name="T26" fmla="*/ 165 w 281"/>
                <a:gd name="T27" fmla="*/ 121 h 127"/>
                <a:gd name="T28" fmla="*/ 141 w 281"/>
                <a:gd name="T29" fmla="*/ 126 h 127"/>
                <a:gd name="T30" fmla="*/ 119 w 281"/>
                <a:gd name="T31" fmla="*/ 127 h 127"/>
                <a:gd name="T32" fmla="*/ 97 w 281"/>
                <a:gd name="T33" fmla="*/ 124 h 127"/>
                <a:gd name="T34" fmla="*/ 77 w 281"/>
                <a:gd name="T35" fmla="*/ 121 h 127"/>
                <a:gd name="T36" fmla="*/ 58 w 281"/>
                <a:gd name="T37" fmla="*/ 115 h 127"/>
                <a:gd name="T38" fmla="*/ 41 w 281"/>
                <a:gd name="T39" fmla="*/ 110 h 127"/>
                <a:gd name="T40" fmla="*/ 28 w 281"/>
                <a:gd name="T41" fmla="*/ 103 h 127"/>
                <a:gd name="T42" fmla="*/ 16 w 281"/>
                <a:gd name="T43" fmla="*/ 98 h 127"/>
                <a:gd name="T44" fmla="*/ 8 w 281"/>
                <a:gd name="T45" fmla="*/ 93 h 127"/>
                <a:gd name="T46" fmla="*/ 2 w 281"/>
                <a:gd name="T47" fmla="*/ 89 h 127"/>
                <a:gd name="T48" fmla="*/ 0 w 281"/>
                <a:gd name="T49" fmla="*/ 87 h 127"/>
                <a:gd name="T50" fmla="*/ 30 w 281"/>
                <a:gd name="T51" fmla="*/ 58 h 127"/>
                <a:gd name="T52" fmla="*/ 60 w 281"/>
                <a:gd name="T53" fmla="*/ 35 h 127"/>
                <a:gd name="T54" fmla="*/ 91 w 281"/>
                <a:gd name="T55" fmla="*/ 19 h 127"/>
                <a:gd name="T56" fmla="*/ 119 w 281"/>
                <a:gd name="T57" fmla="*/ 8 h 127"/>
                <a:gd name="T58" fmla="*/ 146 w 281"/>
                <a:gd name="T59" fmla="*/ 2 h 127"/>
                <a:gd name="T60" fmla="*/ 171 w 281"/>
                <a:gd name="T6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1" h="127">
                  <a:moveTo>
                    <a:pt x="171" y="0"/>
                  </a:moveTo>
                  <a:lnTo>
                    <a:pt x="195" y="1"/>
                  </a:lnTo>
                  <a:lnTo>
                    <a:pt x="216" y="5"/>
                  </a:lnTo>
                  <a:lnTo>
                    <a:pt x="234" y="9"/>
                  </a:lnTo>
                  <a:lnTo>
                    <a:pt x="251" y="16"/>
                  </a:lnTo>
                  <a:lnTo>
                    <a:pt x="263" y="21"/>
                  </a:lnTo>
                  <a:lnTo>
                    <a:pt x="273" y="26"/>
                  </a:lnTo>
                  <a:lnTo>
                    <a:pt x="279" y="30"/>
                  </a:lnTo>
                  <a:lnTo>
                    <a:pt x="281" y="31"/>
                  </a:lnTo>
                  <a:lnTo>
                    <a:pt x="259" y="61"/>
                  </a:lnTo>
                  <a:lnTo>
                    <a:pt x="236" y="84"/>
                  </a:lnTo>
                  <a:lnTo>
                    <a:pt x="212" y="101"/>
                  </a:lnTo>
                  <a:lnTo>
                    <a:pt x="188" y="113"/>
                  </a:lnTo>
                  <a:lnTo>
                    <a:pt x="165" y="121"/>
                  </a:lnTo>
                  <a:lnTo>
                    <a:pt x="141" y="126"/>
                  </a:lnTo>
                  <a:lnTo>
                    <a:pt x="119" y="127"/>
                  </a:lnTo>
                  <a:lnTo>
                    <a:pt x="97" y="124"/>
                  </a:lnTo>
                  <a:lnTo>
                    <a:pt x="77" y="121"/>
                  </a:lnTo>
                  <a:lnTo>
                    <a:pt x="58" y="115"/>
                  </a:lnTo>
                  <a:lnTo>
                    <a:pt x="41" y="110"/>
                  </a:lnTo>
                  <a:lnTo>
                    <a:pt x="28" y="103"/>
                  </a:lnTo>
                  <a:lnTo>
                    <a:pt x="16" y="98"/>
                  </a:lnTo>
                  <a:lnTo>
                    <a:pt x="8" y="93"/>
                  </a:lnTo>
                  <a:lnTo>
                    <a:pt x="2" y="89"/>
                  </a:lnTo>
                  <a:lnTo>
                    <a:pt x="0" y="87"/>
                  </a:lnTo>
                  <a:lnTo>
                    <a:pt x="30" y="58"/>
                  </a:lnTo>
                  <a:lnTo>
                    <a:pt x="60" y="35"/>
                  </a:lnTo>
                  <a:lnTo>
                    <a:pt x="91" y="19"/>
                  </a:lnTo>
                  <a:lnTo>
                    <a:pt x="119" y="8"/>
                  </a:lnTo>
                  <a:lnTo>
                    <a:pt x="146" y="2"/>
                  </a:lnTo>
                  <a:lnTo>
                    <a:pt x="1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sp>
          <p:nvSpPr>
            <p:cNvPr id="18" name="Freeform 54"/>
            <p:cNvSpPr>
              <a:spLocks/>
            </p:cNvSpPr>
            <p:nvPr userDrawn="1"/>
          </p:nvSpPr>
          <p:spPr bwMode="auto">
            <a:xfrm>
              <a:off x="5870576" y="-2422525"/>
              <a:ext cx="330200" cy="188913"/>
            </a:xfrm>
            <a:custGeom>
              <a:avLst/>
              <a:gdLst>
                <a:gd name="T0" fmla="*/ 150 w 208"/>
                <a:gd name="T1" fmla="*/ 0 h 119"/>
                <a:gd name="T2" fmla="*/ 178 w 208"/>
                <a:gd name="T3" fmla="*/ 4 h 119"/>
                <a:gd name="T4" fmla="*/ 208 w 208"/>
                <a:gd name="T5" fmla="*/ 12 h 119"/>
                <a:gd name="T6" fmla="*/ 207 w 208"/>
                <a:gd name="T7" fmla="*/ 14 h 119"/>
                <a:gd name="T8" fmla="*/ 204 w 208"/>
                <a:gd name="T9" fmla="*/ 22 h 119"/>
                <a:gd name="T10" fmla="*/ 198 w 208"/>
                <a:gd name="T11" fmla="*/ 32 h 119"/>
                <a:gd name="T12" fmla="*/ 191 w 208"/>
                <a:gd name="T13" fmla="*/ 44 h 119"/>
                <a:gd name="T14" fmla="*/ 181 w 208"/>
                <a:gd name="T15" fmla="*/ 59 h 119"/>
                <a:gd name="T16" fmla="*/ 169 w 208"/>
                <a:gd name="T17" fmla="*/ 73 h 119"/>
                <a:gd name="T18" fmla="*/ 154 w 208"/>
                <a:gd name="T19" fmla="*/ 88 h 119"/>
                <a:gd name="T20" fmla="*/ 136 w 208"/>
                <a:gd name="T21" fmla="*/ 100 h 119"/>
                <a:gd name="T22" fmla="*/ 116 w 208"/>
                <a:gd name="T23" fmla="*/ 110 h 119"/>
                <a:gd name="T24" fmla="*/ 93 w 208"/>
                <a:gd name="T25" fmla="*/ 117 h 119"/>
                <a:gd name="T26" fmla="*/ 70 w 208"/>
                <a:gd name="T27" fmla="*/ 119 h 119"/>
                <a:gd name="T28" fmla="*/ 51 w 208"/>
                <a:gd name="T29" fmla="*/ 118 h 119"/>
                <a:gd name="T30" fmla="*/ 33 w 208"/>
                <a:gd name="T31" fmla="*/ 113 h 119"/>
                <a:gd name="T32" fmla="*/ 20 w 208"/>
                <a:gd name="T33" fmla="*/ 109 h 119"/>
                <a:gd name="T34" fmla="*/ 9 w 208"/>
                <a:gd name="T35" fmla="*/ 103 h 119"/>
                <a:gd name="T36" fmla="*/ 2 w 208"/>
                <a:gd name="T37" fmla="*/ 100 h 119"/>
                <a:gd name="T38" fmla="*/ 0 w 208"/>
                <a:gd name="T39" fmla="*/ 98 h 119"/>
                <a:gd name="T40" fmla="*/ 1 w 208"/>
                <a:gd name="T41" fmla="*/ 97 h 119"/>
                <a:gd name="T42" fmla="*/ 3 w 208"/>
                <a:gd name="T43" fmla="*/ 91 h 119"/>
                <a:gd name="T44" fmla="*/ 7 w 208"/>
                <a:gd name="T45" fmla="*/ 84 h 119"/>
                <a:gd name="T46" fmla="*/ 11 w 208"/>
                <a:gd name="T47" fmla="*/ 74 h 119"/>
                <a:gd name="T48" fmla="*/ 19 w 208"/>
                <a:gd name="T49" fmla="*/ 64 h 119"/>
                <a:gd name="T50" fmla="*/ 28 w 208"/>
                <a:gd name="T51" fmla="*/ 53 h 119"/>
                <a:gd name="T52" fmla="*/ 38 w 208"/>
                <a:gd name="T53" fmla="*/ 41 h 119"/>
                <a:gd name="T54" fmla="*/ 51 w 208"/>
                <a:gd name="T55" fmla="*/ 29 h 119"/>
                <a:gd name="T56" fmla="*/ 66 w 208"/>
                <a:gd name="T57" fmla="*/ 19 h 119"/>
                <a:gd name="T58" fmla="*/ 84 w 208"/>
                <a:gd name="T59" fmla="*/ 10 h 119"/>
                <a:gd name="T60" fmla="*/ 103 w 208"/>
                <a:gd name="T61" fmla="*/ 5 h 119"/>
                <a:gd name="T62" fmla="*/ 125 w 208"/>
                <a:gd name="T63" fmla="*/ 0 h 119"/>
                <a:gd name="T64" fmla="*/ 150 w 208"/>
                <a:gd name="T6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8" h="119">
                  <a:moveTo>
                    <a:pt x="150" y="0"/>
                  </a:moveTo>
                  <a:lnTo>
                    <a:pt x="178" y="4"/>
                  </a:lnTo>
                  <a:lnTo>
                    <a:pt x="208" y="12"/>
                  </a:lnTo>
                  <a:lnTo>
                    <a:pt x="207" y="14"/>
                  </a:lnTo>
                  <a:lnTo>
                    <a:pt x="204" y="22"/>
                  </a:lnTo>
                  <a:lnTo>
                    <a:pt x="198" y="32"/>
                  </a:lnTo>
                  <a:lnTo>
                    <a:pt x="191" y="44"/>
                  </a:lnTo>
                  <a:lnTo>
                    <a:pt x="181" y="59"/>
                  </a:lnTo>
                  <a:lnTo>
                    <a:pt x="169" y="73"/>
                  </a:lnTo>
                  <a:lnTo>
                    <a:pt x="154" y="88"/>
                  </a:lnTo>
                  <a:lnTo>
                    <a:pt x="136" y="100"/>
                  </a:lnTo>
                  <a:lnTo>
                    <a:pt x="116" y="110"/>
                  </a:lnTo>
                  <a:lnTo>
                    <a:pt x="93" y="117"/>
                  </a:lnTo>
                  <a:lnTo>
                    <a:pt x="70" y="119"/>
                  </a:lnTo>
                  <a:lnTo>
                    <a:pt x="51" y="118"/>
                  </a:lnTo>
                  <a:lnTo>
                    <a:pt x="33" y="113"/>
                  </a:lnTo>
                  <a:lnTo>
                    <a:pt x="20" y="109"/>
                  </a:lnTo>
                  <a:lnTo>
                    <a:pt x="9" y="103"/>
                  </a:lnTo>
                  <a:lnTo>
                    <a:pt x="2" y="100"/>
                  </a:lnTo>
                  <a:lnTo>
                    <a:pt x="0" y="98"/>
                  </a:lnTo>
                  <a:lnTo>
                    <a:pt x="1" y="97"/>
                  </a:lnTo>
                  <a:lnTo>
                    <a:pt x="3" y="91"/>
                  </a:lnTo>
                  <a:lnTo>
                    <a:pt x="7" y="84"/>
                  </a:lnTo>
                  <a:lnTo>
                    <a:pt x="11" y="74"/>
                  </a:lnTo>
                  <a:lnTo>
                    <a:pt x="19" y="64"/>
                  </a:lnTo>
                  <a:lnTo>
                    <a:pt x="28" y="53"/>
                  </a:lnTo>
                  <a:lnTo>
                    <a:pt x="38" y="41"/>
                  </a:lnTo>
                  <a:lnTo>
                    <a:pt x="51" y="29"/>
                  </a:lnTo>
                  <a:lnTo>
                    <a:pt x="66" y="19"/>
                  </a:lnTo>
                  <a:lnTo>
                    <a:pt x="84" y="10"/>
                  </a:lnTo>
                  <a:lnTo>
                    <a:pt x="103" y="5"/>
                  </a:lnTo>
                  <a:lnTo>
                    <a:pt x="125" y="0"/>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a:p>
          </p:txBody>
        </p:sp>
      </p:grpSp>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337251-A2E0-4AA2-8938-2BB309240BA3}" type="datetime1">
              <a:rPr lang="fr-FR" smtClean="0"/>
              <a:t>16/09/2026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100">
                <a:solidFill>
                  <a:schemeClr val="tx1">
                    <a:tint val="75000"/>
                  </a:schemeClr>
                </a:solidFill>
              </a:defRPr>
            </a:lvl1pPr>
          </a:lstStyle>
          <a:p>
            <a:r>
              <a:rPr lang="fr-FR"/>
              <a:t>Université des maires et des présidents de communautés - 2014</a:t>
            </a:r>
          </a:p>
        </p:txBody>
      </p:sp>
      <p:sp>
        <p:nvSpPr>
          <p:cNvPr id="6" name="Espace réservé du numéro de diapositive 5"/>
          <p:cNvSpPr>
            <a:spLocks noGrp="1"/>
          </p:cNvSpPr>
          <p:nvPr>
            <p:ph type="sldNum" sz="quarter" idx="4"/>
          </p:nvPr>
        </p:nvSpPr>
        <p:spPr>
          <a:xfrm>
            <a:off x="8244408" y="6356350"/>
            <a:ext cx="442392"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50B3C171-3EF6-45FB-996C-238A60F449C5}" type="slidenum">
              <a:rPr lang="fr-FR" smtClean="0"/>
              <a:pPr/>
              <a:t>‹N°›</a:t>
            </a:fld>
            <a:endParaRPr lang="fr-FR"/>
          </a:p>
        </p:txBody>
      </p:sp>
      <p:pic>
        <p:nvPicPr>
          <p:cNvPr id="20" name="Image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57529" y="11228"/>
            <a:ext cx="2050610" cy="1085557"/>
          </a:xfrm>
          <a:prstGeom prst="rect">
            <a:avLst/>
          </a:prstGeom>
        </p:spPr>
      </p:pic>
    </p:spTree>
    <p:extLst>
      <p:ext uri="{BB962C8B-B14F-4D97-AF65-F5344CB8AC3E}">
        <p14:creationId xmlns:p14="http://schemas.microsoft.com/office/powerpoint/2010/main" val="2137788657"/>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49" r:id="rId3"/>
    <p:sldLayoutId id="2147483657" r:id="rId4"/>
    <p:sldLayoutId id="2147483665" r:id="rId5"/>
    <p:sldLayoutId id="2147483666" r:id="rId6"/>
  </p:sldLayoutIdLst>
  <p:hf sldNum="0" hdr="0" ftr="0" dt="0"/>
  <p:txStyles>
    <p:titleStyle>
      <a:lvl1pPr algn="ctr" defTabSz="914400" rtl="0" eaLnBrk="1" latinLnBrk="0" hangingPunct="1">
        <a:spcBef>
          <a:spcPct val="0"/>
        </a:spcBef>
        <a:buNone/>
        <a:defRPr sz="2800" b="1" kern="1200">
          <a:solidFill>
            <a:schemeClr val="bg1"/>
          </a:solidFill>
          <a:latin typeface="+mn-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b="1" kern="1200">
          <a:solidFill>
            <a:schemeClr val="tx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1" kern="1200">
          <a:solidFill>
            <a:schemeClr val="tx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b="1"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b="1" kern="1200">
          <a:solidFill>
            <a:schemeClr val="tx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b="1" kern="1200">
          <a:solidFill>
            <a:schemeClr val="tx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e 6"/>
          <p:cNvGrpSpPr/>
          <p:nvPr/>
        </p:nvGrpSpPr>
        <p:grpSpPr>
          <a:xfrm>
            <a:off x="4447675" y="1484784"/>
            <a:ext cx="4577414" cy="5373216"/>
            <a:chOff x="4262438" y="-3267075"/>
            <a:chExt cx="1938338" cy="2176462"/>
          </a:xfrm>
          <a:solidFill>
            <a:srgbClr val="0055A0">
              <a:alpha val="15000"/>
            </a:srgbClr>
          </a:solidFill>
        </p:grpSpPr>
        <p:sp>
          <p:nvSpPr>
            <p:cNvPr id="8" name="Freeform 10"/>
            <p:cNvSpPr>
              <a:spLocks/>
            </p:cNvSpPr>
            <p:nvPr userDrawn="1"/>
          </p:nvSpPr>
          <p:spPr bwMode="auto">
            <a:xfrm>
              <a:off x="4633913" y="-2840038"/>
              <a:ext cx="1325563" cy="1749425"/>
            </a:xfrm>
            <a:custGeom>
              <a:avLst/>
              <a:gdLst>
                <a:gd name="T0" fmla="*/ 367 w 835"/>
                <a:gd name="T1" fmla="*/ 0 h 1102"/>
                <a:gd name="T2" fmla="*/ 417 w 835"/>
                <a:gd name="T3" fmla="*/ 16 h 1102"/>
                <a:gd name="T4" fmla="*/ 378 w 835"/>
                <a:gd name="T5" fmla="*/ 422 h 1102"/>
                <a:gd name="T6" fmla="*/ 588 w 835"/>
                <a:gd name="T7" fmla="*/ 30 h 1102"/>
                <a:gd name="T8" fmla="*/ 643 w 835"/>
                <a:gd name="T9" fmla="*/ 61 h 1102"/>
                <a:gd name="T10" fmla="*/ 498 w 835"/>
                <a:gd name="T11" fmla="*/ 448 h 1102"/>
                <a:gd name="T12" fmla="*/ 774 w 835"/>
                <a:gd name="T13" fmla="*/ 197 h 1102"/>
                <a:gd name="T14" fmla="*/ 809 w 835"/>
                <a:gd name="T15" fmla="*/ 247 h 1102"/>
                <a:gd name="T16" fmla="*/ 588 w 835"/>
                <a:gd name="T17" fmla="*/ 489 h 1102"/>
                <a:gd name="T18" fmla="*/ 829 w 835"/>
                <a:gd name="T19" fmla="*/ 422 h 1102"/>
                <a:gd name="T20" fmla="*/ 835 w 835"/>
                <a:gd name="T21" fmla="*/ 478 h 1102"/>
                <a:gd name="T22" fmla="*/ 633 w 835"/>
                <a:gd name="T23" fmla="*/ 553 h 1102"/>
                <a:gd name="T24" fmla="*/ 518 w 835"/>
                <a:gd name="T25" fmla="*/ 790 h 1102"/>
                <a:gd name="T26" fmla="*/ 494 w 835"/>
                <a:gd name="T27" fmla="*/ 1102 h 1102"/>
                <a:gd name="T28" fmla="*/ 251 w 835"/>
                <a:gd name="T29" fmla="*/ 1101 h 1102"/>
                <a:gd name="T30" fmla="*/ 261 w 835"/>
                <a:gd name="T31" fmla="*/ 755 h 1102"/>
                <a:gd name="T32" fmla="*/ 172 w 835"/>
                <a:gd name="T33" fmla="*/ 584 h 1102"/>
                <a:gd name="T34" fmla="*/ 0 w 835"/>
                <a:gd name="T35" fmla="*/ 337 h 1102"/>
                <a:gd name="T36" fmla="*/ 65 w 835"/>
                <a:gd name="T37" fmla="*/ 297 h 1102"/>
                <a:gd name="T38" fmla="*/ 237 w 835"/>
                <a:gd name="T39" fmla="*/ 473 h 1102"/>
                <a:gd name="T40" fmla="*/ 367 w 835"/>
                <a:gd name="T41" fmla="*/ 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5" h="1102">
                  <a:moveTo>
                    <a:pt x="367" y="0"/>
                  </a:moveTo>
                  <a:lnTo>
                    <a:pt x="417" y="16"/>
                  </a:lnTo>
                  <a:lnTo>
                    <a:pt x="378" y="422"/>
                  </a:lnTo>
                  <a:lnTo>
                    <a:pt x="588" y="30"/>
                  </a:lnTo>
                  <a:lnTo>
                    <a:pt x="643" y="61"/>
                  </a:lnTo>
                  <a:lnTo>
                    <a:pt x="498" y="448"/>
                  </a:lnTo>
                  <a:lnTo>
                    <a:pt x="774" y="197"/>
                  </a:lnTo>
                  <a:lnTo>
                    <a:pt x="809" y="247"/>
                  </a:lnTo>
                  <a:lnTo>
                    <a:pt x="588" y="489"/>
                  </a:lnTo>
                  <a:lnTo>
                    <a:pt x="829" y="422"/>
                  </a:lnTo>
                  <a:lnTo>
                    <a:pt x="835" y="478"/>
                  </a:lnTo>
                  <a:lnTo>
                    <a:pt x="633" y="553"/>
                  </a:lnTo>
                  <a:lnTo>
                    <a:pt x="518" y="790"/>
                  </a:lnTo>
                  <a:lnTo>
                    <a:pt x="494" y="1102"/>
                  </a:lnTo>
                  <a:lnTo>
                    <a:pt x="251" y="1101"/>
                  </a:lnTo>
                  <a:lnTo>
                    <a:pt x="261" y="755"/>
                  </a:lnTo>
                  <a:lnTo>
                    <a:pt x="172" y="584"/>
                  </a:lnTo>
                  <a:lnTo>
                    <a:pt x="0" y="337"/>
                  </a:lnTo>
                  <a:lnTo>
                    <a:pt x="65" y="297"/>
                  </a:lnTo>
                  <a:lnTo>
                    <a:pt x="237" y="473"/>
                  </a:lnTo>
                  <a:lnTo>
                    <a:pt x="3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9" name="Freeform 11"/>
            <p:cNvSpPr>
              <a:spLocks/>
            </p:cNvSpPr>
            <p:nvPr userDrawn="1"/>
          </p:nvSpPr>
          <p:spPr bwMode="auto">
            <a:xfrm>
              <a:off x="4675188" y="-2954338"/>
              <a:ext cx="336550" cy="568325"/>
            </a:xfrm>
            <a:custGeom>
              <a:avLst/>
              <a:gdLst>
                <a:gd name="T0" fmla="*/ 7 w 212"/>
                <a:gd name="T1" fmla="*/ 0 h 358"/>
                <a:gd name="T2" fmla="*/ 9 w 212"/>
                <a:gd name="T3" fmla="*/ 2 h 358"/>
                <a:gd name="T4" fmla="*/ 14 w 212"/>
                <a:gd name="T5" fmla="*/ 4 h 358"/>
                <a:gd name="T6" fmla="*/ 23 w 212"/>
                <a:gd name="T7" fmla="*/ 7 h 358"/>
                <a:gd name="T8" fmla="*/ 36 w 212"/>
                <a:gd name="T9" fmla="*/ 12 h 358"/>
                <a:gd name="T10" fmla="*/ 49 w 212"/>
                <a:gd name="T11" fmla="*/ 18 h 358"/>
                <a:gd name="T12" fmla="*/ 65 w 212"/>
                <a:gd name="T13" fmla="*/ 27 h 358"/>
                <a:gd name="T14" fmla="*/ 82 w 212"/>
                <a:gd name="T15" fmla="*/ 37 h 358"/>
                <a:gd name="T16" fmla="*/ 100 w 212"/>
                <a:gd name="T17" fmla="*/ 49 h 358"/>
                <a:gd name="T18" fmla="*/ 118 w 212"/>
                <a:gd name="T19" fmla="*/ 62 h 358"/>
                <a:gd name="T20" fmla="*/ 134 w 212"/>
                <a:gd name="T21" fmla="*/ 78 h 358"/>
                <a:gd name="T22" fmla="*/ 152 w 212"/>
                <a:gd name="T23" fmla="*/ 96 h 358"/>
                <a:gd name="T24" fmla="*/ 168 w 212"/>
                <a:gd name="T25" fmla="*/ 116 h 358"/>
                <a:gd name="T26" fmla="*/ 181 w 212"/>
                <a:gd name="T27" fmla="*/ 137 h 358"/>
                <a:gd name="T28" fmla="*/ 194 w 212"/>
                <a:gd name="T29" fmla="*/ 162 h 358"/>
                <a:gd name="T30" fmla="*/ 203 w 212"/>
                <a:gd name="T31" fmla="*/ 187 h 358"/>
                <a:gd name="T32" fmla="*/ 209 w 212"/>
                <a:gd name="T33" fmla="*/ 217 h 358"/>
                <a:gd name="T34" fmla="*/ 212 w 212"/>
                <a:gd name="T35" fmla="*/ 248 h 358"/>
                <a:gd name="T36" fmla="*/ 211 w 212"/>
                <a:gd name="T37" fmla="*/ 282 h 358"/>
                <a:gd name="T38" fmla="*/ 204 w 212"/>
                <a:gd name="T39" fmla="*/ 319 h 358"/>
                <a:gd name="T40" fmla="*/ 193 w 212"/>
                <a:gd name="T41" fmla="*/ 358 h 358"/>
                <a:gd name="T42" fmla="*/ 191 w 212"/>
                <a:gd name="T43" fmla="*/ 357 h 358"/>
                <a:gd name="T44" fmla="*/ 186 w 212"/>
                <a:gd name="T45" fmla="*/ 356 h 358"/>
                <a:gd name="T46" fmla="*/ 178 w 212"/>
                <a:gd name="T47" fmla="*/ 352 h 358"/>
                <a:gd name="T48" fmla="*/ 167 w 212"/>
                <a:gd name="T49" fmla="*/ 347 h 358"/>
                <a:gd name="T50" fmla="*/ 153 w 212"/>
                <a:gd name="T51" fmla="*/ 341 h 358"/>
                <a:gd name="T52" fmla="*/ 139 w 212"/>
                <a:gd name="T53" fmla="*/ 332 h 358"/>
                <a:gd name="T54" fmla="*/ 123 w 212"/>
                <a:gd name="T55" fmla="*/ 322 h 358"/>
                <a:gd name="T56" fmla="*/ 106 w 212"/>
                <a:gd name="T57" fmla="*/ 310 h 358"/>
                <a:gd name="T58" fmla="*/ 90 w 212"/>
                <a:gd name="T59" fmla="*/ 295 h 358"/>
                <a:gd name="T60" fmla="*/ 73 w 212"/>
                <a:gd name="T61" fmla="*/ 278 h 358"/>
                <a:gd name="T62" fmla="*/ 57 w 212"/>
                <a:gd name="T63" fmla="*/ 259 h 358"/>
                <a:gd name="T64" fmla="*/ 42 w 212"/>
                <a:gd name="T65" fmla="*/ 237 h 358"/>
                <a:gd name="T66" fmla="*/ 29 w 212"/>
                <a:gd name="T67" fmla="*/ 213 h 358"/>
                <a:gd name="T68" fmla="*/ 18 w 212"/>
                <a:gd name="T69" fmla="*/ 185 h 358"/>
                <a:gd name="T70" fmla="*/ 9 w 212"/>
                <a:gd name="T71" fmla="*/ 155 h 358"/>
                <a:gd name="T72" fmla="*/ 3 w 212"/>
                <a:gd name="T73" fmla="*/ 121 h 358"/>
                <a:gd name="T74" fmla="*/ 0 w 212"/>
                <a:gd name="T75" fmla="*/ 84 h 358"/>
                <a:gd name="T76" fmla="*/ 1 w 212"/>
                <a:gd name="T77" fmla="*/ 44 h 358"/>
                <a:gd name="T78" fmla="*/ 7 w 212"/>
                <a:gd name="T79"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 h="358">
                  <a:moveTo>
                    <a:pt x="7" y="0"/>
                  </a:moveTo>
                  <a:lnTo>
                    <a:pt x="9" y="2"/>
                  </a:lnTo>
                  <a:lnTo>
                    <a:pt x="14" y="4"/>
                  </a:lnTo>
                  <a:lnTo>
                    <a:pt x="23" y="7"/>
                  </a:lnTo>
                  <a:lnTo>
                    <a:pt x="36" y="12"/>
                  </a:lnTo>
                  <a:lnTo>
                    <a:pt x="49" y="18"/>
                  </a:lnTo>
                  <a:lnTo>
                    <a:pt x="65" y="27"/>
                  </a:lnTo>
                  <a:lnTo>
                    <a:pt x="82" y="37"/>
                  </a:lnTo>
                  <a:lnTo>
                    <a:pt x="100" y="49"/>
                  </a:lnTo>
                  <a:lnTo>
                    <a:pt x="118" y="62"/>
                  </a:lnTo>
                  <a:lnTo>
                    <a:pt x="134" y="78"/>
                  </a:lnTo>
                  <a:lnTo>
                    <a:pt x="152" y="96"/>
                  </a:lnTo>
                  <a:lnTo>
                    <a:pt x="168" y="116"/>
                  </a:lnTo>
                  <a:lnTo>
                    <a:pt x="181" y="137"/>
                  </a:lnTo>
                  <a:lnTo>
                    <a:pt x="194" y="162"/>
                  </a:lnTo>
                  <a:lnTo>
                    <a:pt x="203" y="187"/>
                  </a:lnTo>
                  <a:lnTo>
                    <a:pt x="209" y="217"/>
                  </a:lnTo>
                  <a:lnTo>
                    <a:pt x="212" y="248"/>
                  </a:lnTo>
                  <a:lnTo>
                    <a:pt x="211" y="282"/>
                  </a:lnTo>
                  <a:lnTo>
                    <a:pt x="204" y="319"/>
                  </a:lnTo>
                  <a:lnTo>
                    <a:pt x="193" y="358"/>
                  </a:lnTo>
                  <a:lnTo>
                    <a:pt x="191" y="357"/>
                  </a:lnTo>
                  <a:lnTo>
                    <a:pt x="186" y="356"/>
                  </a:lnTo>
                  <a:lnTo>
                    <a:pt x="178" y="352"/>
                  </a:lnTo>
                  <a:lnTo>
                    <a:pt x="167" y="347"/>
                  </a:lnTo>
                  <a:lnTo>
                    <a:pt x="153" y="341"/>
                  </a:lnTo>
                  <a:lnTo>
                    <a:pt x="139" y="332"/>
                  </a:lnTo>
                  <a:lnTo>
                    <a:pt x="123" y="322"/>
                  </a:lnTo>
                  <a:lnTo>
                    <a:pt x="106" y="310"/>
                  </a:lnTo>
                  <a:lnTo>
                    <a:pt x="90" y="295"/>
                  </a:lnTo>
                  <a:lnTo>
                    <a:pt x="73" y="278"/>
                  </a:lnTo>
                  <a:lnTo>
                    <a:pt x="57" y="259"/>
                  </a:lnTo>
                  <a:lnTo>
                    <a:pt x="42" y="237"/>
                  </a:lnTo>
                  <a:lnTo>
                    <a:pt x="29" y="213"/>
                  </a:lnTo>
                  <a:lnTo>
                    <a:pt x="18" y="185"/>
                  </a:lnTo>
                  <a:lnTo>
                    <a:pt x="9" y="155"/>
                  </a:lnTo>
                  <a:lnTo>
                    <a:pt x="3" y="121"/>
                  </a:lnTo>
                  <a:lnTo>
                    <a:pt x="0" y="84"/>
                  </a:lnTo>
                  <a:lnTo>
                    <a:pt x="1" y="44"/>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0" name="Freeform 12"/>
            <p:cNvSpPr>
              <a:spLocks/>
            </p:cNvSpPr>
            <p:nvPr userDrawn="1"/>
          </p:nvSpPr>
          <p:spPr bwMode="auto">
            <a:xfrm>
              <a:off x="5360988" y="-3071813"/>
              <a:ext cx="166688" cy="363538"/>
            </a:xfrm>
            <a:custGeom>
              <a:avLst/>
              <a:gdLst>
                <a:gd name="T0" fmla="*/ 82 w 105"/>
                <a:gd name="T1" fmla="*/ 0 h 229"/>
                <a:gd name="T2" fmla="*/ 82 w 105"/>
                <a:gd name="T3" fmla="*/ 3 h 229"/>
                <a:gd name="T4" fmla="*/ 86 w 105"/>
                <a:gd name="T5" fmla="*/ 8 h 229"/>
                <a:gd name="T6" fmla="*/ 89 w 105"/>
                <a:gd name="T7" fmla="*/ 17 h 229"/>
                <a:gd name="T8" fmla="*/ 93 w 105"/>
                <a:gd name="T9" fmla="*/ 30 h 229"/>
                <a:gd name="T10" fmla="*/ 98 w 105"/>
                <a:gd name="T11" fmla="*/ 44 h 229"/>
                <a:gd name="T12" fmla="*/ 101 w 105"/>
                <a:gd name="T13" fmla="*/ 61 h 229"/>
                <a:gd name="T14" fmla="*/ 103 w 105"/>
                <a:gd name="T15" fmla="*/ 79 h 229"/>
                <a:gd name="T16" fmla="*/ 105 w 105"/>
                <a:gd name="T17" fmla="*/ 99 h 229"/>
                <a:gd name="T18" fmla="*/ 103 w 105"/>
                <a:gd name="T19" fmla="*/ 118 h 229"/>
                <a:gd name="T20" fmla="*/ 99 w 105"/>
                <a:gd name="T21" fmla="*/ 139 h 229"/>
                <a:gd name="T22" fmla="*/ 92 w 105"/>
                <a:gd name="T23" fmla="*/ 160 h 229"/>
                <a:gd name="T24" fmla="*/ 81 w 105"/>
                <a:gd name="T25" fmla="*/ 179 h 229"/>
                <a:gd name="T26" fmla="*/ 65 w 105"/>
                <a:gd name="T27" fmla="*/ 198 h 229"/>
                <a:gd name="T28" fmla="*/ 45 w 105"/>
                <a:gd name="T29" fmla="*/ 214 h 229"/>
                <a:gd name="T30" fmla="*/ 18 w 105"/>
                <a:gd name="T31" fmla="*/ 229 h 229"/>
                <a:gd name="T32" fmla="*/ 17 w 105"/>
                <a:gd name="T33" fmla="*/ 227 h 229"/>
                <a:gd name="T34" fmla="*/ 15 w 105"/>
                <a:gd name="T35" fmla="*/ 221 h 229"/>
                <a:gd name="T36" fmla="*/ 10 w 105"/>
                <a:gd name="T37" fmla="*/ 210 h 229"/>
                <a:gd name="T38" fmla="*/ 7 w 105"/>
                <a:gd name="T39" fmla="*/ 197 h 229"/>
                <a:gd name="T40" fmla="*/ 3 w 105"/>
                <a:gd name="T41" fmla="*/ 180 h 229"/>
                <a:gd name="T42" fmla="*/ 0 w 105"/>
                <a:gd name="T43" fmla="*/ 161 h 229"/>
                <a:gd name="T44" fmla="*/ 0 w 105"/>
                <a:gd name="T45" fmla="*/ 140 h 229"/>
                <a:gd name="T46" fmla="*/ 3 w 105"/>
                <a:gd name="T47" fmla="*/ 118 h 229"/>
                <a:gd name="T48" fmla="*/ 8 w 105"/>
                <a:gd name="T49" fmla="*/ 95 h 229"/>
                <a:gd name="T50" fmla="*/ 18 w 105"/>
                <a:gd name="T51" fmla="*/ 71 h 229"/>
                <a:gd name="T52" fmla="*/ 33 w 105"/>
                <a:gd name="T53" fmla="*/ 46 h 229"/>
                <a:gd name="T54" fmla="*/ 54 w 105"/>
                <a:gd name="T55" fmla="*/ 23 h 229"/>
                <a:gd name="T56" fmla="*/ 82 w 105"/>
                <a:gd name="T5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229">
                  <a:moveTo>
                    <a:pt x="82" y="0"/>
                  </a:moveTo>
                  <a:lnTo>
                    <a:pt x="82" y="3"/>
                  </a:lnTo>
                  <a:lnTo>
                    <a:pt x="86" y="8"/>
                  </a:lnTo>
                  <a:lnTo>
                    <a:pt x="89" y="17"/>
                  </a:lnTo>
                  <a:lnTo>
                    <a:pt x="93" y="30"/>
                  </a:lnTo>
                  <a:lnTo>
                    <a:pt x="98" y="44"/>
                  </a:lnTo>
                  <a:lnTo>
                    <a:pt x="101" y="61"/>
                  </a:lnTo>
                  <a:lnTo>
                    <a:pt x="103" y="79"/>
                  </a:lnTo>
                  <a:lnTo>
                    <a:pt x="105" y="99"/>
                  </a:lnTo>
                  <a:lnTo>
                    <a:pt x="103" y="118"/>
                  </a:lnTo>
                  <a:lnTo>
                    <a:pt x="99" y="139"/>
                  </a:lnTo>
                  <a:lnTo>
                    <a:pt x="92" y="160"/>
                  </a:lnTo>
                  <a:lnTo>
                    <a:pt x="81" y="179"/>
                  </a:lnTo>
                  <a:lnTo>
                    <a:pt x="65" y="198"/>
                  </a:lnTo>
                  <a:lnTo>
                    <a:pt x="45" y="214"/>
                  </a:lnTo>
                  <a:lnTo>
                    <a:pt x="18" y="229"/>
                  </a:lnTo>
                  <a:lnTo>
                    <a:pt x="17" y="227"/>
                  </a:lnTo>
                  <a:lnTo>
                    <a:pt x="15" y="221"/>
                  </a:lnTo>
                  <a:lnTo>
                    <a:pt x="10" y="210"/>
                  </a:lnTo>
                  <a:lnTo>
                    <a:pt x="7" y="197"/>
                  </a:lnTo>
                  <a:lnTo>
                    <a:pt x="3" y="180"/>
                  </a:lnTo>
                  <a:lnTo>
                    <a:pt x="0" y="161"/>
                  </a:lnTo>
                  <a:lnTo>
                    <a:pt x="0" y="140"/>
                  </a:lnTo>
                  <a:lnTo>
                    <a:pt x="3" y="118"/>
                  </a:lnTo>
                  <a:lnTo>
                    <a:pt x="8" y="95"/>
                  </a:lnTo>
                  <a:lnTo>
                    <a:pt x="18" y="71"/>
                  </a:lnTo>
                  <a:lnTo>
                    <a:pt x="33" y="46"/>
                  </a:lnTo>
                  <a:lnTo>
                    <a:pt x="54" y="23"/>
                  </a:lnTo>
                  <a:lnTo>
                    <a:pt x="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1" name="Freeform 13"/>
            <p:cNvSpPr>
              <a:spLocks/>
            </p:cNvSpPr>
            <p:nvPr userDrawn="1"/>
          </p:nvSpPr>
          <p:spPr bwMode="auto">
            <a:xfrm>
              <a:off x="5705476" y="-1881188"/>
              <a:ext cx="300038" cy="228600"/>
            </a:xfrm>
            <a:custGeom>
              <a:avLst/>
              <a:gdLst>
                <a:gd name="T0" fmla="*/ 0 w 189"/>
                <a:gd name="T1" fmla="*/ 0 h 144"/>
                <a:gd name="T2" fmla="*/ 31 w 189"/>
                <a:gd name="T3" fmla="*/ 0 h 144"/>
                <a:gd name="T4" fmla="*/ 59 w 189"/>
                <a:gd name="T5" fmla="*/ 3 h 144"/>
                <a:gd name="T6" fmla="*/ 84 w 189"/>
                <a:gd name="T7" fmla="*/ 10 h 144"/>
                <a:gd name="T8" fmla="*/ 105 w 189"/>
                <a:gd name="T9" fmla="*/ 20 h 144"/>
                <a:gd name="T10" fmla="*/ 124 w 189"/>
                <a:gd name="T11" fmla="*/ 31 h 144"/>
                <a:gd name="T12" fmla="*/ 139 w 189"/>
                <a:gd name="T13" fmla="*/ 45 h 144"/>
                <a:gd name="T14" fmla="*/ 152 w 189"/>
                <a:gd name="T15" fmla="*/ 59 h 144"/>
                <a:gd name="T16" fmla="*/ 162 w 189"/>
                <a:gd name="T17" fmla="*/ 74 h 144"/>
                <a:gd name="T18" fmla="*/ 171 w 189"/>
                <a:gd name="T19" fmla="*/ 88 h 144"/>
                <a:gd name="T20" fmla="*/ 178 w 189"/>
                <a:gd name="T21" fmla="*/ 102 h 144"/>
                <a:gd name="T22" fmla="*/ 182 w 189"/>
                <a:gd name="T23" fmla="*/ 114 h 144"/>
                <a:gd name="T24" fmla="*/ 186 w 189"/>
                <a:gd name="T25" fmla="*/ 124 h 144"/>
                <a:gd name="T26" fmla="*/ 188 w 189"/>
                <a:gd name="T27" fmla="*/ 133 h 144"/>
                <a:gd name="T28" fmla="*/ 188 w 189"/>
                <a:gd name="T29" fmla="*/ 139 h 144"/>
                <a:gd name="T30" fmla="*/ 189 w 189"/>
                <a:gd name="T31" fmla="*/ 140 h 144"/>
                <a:gd name="T32" fmla="*/ 160 w 189"/>
                <a:gd name="T33" fmla="*/ 144 h 144"/>
                <a:gd name="T34" fmla="*/ 134 w 189"/>
                <a:gd name="T35" fmla="*/ 144 h 144"/>
                <a:gd name="T36" fmla="*/ 111 w 189"/>
                <a:gd name="T37" fmla="*/ 141 h 144"/>
                <a:gd name="T38" fmla="*/ 90 w 189"/>
                <a:gd name="T39" fmla="*/ 134 h 144"/>
                <a:gd name="T40" fmla="*/ 72 w 189"/>
                <a:gd name="T41" fmla="*/ 124 h 144"/>
                <a:gd name="T42" fmla="*/ 57 w 189"/>
                <a:gd name="T43" fmla="*/ 112 h 144"/>
                <a:gd name="T44" fmla="*/ 44 w 189"/>
                <a:gd name="T45" fmla="*/ 98 h 144"/>
                <a:gd name="T46" fmla="*/ 33 w 189"/>
                <a:gd name="T47" fmla="*/ 84 h 144"/>
                <a:gd name="T48" fmla="*/ 23 w 189"/>
                <a:gd name="T49" fmla="*/ 69 h 144"/>
                <a:gd name="T50" fmla="*/ 16 w 189"/>
                <a:gd name="T51" fmla="*/ 54 h 144"/>
                <a:gd name="T52" fmla="*/ 10 w 189"/>
                <a:gd name="T53" fmla="*/ 40 h 144"/>
                <a:gd name="T54" fmla="*/ 6 w 189"/>
                <a:gd name="T55" fmla="*/ 27 h 144"/>
                <a:gd name="T56" fmla="*/ 3 w 189"/>
                <a:gd name="T57" fmla="*/ 16 h 144"/>
                <a:gd name="T58" fmla="*/ 1 w 189"/>
                <a:gd name="T59" fmla="*/ 8 h 144"/>
                <a:gd name="T60" fmla="*/ 0 w 189"/>
                <a:gd name="T61" fmla="*/ 2 h 144"/>
                <a:gd name="T62" fmla="*/ 0 w 189"/>
                <a:gd name="T6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9" h="144">
                  <a:moveTo>
                    <a:pt x="0" y="0"/>
                  </a:moveTo>
                  <a:lnTo>
                    <a:pt x="31" y="0"/>
                  </a:lnTo>
                  <a:lnTo>
                    <a:pt x="59" y="3"/>
                  </a:lnTo>
                  <a:lnTo>
                    <a:pt x="84" y="10"/>
                  </a:lnTo>
                  <a:lnTo>
                    <a:pt x="105" y="20"/>
                  </a:lnTo>
                  <a:lnTo>
                    <a:pt x="124" y="31"/>
                  </a:lnTo>
                  <a:lnTo>
                    <a:pt x="139" y="45"/>
                  </a:lnTo>
                  <a:lnTo>
                    <a:pt x="152" y="59"/>
                  </a:lnTo>
                  <a:lnTo>
                    <a:pt x="162" y="74"/>
                  </a:lnTo>
                  <a:lnTo>
                    <a:pt x="171" y="88"/>
                  </a:lnTo>
                  <a:lnTo>
                    <a:pt x="178" y="102"/>
                  </a:lnTo>
                  <a:lnTo>
                    <a:pt x="182" y="114"/>
                  </a:lnTo>
                  <a:lnTo>
                    <a:pt x="186" y="124"/>
                  </a:lnTo>
                  <a:lnTo>
                    <a:pt x="188" y="133"/>
                  </a:lnTo>
                  <a:lnTo>
                    <a:pt x="188" y="139"/>
                  </a:lnTo>
                  <a:lnTo>
                    <a:pt x="189" y="140"/>
                  </a:lnTo>
                  <a:lnTo>
                    <a:pt x="160" y="144"/>
                  </a:lnTo>
                  <a:lnTo>
                    <a:pt x="134" y="144"/>
                  </a:lnTo>
                  <a:lnTo>
                    <a:pt x="111" y="141"/>
                  </a:lnTo>
                  <a:lnTo>
                    <a:pt x="90" y="134"/>
                  </a:lnTo>
                  <a:lnTo>
                    <a:pt x="72" y="124"/>
                  </a:lnTo>
                  <a:lnTo>
                    <a:pt x="57" y="112"/>
                  </a:lnTo>
                  <a:lnTo>
                    <a:pt x="44" y="98"/>
                  </a:lnTo>
                  <a:lnTo>
                    <a:pt x="33" y="84"/>
                  </a:lnTo>
                  <a:lnTo>
                    <a:pt x="23" y="69"/>
                  </a:lnTo>
                  <a:lnTo>
                    <a:pt x="16" y="54"/>
                  </a:lnTo>
                  <a:lnTo>
                    <a:pt x="10" y="40"/>
                  </a:lnTo>
                  <a:lnTo>
                    <a:pt x="6" y="27"/>
                  </a:lnTo>
                  <a:lnTo>
                    <a:pt x="3" y="16"/>
                  </a:lnTo>
                  <a:lnTo>
                    <a:pt x="1" y="8"/>
                  </a:lnTo>
                  <a:lnTo>
                    <a:pt x="0"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2" name="Freeform 14"/>
            <p:cNvSpPr>
              <a:spLocks/>
            </p:cNvSpPr>
            <p:nvPr userDrawn="1"/>
          </p:nvSpPr>
          <p:spPr bwMode="auto">
            <a:xfrm>
              <a:off x="4333876" y="-2624138"/>
              <a:ext cx="342900" cy="192088"/>
            </a:xfrm>
            <a:custGeom>
              <a:avLst/>
              <a:gdLst>
                <a:gd name="T0" fmla="*/ 59 w 216"/>
                <a:gd name="T1" fmla="*/ 0 h 121"/>
                <a:gd name="T2" fmla="*/ 85 w 216"/>
                <a:gd name="T3" fmla="*/ 0 h 121"/>
                <a:gd name="T4" fmla="*/ 107 w 216"/>
                <a:gd name="T5" fmla="*/ 4 h 121"/>
                <a:gd name="T6" fmla="*/ 128 w 216"/>
                <a:gd name="T7" fmla="*/ 11 h 121"/>
                <a:gd name="T8" fmla="*/ 145 w 216"/>
                <a:gd name="T9" fmla="*/ 20 h 121"/>
                <a:gd name="T10" fmla="*/ 161 w 216"/>
                <a:gd name="T11" fmla="*/ 31 h 121"/>
                <a:gd name="T12" fmla="*/ 175 w 216"/>
                <a:gd name="T13" fmla="*/ 42 h 121"/>
                <a:gd name="T14" fmla="*/ 187 w 216"/>
                <a:gd name="T15" fmla="*/ 53 h 121"/>
                <a:gd name="T16" fmla="*/ 196 w 216"/>
                <a:gd name="T17" fmla="*/ 66 h 121"/>
                <a:gd name="T18" fmla="*/ 203 w 216"/>
                <a:gd name="T19" fmla="*/ 77 h 121"/>
                <a:gd name="T20" fmla="*/ 209 w 216"/>
                <a:gd name="T21" fmla="*/ 86 h 121"/>
                <a:gd name="T22" fmla="*/ 213 w 216"/>
                <a:gd name="T23" fmla="*/ 94 h 121"/>
                <a:gd name="T24" fmla="*/ 215 w 216"/>
                <a:gd name="T25" fmla="*/ 98 h 121"/>
                <a:gd name="T26" fmla="*/ 216 w 216"/>
                <a:gd name="T27" fmla="*/ 100 h 121"/>
                <a:gd name="T28" fmla="*/ 187 w 216"/>
                <a:gd name="T29" fmla="*/ 113 h 121"/>
                <a:gd name="T30" fmla="*/ 160 w 216"/>
                <a:gd name="T31" fmla="*/ 118 h 121"/>
                <a:gd name="T32" fmla="*/ 135 w 216"/>
                <a:gd name="T33" fmla="*/ 121 h 121"/>
                <a:gd name="T34" fmla="*/ 113 w 216"/>
                <a:gd name="T35" fmla="*/ 117 h 121"/>
                <a:gd name="T36" fmla="*/ 93 w 216"/>
                <a:gd name="T37" fmla="*/ 111 h 121"/>
                <a:gd name="T38" fmla="*/ 75 w 216"/>
                <a:gd name="T39" fmla="*/ 102 h 121"/>
                <a:gd name="T40" fmla="*/ 59 w 216"/>
                <a:gd name="T41" fmla="*/ 90 h 121"/>
                <a:gd name="T42" fmla="*/ 45 w 216"/>
                <a:gd name="T43" fmla="*/ 77 h 121"/>
                <a:gd name="T44" fmla="*/ 32 w 216"/>
                <a:gd name="T45" fmla="*/ 63 h 121"/>
                <a:gd name="T46" fmla="*/ 22 w 216"/>
                <a:gd name="T47" fmla="*/ 50 h 121"/>
                <a:gd name="T48" fmla="*/ 14 w 216"/>
                <a:gd name="T49" fmla="*/ 38 h 121"/>
                <a:gd name="T50" fmla="*/ 8 w 216"/>
                <a:gd name="T51" fmla="*/ 27 h 121"/>
                <a:gd name="T52" fmla="*/ 3 w 216"/>
                <a:gd name="T53" fmla="*/ 19 h 121"/>
                <a:gd name="T54" fmla="*/ 1 w 216"/>
                <a:gd name="T55" fmla="*/ 12 h 121"/>
                <a:gd name="T56" fmla="*/ 0 w 216"/>
                <a:gd name="T57" fmla="*/ 10 h 121"/>
                <a:gd name="T58" fmla="*/ 30 w 216"/>
                <a:gd name="T59" fmla="*/ 3 h 121"/>
                <a:gd name="T60" fmla="*/ 59 w 216"/>
                <a:gd name="T6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6" h="121">
                  <a:moveTo>
                    <a:pt x="59" y="0"/>
                  </a:moveTo>
                  <a:lnTo>
                    <a:pt x="85" y="0"/>
                  </a:lnTo>
                  <a:lnTo>
                    <a:pt x="107" y="4"/>
                  </a:lnTo>
                  <a:lnTo>
                    <a:pt x="128" y="11"/>
                  </a:lnTo>
                  <a:lnTo>
                    <a:pt x="145" y="20"/>
                  </a:lnTo>
                  <a:lnTo>
                    <a:pt x="161" y="31"/>
                  </a:lnTo>
                  <a:lnTo>
                    <a:pt x="175" y="42"/>
                  </a:lnTo>
                  <a:lnTo>
                    <a:pt x="187" y="53"/>
                  </a:lnTo>
                  <a:lnTo>
                    <a:pt x="196" y="66"/>
                  </a:lnTo>
                  <a:lnTo>
                    <a:pt x="203" y="77"/>
                  </a:lnTo>
                  <a:lnTo>
                    <a:pt x="209" y="86"/>
                  </a:lnTo>
                  <a:lnTo>
                    <a:pt x="213" y="94"/>
                  </a:lnTo>
                  <a:lnTo>
                    <a:pt x="215" y="98"/>
                  </a:lnTo>
                  <a:lnTo>
                    <a:pt x="216" y="100"/>
                  </a:lnTo>
                  <a:lnTo>
                    <a:pt x="187" y="113"/>
                  </a:lnTo>
                  <a:lnTo>
                    <a:pt x="160" y="118"/>
                  </a:lnTo>
                  <a:lnTo>
                    <a:pt x="135" y="121"/>
                  </a:lnTo>
                  <a:lnTo>
                    <a:pt x="113" y="117"/>
                  </a:lnTo>
                  <a:lnTo>
                    <a:pt x="93" y="111"/>
                  </a:lnTo>
                  <a:lnTo>
                    <a:pt x="75" y="102"/>
                  </a:lnTo>
                  <a:lnTo>
                    <a:pt x="59" y="90"/>
                  </a:lnTo>
                  <a:lnTo>
                    <a:pt x="45" y="77"/>
                  </a:lnTo>
                  <a:lnTo>
                    <a:pt x="32" y="63"/>
                  </a:lnTo>
                  <a:lnTo>
                    <a:pt x="22" y="50"/>
                  </a:lnTo>
                  <a:lnTo>
                    <a:pt x="14" y="38"/>
                  </a:lnTo>
                  <a:lnTo>
                    <a:pt x="8" y="27"/>
                  </a:lnTo>
                  <a:lnTo>
                    <a:pt x="3" y="19"/>
                  </a:lnTo>
                  <a:lnTo>
                    <a:pt x="1" y="12"/>
                  </a:lnTo>
                  <a:lnTo>
                    <a:pt x="0" y="10"/>
                  </a:lnTo>
                  <a:lnTo>
                    <a:pt x="30" y="3"/>
                  </a:lnTo>
                  <a:lnTo>
                    <a:pt x="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3" name="Freeform 15"/>
            <p:cNvSpPr>
              <a:spLocks/>
            </p:cNvSpPr>
            <p:nvPr userDrawn="1"/>
          </p:nvSpPr>
          <p:spPr bwMode="auto">
            <a:xfrm>
              <a:off x="5705476" y="-2887663"/>
              <a:ext cx="369888" cy="296863"/>
            </a:xfrm>
            <a:custGeom>
              <a:avLst/>
              <a:gdLst>
                <a:gd name="T0" fmla="*/ 198 w 233"/>
                <a:gd name="T1" fmla="*/ 0 h 187"/>
                <a:gd name="T2" fmla="*/ 233 w 233"/>
                <a:gd name="T3" fmla="*/ 1 h 187"/>
                <a:gd name="T4" fmla="*/ 233 w 233"/>
                <a:gd name="T5" fmla="*/ 2 h 187"/>
                <a:gd name="T6" fmla="*/ 232 w 233"/>
                <a:gd name="T7" fmla="*/ 8 h 187"/>
                <a:gd name="T8" fmla="*/ 229 w 233"/>
                <a:gd name="T9" fmla="*/ 17 h 187"/>
                <a:gd name="T10" fmla="*/ 226 w 233"/>
                <a:gd name="T11" fmla="*/ 29 h 187"/>
                <a:gd name="T12" fmla="*/ 223 w 233"/>
                <a:gd name="T13" fmla="*/ 42 h 187"/>
                <a:gd name="T14" fmla="*/ 217 w 233"/>
                <a:gd name="T15" fmla="*/ 58 h 187"/>
                <a:gd name="T16" fmla="*/ 210 w 233"/>
                <a:gd name="T17" fmla="*/ 74 h 187"/>
                <a:gd name="T18" fmla="*/ 201 w 233"/>
                <a:gd name="T19" fmla="*/ 92 h 187"/>
                <a:gd name="T20" fmla="*/ 191 w 233"/>
                <a:gd name="T21" fmla="*/ 109 h 187"/>
                <a:gd name="T22" fmla="*/ 179 w 233"/>
                <a:gd name="T23" fmla="*/ 125 h 187"/>
                <a:gd name="T24" fmla="*/ 165 w 233"/>
                <a:gd name="T25" fmla="*/ 141 h 187"/>
                <a:gd name="T26" fmla="*/ 149 w 233"/>
                <a:gd name="T27" fmla="*/ 156 h 187"/>
                <a:gd name="T28" fmla="*/ 131 w 233"/>
                <a:gd name="T29" fmla="*/ 168 h 187"/>
                <a:gd name="T30" fmla="*/ 109 w 233"/>
                <a:gd name="T31" fmla="*/ 177 h 187"/>
                <a:gd name="T32" fmla="*/ 86 w 233"/>
                <a:gd name="T33" fmla="*/ 184 h 187"/>
                <a:gd name="T34" fmla="*/ 60 w 233"/>
                <a:gd name="T35" fmla="*/ 187 h 187"/>
                <a:gd name="T36" fmla="*/ 31 w 233"/>
                <a:gd name="T37" fmla="*/ 186 h 187"/>
                <a:gd name="T38" fmla="*/ 0 w 233"/>
                <a:gd name="T39" fmla="*/ 180 h 187"/>
                <a:gd name="T40" fmla="*/ 0 w 233"/>
                <a:gd name="T41" fmla="*/ 179 h 187"/>
                <a:gd name="T42" fmla="*/ 1 w 233"/>
                <a:gd name="T43" fmla="*/ 173 h 187"/>
                <a:gd name="T44" fmla="*/ 3 w 233"/>
                <a:gd name="T45" fmla="*/ 165 h 187"/>
                <a:gd name="T46" fmla="*/ 5 w 233"/>
                <a:gd name="T47" fmla="*/ 153 h 187"/>
                <a:gd name="T48" fmla="*/ 10 w 233"/>
                <a:gd name="T49" fmla="*/ 141 h 187"/>
                <a:gd name="T50" fmla="*/ 15 w 233"/>
                <a:gd name="T51" fmla="*/ 126 h 187"/>
                <a:gd name="T52" fmla="*/ 23 w 233"/>
                <a:gd name="T53" fmla="*/ 111 h 187"/>
                <a:gd name="T54" fmla="*/ 32 w 233"/>
                <a:gd name="T55" fmla="*/ 94 h 187"/>
                <a:gd name="T56" fmla="*/ 43 w 233"/>
                <a:gd name="T57" fmla="*/ 77 h 187"/>
                <a:gd name="T58" fmla="*/ 57 w 233"/>
                <a:gd name="T59" fmla="*/ 61 h 187"/>
                <a:gd name="T60" fmla="*/ 74 w 233"/>
                <a:gd name="T61" fmla="*/ 46 h 187"/>
                <a:gd name="T62" fmla="*/ 93 w 233"/>
                <a:gd name="T63" fmla="*/ 32 h 187"/>
                <a:gd name="T64" fmla="*/ 114 w 233"/>
                <a:gd name="T65" fmla="*/ 20 h 187"/>
                <a:gd name="T66" fmla="*/ 139 w 233"/>
                <a:gd name="T67" fmla="*/ 11 h 187"/>
                <a:gd name="T68" fmla="*/ 167 w 233"/>
                <a:gd name="T69" fmla="*/ 4 h 187"/>
                <a:gd name="T70" fmla="*/ 198 w 233"/>
                <a:gd name="T71"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3" h="187">
                  <a:moveTo>
                    <a:pt x="198" y="0"/>
                  </a:moveTo>
                  <a:lnTo>
                    <a:pt x="233" y="1"/>
                  </a:lnTo>
                  <a:lnTo>
                    <a:pt x="233" y="2"/>
                  </a:lnTo>
                  <a:lnTo>
                    <a:pt x="232" y="8"/>
                  </a:lnTo>
                  <a:lnTo>
                    <a:pt x="229" y="17"/>
                  </a:lnTo>
                  <a:lnTo>
                    <a:pt x="226" y="29"/>
                  </a:lnTo>
                  <a:lnTo>
                    <a:pt x="223" y="42"/>
                  </a:lnTo>
                  <a:lnTo>
                    <a:pt x="217" y="58"/>
                  </a:lnTo>
                  <a:lnTo>
                    <a:pt x="210" y="74"/>
                  </a:lnTo>
                  <a:lnTo>
                    <a:pt x="201" y="92"/>
                  </a:lnTo>
                  <a:lnTo>
                    <a:pt x="191" y="109"/>
                  </a:lnTo>
                  <a:lnTo>
                    <a:pt x="179" y="125"/>
                  </a:lnTo>
                  <a:lnTo>
                    <a:pt x="165" y="141"/>
                  </a:lnTo>
                  <a:lnTo>
                    <a:pt x="149" y="156"/>
                  </a:lnTo>
                  <a:lnTo>
                    <a:pt x="131" y="168"/>
                  </a:lnTo>
                  <a:lnTo>
                    <a:pt x="109" y="177"/>
                  </a:lnTo>
                  <a:lnTo>
                    <a:pt x="86" y="184"/>
                  </a:lnTo>
                  <a:lnTo>
                    <a:pt x="60" y="187"/>
                  </a:lnTo>
                  <a:lnTo>
                    <a:pt x="31" y="186"/>
                  </a:lnTo>
                  <a:lnTo>
                    <a:pt x="0" y="180"/>
                  </a:lnTo>
                  <a:lnTo>
                    <a:pt x="0" y="179"/>
                  </a:lnTo>
                  <a:lnTo>
                    <a:pt x="1" y="173"/>
                  </a:lnTo>
                  <a:lnTo>
                    <a:pt x="3" y="165"/>
                  </a:lnTo>
                  <a:lnTo>
                    <a:pt x="5" y="153"/>
                  </a:lnTo>
                  <a:lnTo>
                    <a:pt x="10" y="141"/>
                  </a:lnTo>
                  <a:lnTo>
                    <a:pt x="15" y="126"/>
                  </a:lnTo>
                  <a:lnTo>
                    <a:pt x="23" y="111"/>
                  </a:lnTo>
                  <a:lnTo>
                    <a:pt x="32" y="94"/>
                  </a:lnTo>
                  <a:lnTo>
                    <a:pt x="43" y="77"/>
                  </a:lnTo>
                  <a:lnTo>
                    <a:pt x="57" y="61"/>
                  </a:lnTo>
                  <a:lnTo>
                    <a:pt x="74" y="46"/>
                  </a:lnTo>
                  <a:lnTo>
                    <a:pt x="93" y="32"/>
                  </a:lnTo>
                  <a:lnTo>
                    <a:pt x="114" y="20"/>
                  </a:lnTo>
                  <a:lnTo>
                    <a:pt x="139" y="11"/>
                  </a:lnTo>
                  <a:lnTo>
                    <a:pt x="167" y="4"/>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4" name="Freeform 16"/>
            <p:cNvSpPr>
              <a:spLocks/>
            </p:cNvSpPr>
            <p:nvPr userDrawn="1"/>
          </p:nvSpPr>
          <p:spPr bwMode="auto">
            <a:xfrm>
              <a:off x="4940301" y="-3241675"/>
              <a:ext cx="173038" cy="373063"/>
            </a:xfrm>
            <a:custGeom>
              <a:avLst/>
              <a:gdLst>
                <a:gd name="T0" fmla="*/ 21 w 109"/>
                <a:gd name="T1" fmla="*/ 0 h 235"/>
                <a:gd name="T2" fmla="*/ 23 w 109"/>
                <a:gd name="T3" fmla="*/ 2 h 235"/>
                <a:gd name="T4" fmla="*/ 28 w 109"/>
                <a:gd name="T5" fmla="*/ 6 h 235"/>
                <a:gd name="T6" fmla="*/ 36 w 109"/>
                <a:gd name="T7" fmla="*/ 11 h 235"/>
                <a:gd name="T8" fmla="*/ 46 w 109"/>
                <a:gd name="T9" fmla="*/ 19 h 235"/>
                <a:gd name="T10" fmla="*/ 56 w 109"/>
                <a:gd name="T11" fmla="*/ 29 h 235"/>
                <a:gd name="T12" fmla="*/ 68 w 109"/>
                <a:gd name="T13" fmla="*/ 41 h 235"/>
                <a:gd name="T14" fmla="*/ 79 w 109"/>
                <a:gd name="T15" fmla="*/ 56 h 235"/>
                <a:gd name="T16" fmla="*/ 89 w 109"/>
                <a:gd name="T17" fmla="*/ 72 h 235"/>
                <a:gd name="T18" fmla="*/ 98 w 109"/>
                <a:gd name="T19" fmla="*/ 91 h 235"/>
                <a:gd name="T20" fmla="*/ 105 w 109"/>
                <a:gd name="T21" fmla="*/ 110 h 235"/>
                <a:gd name="T22" fmla="*/ 109 w 109"/>
                <a:gd name="T23" fmla="*/ 132 h 235"/>
                <a:gd name="T24" fmla="*/ 107 w 109"/>
                <a:gd name="T25" fmla="*/ 156 h 235"/>
                <a:gd name="T26" fmla="*/ 103 w 109"/>
                <a:gd name="T27" fmla="*/ 180 h 235"/>
                <a:gd name="T28" fmla="*/ 94 w 109"/>
                <a:gd name="T29" fmla="*/ 207 h 235"/>
                <a:gd name="T30" fmla="*/ 78 w 109"/>
                <a:gd name="T31" fmla="*/ 235 h 235"/>
                <a:gd name="T32" fmla="*/ 76 w 109"/>
                <a:gd name="T33" fmla="*/ 234 h 235"/>
                <a:gd name="T34" fmla="*/ 72 w 109"/>
                <a:gd name="T35" fmla="*/ 231 h 235"/>
                <a:gd name="T36" fmla="*/ 64 w 109"/>
                <a:gd name="T37" fmla="*/ 225 h 235"/>
                <a:gd name="T38" fmla="*/ 55 w 109"/>
                <a:gd name="T39" fmla="*/ 216 h 235"/>
                <a:gd name="T40" fmla="*/ 45 w 109"/>
                <a:gd name="T41" fmla="*/ 206 h 235"/>
                <a:gd name="T42" fmla="*/ 33 w 109"/>
                <a:gd name="T43" fmla="*/ 194 h 235"/>
                <a:gd name="T44" fmla="*/ 23 w 109"/>
                <a:gd name="T45" fmla="*/ 178 h 235"/>
                <a:gd name="T46" fmla="*/ 14 w 109"/>
                <a:gd name="T47" fmla="*/ 160 h 235"/>
                <a:gd name="T48" fmla="*/ 7 w 109"/>
                <a:gd name="T49" fmla="*/ 140 h 235"/>
                <a:gd name="T50" fmla="*/ 2 w 109"/>
                <a:gd name="T51" fmla="*/ 118 h 235"/>
                <a:gd name="T52" fmla="*/ 0 w 109"/>
                <a:gd name="T53" fmla="*/ 92 h 235"/>
                <a:gd name="T54" fmla="*/ 2 w 109"/>
                <a:gd name="T55" fmla="*/ 64 h 235"/>
                <a:gd name="T56" fmla="*/ 9 w 109"/>
                <a:gd name="T57" fmla="*/ 34 h 235"/>
                <a:gd name="T58" fmla="*/ 21 w 109"/>
                <a:gd name="T5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235">
                  <a:moveTo>
                    <a:pt x="21" y="0"/>
                  </a:moveTo>
                  <a:lnTo>
                    <a:pt x="23" y="2"/>
                  </a:lnTo>
                  <a:lnTo>
                    <a:pt x="28" y="6"/>
                  </a:lnTo>
                  <a:lnTo>
                    <a:pt x="36" y="11"/>
                  </a:lnTo>
                  <a:lnTo>
                    <a:pt x="46" y="19"/>
                  </a:lnTo>
                  <a:lnTo>
                    <a:pt x="56" y="29"/>
                  </a:lnTo>
                  <a:lnTo>
                    <a:pt x="68" y="41"/>
                  </a:lnTo>
                  <a:lnTo>
                    <a:pt x="79" y="56"/>
                  </a:lnTo>
                  <a:lnTo>
                    <a:pt x="89" y="72"/>
                  </a:lnTo>
                  <a:lnTo>
                    <a:pt x="98" y="91"/>
                  </a:lnTo>
                  <a:lnTo>
                    <a:pt x="105" y="110"/>
                  </a:lnTo>
                  <a:lnTo>
                    <a:pt x="109" y="132"/>
                  </a:lnTo>
                  <a:lnTo>
                    <a:pt x="107" y="156"/>
                  </a:lnTo>
                  <a:lnTo>
                    <a:pt x="103" y="180"/>
                  </a:lnTo>
                  <a:lnTo>
                    <a:pt x="94" y="207"/>
                  </a:lnTo>
                  <a:lnTo>
                    <a:pt x="78" y="235"/>
                  </a:lnTo>
                  <a:lnTo>
                    <a:pt x="76" y="234"/>
                  </a:lnTo>
                  <a:lnTo>
                    <a:pt x="72" y="231"/>
                  </a:lnTo>
                  <a:lnTo>
                    <a:pt x="64" y="225"/>
                  </a:lnTo>
                  <a:lnTo>
                    <a:pt x="55" y="216"/>
                  </a:lnTo>
                  <a:lnTo>
                    <a:pt x="45" y="206"/>
                  </a:lnTo>
                  <a:lnTo>
                    <a:pt x="33" y="194"/>
                  </a:lnTo>
                  <a:lnTo>
                    <a:pt x="23" y="178"/>
                  </a:lnTo>
                  <a:lnTo>
                    <a:pt x="14" y="160"/>
                  </a:lnTo>
                  <a:lnTo>
                    <a:pt x="7" y="140"/>
                  </a:lnTo>
                  <a:lnTo>
                    <a:pt x="2" y="118"/>
                  </a:lnTo>
                  <a:lnTo>
                    <a:pt x="0" y="92"/>
                  </a:lnTo>
                  <a:lnTo>
                    <a:pt x="2" y="64"/>
                  </a:lnTo>
                  <a:lnTo>
                    <a:pt x="9" y="34"/>
                  </a:lnTo>
                  <a:lnTo>
                    <a:pt x="2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5" name="Freeform 17"/>
            <p:cNvSpPr>
              <a:spLocks/>
            </p:cNvSpPr>
            <p:nvPr userDrawn="1"/>
          </p:nvSpPr>
          <p:spPr bwMode="auto">
            <a:xfrm>
              <a:off x="5675313" y="-3267075"/>
              <a:ext cx="114300" cy="250825"/>
            </a:xfrm>
            <a:custGeom>
              <a:avLst/>
              <a:gdLst>
                <a:gd name="T0" fmla="*/ 56 w 72"/>
                <a:gd name="T1" fmla="*/ 0 h 158"/>
                <a:gd name="T2" fmla="*/ 57 w 72"/>
                <a:gd name="T3" fmla="*/ 1 h 158"/>
                <a:gd name="T4" fmla="*/ 59 w 72"/>
                <a:gd name="T5" fmla="*/ 7 h 158"/>
                <a:gd name="T6" fmla="*/ 62 w 72"/>
                <a:gd name="T7" fmla="*/ 15 h 158"/>
                <a:gd name="T8" fmla="*/ 66 w 72"/>
                <a:gd name="T9" fmla="*/ 26 h 158"/>
                <a:gd name="T10" fmla="*/ 69 w 72"/>
                <a:gd name="T11" fmla="*/ 38 h 158"/>
                <a:gd name="T12" fmla="*/ 71 w 72"/>
                <a:gd name="T13" fmla="*/ 53 h 158"/>
                <a:gd name="T14" fmla="*/ 72 w 72"/>
                <a:gd name="T15" fmla="*/ 69 h 158"/>
                <a:gd name="T16" fmla="*/ 70 w 72"/>
                <a:gd name="T17" fmla="*/ 84 h 158"/>
                <a:gd name="T18" fmla="*/ 67 w 72"/>
                <a:gd name="T19" fmla="*/ 101 h 158"/>
                <a:gd name="T20" fmla="*/ 59 w 72"/>
                <a:gd name="T21" fmla="*/ 117 h 158"/>
                <a:gd name="T22" fmla="*/ 49 w 72"/>
                <a:gd name="T23" fmla="*/ 132 h 158"/>
                <a:gd name="T24" fmla="*/ 33 w 72"/>
                <a:gd name="T25" fmla="*/ 146 h 158"/>
                <a:gd name="T26" fmla="*/ 13 w 72"/>
                <a:gd name="T27" fmla="*/ 158 h 158"/>
                <a:gd name="T28" fmla="*/ 12 w 72"/>
                <a:gd name="T29" fmla="*/ 156 h 158"/>
                <a:gd name="T30" fmla="*/ 9 w 72"/>
                <a:gd name="T31" fmla="*/ 149 h 158"/>
                <a:gd name="T32" fmla="*/ 5 w 72"/>
                <a:gd name="T33" fmla="*/ 140 h 158"/>
                <a:gd name="T34" fmla="*/ 2 w 72"/>
                <a:gd name="T35" fmla="*/ 127 h 158"/>
                <a:gd name="T36" fmla="*/ 0 w 72"/>
                <a:gd name="T37" fmla="*/ 112 h 158"/>
                <a:gd name="T38" fmla="*/ 0 w 72"/>
                <a:gd name="T39" fmla="*/ 95 h 158"/>
                <a:gd name="T40" fmla="*/ 2 w 72"/>
                <a:gd name="T41" fmla="*/ 76 h 158"/>
                <a:gd name="T42" fmla="*/ 9 w 72"/>
                <a:gd name="T43" fmla="*/ 57 h 158"/>
                <a:gd name="T44" fmla="*/ 19 w 72"/>
                <a:gd name="T45" fmla="*/ 38 h 158"/>
                <a:gd name="T46" fmla="*/ 34 w 72"/>
                <a:gd name="T47" fmla="*/ 18 h 158"/>
                <a:gd name="T48" fmla="*/ 56 w 72"/>
                <a:gd name="T49"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 h="158">
                  <a:moveTo>
                    <a:pt x="56" y="0"/>
                  </a:moveTo>
                  <a:lnTo>
                    <a:pt x="57" y="1"/>
                  </a:lnTo>
                  <a:lnTo>
                    <a:pt x="59" y="7"/>
                  </a:lnTo>
                  <a:lnTo>
                    <a:pt x="62" y="15"/>
                  </a:lnTo>
                  <a:lnTo>
                    <a:pt x="66" y="26"/>
                  </a:lnTo>
                  <a:lnTo>
                    <a:pt x="69" y="38"/>
                  </a:lnTo>
                  <a:lnTo>
                    <a:pt x="71" y="53"/>
                  </a:lnTo>
                  <a:lnTo>
                    <a:pt x="72" y="69"/>
                  </a:lnTo>
                  <a:lnTo>
                    <a:pt x="70" y="84"/>
                  </a:lnTo>
                  <a:lnTo>
                    <a:pt x="67" y="101"/>
                  </a:lnTo>
                  <a:lnTo>
                    <a:pt x="59" y="117"/>
                  </a:lnTo>
                  <a:lnTo>
                    <a:pt x="49" y="132"/>
                  </a:lnTo>
                  <a:lnTo>
                    <a:pt x="33" y="146"/>
                  </a:lnTo>
                  <a:lnTo>
                    <a:pt x="13" y="158"/>
                  </a:lnTo>
                  <a:lnTo>
                    <a:pt x="12" y="156"/>
                  </a:lnTo>
                  <a:lnTo>
                    <a:pt x="9" y="149"/>
                  </a:lnTo>
                  <a:lnTo>
                    <a:pt x="5" y="140"/>
                  </a:lnTo>
                  <a:lnTo>
                    <a:pt x="2" y="127"/>
                  </a:lnTo>
                  <a:lnTo>
                    <a:pt x="0" y="112"/>
                  </a:lnTo>
                  <a:lnTo>
                    <a:pt x="0" y="95"/>
                  </a:lnTo>
                  <a:lnTo>
                    <a:pt x="2" y="76"/>
                  </a:lnTo>
                  <a:lnTo>
                    <a:pt x="9" y="57"/>
                  </a:lnTo>
                  <a:lnTo>
                    <a:pt x="19" y="38"/>
                  </a:lnTo>
                  <a:lnTo>
                    <a:pt x="34" y="18"/>
                  </a:lnTo>
                  <a:lnTo>
                    <a:pt x="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6" name="Freeform 52"/>
            <p:cNvSpPr>
              <a:spLocks/>
            </p:cNvSpPr>
            <p:nvPr userDrawn="1"/>
          </p:nvSpPr>
          <p:spPr bwMode="auto">
            <a:xfrm>
              <a:off x="4497388" y="-1900238"/>
              <a:ext cx="298450" cy="227013"/>
            </a:xfrm>
            <a:custGeom>
              <a:avLst/>
              <a:gdLst>
                <a:gd name="T0" fmla="*/ 161 w 188"/>
                <a:gd name="T1" fmla="*/ 0 h 143"/>
                <a:gd name="T2" fmla="*/ 172 w 188"/>
                <a:gd name="T3" fmla="*/ 0 h 143"/>
                <a:gd name="T4" fmla="*/ 180 w 188"/>
                <a:gd name="T5" fmla="*/ 1 h 143"/>
                <a:gd name="T6" fmla="*/ 186 w 188"/>
                <a:gd name="T7" fmla="*/ 1 h 143"/>
                <a:gd name="T8" fmla="*/ 188 w 188"/>
                <a:gd name="T9" fmla="*/ 2 h 143"/>
                <a:gd name="T10" fmla="*/ 184 w 188"/>
                <a:gd name="T11" fmla="*/ 31 h 143"/>
                <a:gd name="T12" fmla="*/ 176 w 188"/>
                <a:gd name="T13" fmla="*/ 57 h 143"/>
                <a:gd name="T14" fmla="*/ 165 w 188"/>
                <a:gd name="T15" fmla="*/ 78 h 143"/>
                <a:gd name="T16" fmla="*/ 152 w 188"/>
                <a:gd name="T17" fmla="*/ 96 h 143"/>
                <a:gd name="T18" fmla="*/ 138 w 188"/>
                <a:gd name="T19" fmla="*/ 109 h 143"/>
                <a:gd name="T20" fmla="*/ 122 w 188"/>
                <a:gd name="T21" fmla="*/ 121 h 143"/>
                <a:gd name="T22" fmla="*/ 105 w 188"/>
                <a:gd name="T23" fmla="*/ 130 h 143"/>
                <a:gd name="T24" fmla="*/ 88 w 188"/>
                <a:gd name="T25" fmla="*/ 135 h 143"/>
                <a:gd name="T26" fmla="*/ 72 w 188"/>
                <a:gd name="T27" fmla="*/ 140 h 143"/>
                <a:gd name="T28" fmla="*/ 56 w 188"/>
                <a:gd name="T29" fmla="*/ 142 h 143"/>
                <a:gd name="T30" fmla="*/ 40 w 188"/>
                <a:gd name="T31" fmla="*/ 143 h 143"/>
                <a:gd name="T32" fmla="*/ 27 w 188"/>
                <a:gd name="T33" fmla="*/ 143 h 143"/>
                <a:gd name="T34" fmla="*/ 16 w 188"/>
                <a:gd name="T35" fmla="*/ 143 h 143"/>
                <a:gd name="T36" fmla="*/ 8 w 188"/>
                <a:gd name="T37" fmla="*/ 142 h 143"/>
                <a:gd name="T38" fmla="*/ 2 w 188"/>
                <a:gd name="T39" fmla="*/ 141 h 143"/>
                <a:gd name="T40" fmla="*/ 0 w 188"/>
                <a:gd name="T41" fmla="*/ 141 h 143"/>
                <a:gd name="T42" fmla="*/ 10 w 188"/>
                <a:gd name="T43" fmla="*/ 109 h 143"/>
                <a:gd name="T44" fmla="*/ 22 w 188"/>
                <a:gd name="T45" fmla="*/ 84 h 143"/>
                <a:gd name="T46" fmla="*/ 36 w 188"/>
                <a:gd name="T47" fmla="*/ 61 h 143"/>
                <a:gd name="T48" fmla="*/ 51 w 188"/>
                <a:gd name="T49" fmla="*/ 43 h 143"/>
                <a:gd name="T50" fmla="*/ 68 w 188"/>
                <a:gd name="T51" fmla="*/ 30 h 143"/>
                <a:gd name="T52" fmla="*/ 85 w 188"/>
                <a:gd name="T53" fmla="*/ 19 h 143"/>
                <a:gd name="T54" fmla="*/ 102 w 188"/>
                <a:gd name="T55" fmla="*/ 11 h 143"/>
                <a:gd name="T56" fmla="*/ 119 w 188"/>
                <a:gd name="T57" fmla="*/ 5 h 143"/>
                <a:gd name="T58" fmla="*/ 134 w 188"/>
                <a:gd name="T59" fmla="*/ 2 h 143"/>
                <a:gd name="T60" fmla="*/ 149 w 188"/>
                <a:gd name="T61" fmla="*/ 0 h 143"/>
                <a:gd name="T62" fmla="*/ 161 w 188"/>
                <a:gd name="T63"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8" h="143">
                  <a:moveTo>
                    <a:pt x="161" y="0"/>
                  </a:moveTo>
                  <a:lnTo>
                    <a:pt x="172" y="0"/>
                  </a:lnTo>
                  <a:lnTo>
                    <a:pt x="180" y="1"/>
                  </a:lnTo>
                  <a:lnTo>
                    <a:pt x="186" y="1"/>
                  </a:lnTo>
                  <a:lnTo>
                    <a:pt x="188" y="2"/>
                  </a:lnTo>
                  <a:lnTo>
                    <a:pt x="184" y="31"/>
                  </a:lnTo>
                  <a:lnTo>
                    <a:pt x="176" y="57"/>
                  </a:lnTo>
                  <a:lnTo>
                    <a:pt x="165" y="78"/>
                  </a:lnTo>
                  <a:lnTo>
                    <a:pt x="152" y="96"/>
                  </a:lnTo>
                  <a:lnTo>
                    <a:pt x="138" y="109"/>
                  </a:lnTo>
                  <a:lnTo>
                    <a:pt x="122" y="121"/>
                  </a:lnTo>
                  <a:lnTo>
                    <a:pt x="105" y="130"/>
                  </a:lnTo>
                  <a:lnTo>
                    <a:pt x="88" y="135"/>
                  </a:lnTo>
                  <a:lnTo>
                    <a:pt x="72" y="140"/>
                  </a:lnTo>
                  <a:lnTo>
                    <a:pt x="56" y="142"/>
                  </a:lnTo>
                  <a:lnTo>
                    <a:pt x="40" y="143"/>
                  </a:lnTo>
                  <a:lnTo>
                    <a:pt x="27" y="143"/>
                  </a:lnTo>
                  <a:lnTo>
                    <a:pt x="16" y="143"/>
                  </a:lnTo>
                  <a:lnTo>
                    <a:pt x="8" y="142"/>
                  </a:lnTo>
                  <a:lnTo>
                    <a:pt x="2" y="141"/>
                  </a:lnTo>
                  <a:lnTo>
                    <a:pt x="0" y="141"/>
                  </a:lnTo>
                  <a:lnTo>
                    <a:pt x="10" y="109"/>
                  </a:lnTo>
                  <a:lnTo>
                    <a:pt x="22" y="84"/>
                  </a:lnTo>
                  <a:lnTo>
                    <a:pt x="36" y="61"/>
                  </a:lnTo>
                  <a:lnTo>
                    <a:pt x="51" y="43"/>
                  </a:lnTo>
                  <a:lnTo>
                    <a:pt x="68" y="30"/>
                  </a:lnTo>
                  <a:lnTo>
                    <a:pt x="85" y="19"/>
                  </a:lnTo>
                  <a:lnTo>
                    <a:pt x="102" y="11"/>
                  </a:lnTo>
                  <a:lnTo>
                    <a:pt x="119" y="5"/>
                  </a:lnTo>
                  <a:lnTo>
                    <a:pt x="134" y="2"/>
                  </a:lnTo>
                  <a:lnTo>
                    <a:pt x="149" y="0"/>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7" name="Freeform 53"/>
            <p:cNvSpPr>
              <a:spLocks/>
            </p:cNvSpPr>
            <p:nvPr userDrawn="1"/>
          </p:nvSpPr>
          <p:spPr bwMode="auto">
            <a:xfrm>
              <a:off x="4262438" y="-2144713"/>
              <a:ext cx="446088" cy="201613"/>
            </a:xfrm>
            <a:custGeom>
              <a:avLst/>
              <a:gdLst>
                <a:gd name="T0" fmla="*/ 171 w 281"/>
                <a:gd name="T1" fmla="*/ 0 h 127"/>
                <a:gd name="T2" fmla="*/ 195 w 281"/>
                <a:gd name="T3" fmla="*/ 1 h 127"/>
                <a:gd name="T4" fmla="*/ 216 w 281"/>
                <a:gd name="T5" fmla="*/ 5 h 127"/>
                <a:gd name="T6" fmla="*/ 234 w 281"/>
                <a:gd name="T7" fmla="*/ 9 h 127"/>
                <a:gd name="T8" fmla="*/ 251 w 281"/>
                <a:gd name="T9" fmla="*/ 16 h 127"/>
                <a:gd name="T10" fmla="*/ 263 w 281"/>
                <a:gd name="T11" fmla="*/ 21 h 127"/>
                <a:gd name="T12" fmla="*/ 273 w 281"/>
                <a:gd name="T13" fmla="*/ 26 h 127"/>
                <a:gd name="T14" fmla="*/ 279 w 281"/>
                <a:gd name="T15" fmla="*/ 30 h 127"/>
                <a:gd name="T16" fmla="*/ 281 w 281"/>
                <a:gd name="T17" fmla="*/ 31 h 127"/>
                <a:gd name="T18" fmla="*/ 259 w 281"/>
                <a:gd name="T19" fmla="*/ 61 h 127"/>
                <a:gd name="T20" fmla="*/ 236 w 281"/>
                <a:gd name="T21" fmla="*/ 84 h 127"/>
                <a:gd name="T22" fmla="*/ 212 w 281"/>
                <a:gd name="T23" fmla="*/ 101 h 127"/>
                <a:gd name="T24" fmla="*/ 188 w 281"/>
                <a:gd name="T25" fmla="*/ 113 h 127"/>
                <a:gd name="T26" fmla="*/ 165 w 281"/>
                <a:gd name="T27" fmla="*/ 121 h 127"/>
                <a:gd name="T28" fmla="*/ 141 w 281"/>
                <a:gd name="T29" fmla="*/ 126 h 127"/>
                <a:gd name="T30" fmla="*/ 119 w 281"/>
                <a:gd name="T31" fmla="*/ 127 h 127"/>
                <a:gd name="T32" fmla="*/ 97 w 281"/>
                <a:gd name="T33" fmla="*/ 124 h 127"/>
                <a:gd name="T34" fmla="*/ 77 w 281"/>
                <a:gd name="T35" fmla="*/ 121 h 127"/>
                <a:gd name="T36" fmla="*/ 58 w 281"/>
                <a:gd name="T37" fmla="*/ 115 h 127"/>
                <a:gd name="T38" fmla="*/ 41 w 281"/>
                <a:gd name="T39" fmla="*/ 110 h 127"/>
                <a:gd name="T40" fmla="*/ 28 w 281"/>
                <a:gd name="T41" fmla="*/ 103 h 127"/>
                <a:gd name="T42" fmla="*/ 16 w 281"/>
                <a:gd name="T43" fmla="*/ 98 h 127"/>
                <a:gd name="T44" fmla="*/ 8 w 281"/>
                <a:gd name="T45" fmla="*/ 93 h 127"/>
                <a:gd name="T46" fmla="*/ 2 w 281"/>
                <a:gd name="T47" fmla="*/ 89 h 127"/>
                <a:gd name="T48" fmla="*/ 0 w 281"/>
                <a:gd name="T49" fmla="*/ 87 h 127"/>
                <a:gd name="T50" fmla="*/ 30 w 281"/>
                <a:gd name="T51" fmla="*/ 58 h 127"/>
                <a:gd name="T52" fmla="*/ 60 w 281"/>
                <a:gd name="T53" fmla="*/ 35 h 127"/>
                <a:gd name="T54" fmla="*/ 91 w 281"/>
                <a:gd name="T55" fmla="*/ 19 h 127"/>
                <a:gd name="T56" fmla="*/ 119 w 281"/>
                <a:gd name="T57" fmla="*/ 8 h 127"/>
                <a:gd name="T58" fmla="*/ 146 w 281"/>
                <a:gd name="T59" fmla="*/ 2 h 127"/>
                <a:gd name="T60" fmla="*/ 171 w 281"/>
                <a:gd name="T6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1" h="127">
                  <a:moveTo>
                    <a:pt x="171" y="0"/>
                  </a:moveTo>
                  <a:lnTo>
                    <a:pt x="195" y="1"/>
                  </a:lnTo>
                  <a:lnTo>
                    <a:pt x="216" y="5"/>
                  </a:lnTo>
                  <a:lnTo>
                    <a:pt x="234" y="9"/>
                  </a:lnTo>
                  <a:lnTo>
                    <a:pt x="251" y="16"/>
                  </a:lnTo>
                  <a:lnTo>
                    <a:pt x="263" y="21"/>
                  </a:lnTo>
                  <a:lnTo>
                    <a:pt x="273" y="26"/>
                  </a:lnTo>
                  <a:lnTo>
                    <a:pt x="279" y="30"/>
                  </a:lnTo>
                  <a:lnTo>
                    <a:pt x="281" y="31"/>
                  </a:lnTo>
                  <a:lnTo>
                    <a:pt x="259" y="61"/>
                  </a:lnTo>
                  <a:lnTo>
                    <a:pt x="236" y="84"/>
                  </a:lnTo>
                  <a:lnTo>
                    <a:pt x="212" y="101"/>
                  </a:lnTo>
                  <a:lnTo>
                    <a:pt x="188" y="113"/>
                  </a:lnTo>
                  <a:lnTo>
                    <a:pt x="165" y="121"/>
                  </a:lnTo>
                  <a:lnTo>
                    <a:pt x="141" y="126"/>
                  </a:lnTo>
                  <a:lnTo>
                    <a:pt x="119" y="127"/>
                  </a:lnTo>
                  <a:lnTo>
                    <a:pt x="97" y="124"/>
                  </a:lnTo>
                  <a:lnTo>
                    <a:pt x="77" y="121"/>
                  </a:lnTo>
                  <a:lnTo>
                    <a:pt x="58" y="115"/>
                  </a:lnTo>
                  <a:lnTo>
                    <a:pt x="41" y="110"/>
                  </a:lnTo>
                  <a:lnTo>
                    <a:pt x="28" y="103"/>
                  </a:lnTo>
                  <a:lnTo>
                    <a:pt x="16" y="98"/>
                  </a:lnTo>
                  <a:lnTo>
                    <a:pt x="8" y="93"/>
                  </a:lnTo>
                  <a:lnTo>
                    <a:pt x="2" y="89"/>
                  </a:lnTo>
                  <a:lnTo>
                    <a:pt x="0" y="87"/>
                  </a:lnTo>
                  <a:lnTo>
                    <a:pt x="30" y="58"/>
                  </a:lnTo>
                  <a:lnTo>
                    <a:pt x="60" y="35"/>
                  </a:lnTo>
                  <a:lnTo>
                    <a:pt x="91" y="19"/>
                  </a:lnTo>
                  <a:lnTo>
                    <a:pt x="119" y="8"/>
                  </a:lnTo>
                  <a:lnTo>
                    <a:pt x="146" y="2"/>
                  </a:lnTo>
                  <a:lnTo>
                    <a:pt x="1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sp>
          <p:nvSpPr>
            <p:cNvPr id="18" name="Freeform 54"/>
            <p:cNvSpPr>
              <a:spLocks/>
            </p:cNvSpPr>
            <p:nvPr userDrawn="1"/>
          </p:nvSpPr>
          <p:spPr bwMode="auto">
            <a:xfrm>
              <a:off x="5870576" y="-2422525"/>
              <a:ext cx="330200" cy="188913"/>
            </a:xfrm>
            <a:custGeom>
              <a:avLst/>
              <a:gdLst>
                <a:gd name="T0" fmla="*/ 150 w 208"/>
                <a:gd name="T1" fmla="*/ 0 h 119"/>
                <a:gd name="T2" fmla="*/ 178 w 208"/>
                <a:gd name="T3" fmla="*/ 4 h 119"/>
                <a:gd name="T4" fmla="*/ 208 w 208"/>
                <a:gd name="T5" fmla="*/ 12 h 119"/>
                <a:gd name="T6" fmla="*/ 207 w 208"/>
                <a:gd name="T7" fmla="*/ 14 h 119"/>
                <a:gd name="T8" fmla="*/ 204 w 208"/>
                <a:gd name="T9" fmla="*/ 22 h 119"/>
                <a:gd name="T10" fmla="*/ 198 w 208"/>
                <a:gd name="T11" fmla="*/ 32 h 119"/>
                <a:gd name="T12" fmla="*/ 191 w 208"/>
                <a:gd name="T13" fmla="*/ 44 h 119"/>
                <a:gd name="T14" fmla="*/ 181 w 208"/>
                <a:gd name="T15" fmla="*/ 59 h 119"/>
                <a:gd name="T16" fmla="*/ 169 w 208"/>
                <a:gd name="T17" fmla="*/ 73 h 119"/>
                <a:gd name="T18" fmla="*/ 154 w 208"/>
                <a:gd name="T19" fmla="*/ 88 h 119"/>
                <a:gd name="T20" fmla="*/ 136 w 208"/>
                <a:gd name="T21" fmla="*/ 100 h 119"/>
                <a:gd name="T22" fmla="*/ 116 w 208"/>
                <a:gd name="T23" fmla="*/ 110 h 119"/>
                <a:gd name="T24" fmla="*/ 93 w 208"/>
                <a:gd name="T25" fmla="*/ 117 h 119"/>
                <a:gd name="T26" fmla="*/ 70 w 208"/>
                <a:gd name="T27" fmla="*/ 119 h 119"/>
                <a:gd name="T28" fmla="*/ 51 w 208"/>
                <a:gd name="T29" fmla="*/ 118 h 119"/>
                <a:gd name="T30" fmla="*/ 33 w 208"/>
                <a:gd name="T31" fmla="*/ 113 h 119"/>
                <a:gd name="T32" fmla="*/ 20 w 208"/>
                <a:gd name="T33" fmla="*/ 109 h 119"/>
                <a:gd name="T34" fmla="*/ 9 w 208"/>
                <a:gd name="T35" fmla="*/ 103 h 119"/>
                <a:gd name="T36" fmla="*/ 2 w 208"/>
                <a:gd name="T37" fmla="*/ 100 h 119"/>
                <a:gd name="T38" fmla="*/ 0 w 208"/>
                <a:gd name="T39" fmla="*/ 98 h 119"/>
                <a:gd name="T40" fmla="*/ 1 w 208"/>
                <a:gd name="T41" fmla="*/ 97 h 119"/>
                <a:gd name="T42" fmla="*/ 3 w 208"/>
                <a:gd name="T43" fmla="*/ 91 h 119"/>
                <a:gd name="T44" fmla="*/ 7 w 208"/>
                <a:gd name="T45" fmla="*/ 84 h 119"/>
                <a:gd name="T46" fmla="*/ 11 w 208"/>
                <a:gd name="T47" fmla="*/ 74 h 119"/>
                <a:gd name="T48" fmla="*/ 19 w 208"/>
                <a:gd name="T49" fmla="*/ 64 h 119"/>
                <a:gd name="T50" fmla="*/ 28 w 208"/>
                <a:gd name="T51" fmla="*/ 53 h 119"/>
                <a:gd name="T52" fmla="*/ 38 w 208"/>
                <a:gd name="T53" fmla="*/ 41 h 119"/>
                <a:gd name="T54" fmla="*/ 51 w 208"/>
                <a:gd name="T55" fmla="*/ 29 h 119"/>
                <a:gd name="T56" fmla="*/ 66 w 208"/>
                <a:gd name="T57" fmla="*/ 19 h 119"/>
                <a:gd name="T58" fmla="*/ 84 w 208"/>
                <a:gd name="T59" fmla="*/ 10 h 119"/>
                <a:gd name="T60" fmla="*/ 103 w 208"/>
                <a:gd name="T61" fmla="*/ 5 h 119"/>
                <a:gd name="T62" fmla="*/ 125 w 208"/>
                <a:gd name="T63" fmla="*/ 0 h 119"/>
                <a:gd name="T64" fmla="*/ 150 w 208"/>
                <a:gd name="T6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8" h="119">
                  <a:moveTo>
                    <a:pt x="150" y="0"/>
                  </a:moveTo>
                  <a:lnTo>
                    <a:pt x="178" y="4"/>
                  </a:lnTo>
                  <a:lnTo>
                    <a:pt x="208" y="12"/>
                  </a:lnTo>
                  <a:lnTo>
                    <a:pt x="207" y="14"/>
                  </a:lnTo>
                  <a:lnTo>
                    <a:pt x="204" y="22"/>
                  </a:lnTo>
                  <a:lnTo>
                    <a:pt x="198" y="32"/>
                  </a:lnTo>
                  <a:lnTo>
                    <a:pt x="191" y="44"/>
                  </a:lnTo>
                  <a:lnTo>
                    <a:pt x="181" y="59"/>
                  </a:lnTo>
                  <a:lnTo>
                    <a:pt x="169" y="73"/>
                  </a:lnTo>
                  <a:lnTo>
                    <a:pt x="154" y="88"/>
                  </a:lnTo>
                  <a:lnTo>
                    <a:pt x="136" y="100"/>
                  </a:lnTo>
                  <a:lnTo>
                    <a:pt x="116" y="110"/>
                  </a:lnTo>
                  <a:lnTo>
                    <a:pt x="93" y="117"/>
                  </a:lnTo>
                  <a:lnTo>
                    <a:pt x="70" y="119"/>
                  </a:lnTo>
                  <a:lnTo>
                    <a:pt x="51" y="118"/>
                  </a:lnTo>
                  <a:lnTo>
                    <a:pt x="33" y="113"/>
                  </a:lnTo>
                  <a:lnTo>
                    <a:pt x="20" y="109"/>
                  </a:lnTo>
                  <a:lnTo>
                    <a:pt x="9" y="103"/>
                  </a:lnTo>
                  <a:lnTo>
                    <a:pt x="2" y="100"/>
                  </a:lnTo>
                  <a:lnTo>
                    <a:pt x="0" y="98"/>
                  </a:lnTo>
                  <a:lnTo>
                    <a:pt x="1" y="97"/>
                  </a:lnTo>
                  <a:lnTo>
                    <a:pt x="3" y="91"/>
                  </a:lnTo>
                  <a:lnTo>
                    <a:pt x="7" y="84"/>
                  </a:lnTo>
                  <a:lnTo>
                    <a:pt x="11" y="74"/>
                  </a:lnTo>
                  <a:lnTo>
                    <a:pt x="19" y="64"/>
                  </a:lnTo>
                  <a:lnTo>
                    <a:pt x="28" y="53"/>
                  </a:lnTo>
                  <a:lnTo>
                    <a:pt x="38" y="41"/>
                  </a:lnTo>
                  <a:lnTo>
                    <a:pt x="51" y="29"/>
                  </a:lnTo>
                  <a:lnTo>
                    <a:pt x="66" y="19"/>
                  </a:lnTo>
                  <a:lnTo>
                    <a:pt x="84" y="10"/>
                  </a:lnTo>
                  <a:lnTo>
                    <a:pt x="103" y="5"/>
                  </a:lnTo>
                  <a:lnTo>
                    <a:pt x="125" y="0"/>
                  </a:lnTo>
                  <a:lnTo>
                    <a:pt x="1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fr-FR" sz="1350"/>
            </a:p>
          </p:txBody>
        </p:sp>
      </p:grpSp>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337251-A2E0-4AA2-8938-2BB309240BA3}" type="datetime1">
              <a:rPr lang="fr-FR" smtClean="0"/>
              <a:t>16/09/2026</a:t>
            </a:fld>
            <a:endParaRPr lang="fr-FR"/>
          </a:p>
        </p:txBody>
      </p:sp>
      <p:sp>
        <p:nvSpPr>
          <p:cNvPr id="5" name="Espace réservé du pied de page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825">
                <a:solidFill>
                  <a:schemeClr val="tx1">
                    <a:tint val="75000"/>
                  </a:schemeClr>
                </a:solidFill>
              </a:defRPr>
            </a:lvl1pPr>
          </a:lstStyle>
          <a:p>
            <a:r>
              <a:rPr lang="fr-FR"/>
              <a:t>Université des maires et des présidents de communautés - 2014</a:t>
            </a:r>
          </a:p>
        </p:txBody>
      </p:sp>
      <p:sp>
        <p:nvSpPr>
          <p:cNvPr id="6" name="Espace réservé du numéro de diapositive 5"/>
          <p:cNvSpPr>
            <a:spLocks noGrp="1"/>
          </p:cNvSpPr>
          <p:nvPr>
            <p:ph type="sldNum" sz="quarter" idx="4"/>
          </p:nvPr>
        </p:nvSpPr>
        <p:spPr>
          <a:xfrm>
            <a:off x="8244408" y="6356352"/>
            <a:ext cx="442392" cy="365125"/>
          </a:xfrm>
          <a:prstGeom prst="rect">
            <a:avLst/>
          </a:prstGeom>
        </p:spPr>
        <p:txBody>
          <a:bodyPr vert="horz" lIns="91440" tIns="45720" rIns="91440" bIns="45720" rtlCol="0" anchor="ctr"/>
          <a:lstStyle>
            <a:lvl1pPr algn="r">
              <a:defRPr sz="825">
                <a:solidFill>
                  <a:schemeClr val="tx1">
                    <a:tint val="75000"/>
                  </a:schemeClr>
                </a:solidFill>
              </a:defRPr>
            </a:lvl1pPr>
          </a:lstStyle>
          <a:p>
            <a:fld id="{50B3C171-3EF6-45FB-996C-238A60F449C5}" type="slidenum">
              <a:rPr lang="fr-FR" smtClean="0"/>
              <a:pPr/>
              <a:t>‹N°›</a:t>
            </a:fld>
            <a:endParaRPr lang="fr-FR"/>
          </a:p>
        </p:txBody>
      </p:sp>
      <p:pic>
        <p:nvPicPr>
          <p:cNvPr id="20" name="Image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057530" y="11230"/>
            <a:ext cx="2050610" cy="1085557"/>
          </a:xfrm>
          <a:prstGeom prst="rect">
            <a:avLst/>
          </a:prstGeom>
        </p:spPr>
      </p:pic>
    </p:spTree>
    <p:extLst>
      <p:ext uri="{BB962C8B-B14F-4D97-AF65-F5344CB8AC3E}">
        <p14:creationId xmlns:p14="http://schemas.microsoft.com/office/powerpoint/2010/main" val="427651662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lvl1pPr algn="ctr" defTabSz="685800" rtl="0" eaLnBrk="1" latinLnBrk="0" hangingPunct="1">
        <a:spcBef>
          <a:spcPct val="0"/>
        </a:spcBef>
        <a:buNone/>
        <a:defRPr sz="2100" b="1" kern="1200">
          <a:solidFill>
            <a:schemeClr val="bg1"/>
          </a:solidFill>
          <a:latin typeface="+mn-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b="1" kern="1200">
          <a:solidFill>
            <a:schemeClr val="tx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b="1" kern="1200">
          <a:solidFill>
            <a:schemeClr val="tx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b="1" kern="1200">
          <a:solidFill>
            <a:schemeClr val="tx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b="1" kern="1200">
          <a:solidFill>
            <a:schemeClr val="tx2"/>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b="1" kern="1200">
          <a:solidFill>
            <a:schemeClr val="tx2"/>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hyperlink" Target="https://medias.amf.asso.fr/docs/DOCUMENTS/3fa8bbcec60ad21dd16fe17d0e78c470.pdf"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0.jpeg"/><Relationship Id="rId5" Type="http://schemas.openxmlformats.org/officeDocument/2006/relationships/slideLayout" Target="../slideLayouts/slideLayout2.xml"/><Relationship Id="rId4" Type="http://schemas.openxmlformats.org/officeDocument/2006/relationships/tags" Target="../tags/tag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0.jpeg"/><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medias.amf.asso.fr/docs/DOCUMENTS/3fa8bbcec60ad21dd16fe17d0e78c470.pdf" TargetMode="Externa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467544" y="1943128"/>
            <a:ext cx="8229600" cy="2766032"/>
          </a:xfrm>
        </p:spPr>
        <p:txBody>
          <a:bodyPr/>
          <a:lstStyle/>
          <a:p>
            <a:r>
              <a:rPr lang="fr-FR" dirty="0">
                <a:effectLst>
                  <a:outerShdw blurRad="38100" dist="38100" dir="2700000" algn="tl">
                    <a:srgbClr val="000000">
                      <a:alpha val="43137"/>
                    </a:srgbClr>
                  </a:outerShdw>
                </a:effectLst>
              </a:rPr>
              <a:t>Les enjeux  de l’intercommunalité</a:t>
            </a:r>
          </a:p>
        </p:txBody>
      </p:sp>
      <p:sp>
        <p:nvSpPr>
          <p:cNvPr id="5" name="ZoneTexte 4">
            <a:extLst>
              <a:ext uri="{FF2B5EF4-FFF2-40B4-BE49-F238E27FC236}">
                <a16:creationId xmlns:a16="http://schemas.microsoft.com/office/drawing/2014/main" id="{F50384BB-05BC-82A7-95D3-7678E371855C}"/>
              </a:ext>
            </a:extLst>
          </p:cNvPr>
          <p:cNvSpPr txBox="1"/>
          <p:nvPr/>
        </p:nvSpPr>
        <p:spPr>
          <a:xfrm>
            <a:off x="107504" y="5764066"/>
            <a:ext cx="7992888" cy="346249"/>
          </a:xfrm>
          <a:prstGeom prst="rect">
            <a:avLst/>
          </a:prstGeom>
          <a:noFill/>
        </p:spPr>
        <p:txBody>
          <a:bodyPr wrap="square" rtlCol="0">
            <a:spAutoFit/>
          </a:bodyPr>
          <a:lstStyle/>
          <a:p>
            <a:r>
              <a:rPr lang="fr-FR" sz="1650" b="1">
                <a:solidFill>
                  <a:schemeClr val="tx1">
                    <a:lumMod val="65000"/>
                    <a:lumOff val="35000"/>
                  </a:schemeClr>
                </a:solidFill>
              </a:rPr>
              <a:t>Clément BOUSQUET – Consultant en finances locales  </a:t>
            </a:r>
            <a:endParaRPr lang="fr-FR" sz="1450" b="1">
              <a:solidFill>
                <a:schemeClr val="tx1">
                  <a:lumMod val="65000"/>
                  <a:lumOff val="35000"/>
                </a:schemeClr>
              </a:solidFill>
            </a:endParaRPr>
          </a:p>
        </p:txBody>
      </p:sp>
      <p:pic>
        <p:nvPicPr>
          <p:cNvPr id="1026" name="Picture 2">
            <a:extLst>
              <a:ext uri="{FF2B5EF4-FFF2-40B4-BE49-F238E27FC236}">
                <a16:creationId xmlns:a16="http://schemas.microsoft.com/office/drawing/2014/main" id="{787644F4-BB0F-1F80-6617-B5E33E1544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3113" y="5501295"/>
            <a:ext cx="1221705" cy="12180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0189E15E-950E-784F-935C-FCE22971ABE5}"/>
              </a:ext>
            </a:extLst>
          </p:cNvPr>
          <p:cNvPicPr>
            <a:picLocks noChangeAspect="1"/>
          </p:cNvPicPr>
          <p:nvPr/>
        </p:nvPicPr>
        <p:blipFill>
          <a:blip r:embed="rId4"/>
          <a:stretch>
            <a:fillRect/>
          </a:stretch>
        </p:blipFill>
        <p:spPr>
          <a:xfrm>
            <a:off x="171450" y="193516"/>
            <a:ext cx="3036965" cy="694706"/>
          </a:xfrm>
          <a:prstGeom prst="rect">
            <a:avLst/>
          </a:prstGeom>
        </p:spPr>
      </p:pic>
      <p:pic>
        <p:nvPicPr>
          <p:cNvPr id="6" name="Image 5">
            <a:extLst>
              <a:ext uri="{FF2B5EF4-FFF2-40B4-BE49-F238E27FC236}">
                <a16:creationId xmlns:a16="http://schemas.microsoft.com/office/drawing/2014/main" id="{DE3AC89A-1D6B-9223-0EAC-0E595B23340A}"/>
              </a:ext>
            </a:extLst>
          </p:cNvPr>
          <p:cNvPicPr>
            <a:picLocks noChangeAspect="1"/>
          </p:cNvPicPr>
          <p:nvPr/>
        </p:nvPicPr>
        <p:blipFill>
          <a:blip r:embed="rId5"/>
          <a:stretch>
            <a:fillRect/>
          </a:stretch>
        </p:blipFill>
        <p:spPr>
          <a:xfrm>
            <a:off x="4229100" y="25309"/>
            <a:ext cx="1309687" cy="1031119"/>
          </a:xfrm>
          <a:prstGeom prst="rect">
            <a:avLst/>
          </a:prstGeom>
        </p:spPr>
      </p:pic>
    </p:spTree>
    <p:extLst>
      <p:ext uri="{BB962C8B-B14F-4D97-AF65-F5344CB8AC3E}">
        <p14:creationId xmlns:p14="http://schemas.microsoft.com/office/powerpoint/2010/main" val="713624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card0"/>
          <p:cNvSpPr/>
          <p:nvPr/>
        </p:nvSpPr>
        <p:spPr>
          <a:xfrm>
            <a:off x="500000" y="2200000"/>
            <a:ext cx="3950000" cy="1850000"/>
          </a:xfrm>
          <a:prstGeom prst="roundRect">
            <a:avLst/>
          </a:prstGeom>
          <a:solidFill>
            <a:srgbClr val="FFFFFF"/>
          </a:solidFill>
          <a:ln w="15875">
            <a:solidFill>
              <a:srgbClr val="1F487C"/>
            </a:solidFill>
          </a:ln>
        </p:spPr>
        <p:txBody>
          <a:bodyPr wrap="square" lIns="90000" tIns="54000" rIns="90000" bIns="54000" anchor="ctr"/>
          <a:lstStyle/>
          <a:p>
            <a:endParaRPr/>
          </a:p>
        </p:txBody>
      </p:sp>
      <p:sp>
        <p:nvSpPr>
          <p:cNvPr id="501" name="num0"/>
          <p:cNvSpPr/>
          <p:nvPr/>
        </p:nvSpPr>
        <p:spPr>
          <a:xfrm>
            <a:off x="640000" y="2575000"/>
            <a:ext cx="1100000" cy="1100000"/>
          </a:xfrm>
          <a:prstGeom prst="ellipse">
            <a:avLst/>
          </a:prstGeom>
          <a:solidFill>
            <a:srgbClr val="00549F"/>
          </a:solidFill>
          <a:ln w="12700">
            <a:solidFill>
              <a:srgbClr val="00549F"/>
            </a:solidFill>
          </a:ln>
        </p:spPr>
        <p:txBody>
          <a:bodyPr wrap="square" lIns="90000" tIns="54000" rIns="90000" bIns="54000" anchor="ctr"/>
          <a:lstStyle/>
          <a:p>
            <a:pPr algn="ctr">
              <a:lnSpc>
                <a:spcPct val="100000"/>
              </a:lnSpc>
            </a:pPr>
            <a:r>
              <a:rPr lang="fr-FR" sz="4400" b="1">
                <a:solidFill>
                  <a:srgbClr val="FFFFFF"/>
                </a:solidFill>
                <a:latin typeface="Calibri"/>
              </a:rPr>
              <a:t>1</a:t>
            </a:r>
          </a:p>
        </p:txBody>
      </p:sp>
      <p:sp>
        <p:nvSpPr>
          <p:cNvPr id="502" name="txt0"/>
          <p:cNvSpPr txBox="1"/>
          <p:nvPr/>
        </p:nvSpPr>
        <p:spPr>
          <a:xfrm>
            <a:off x="1880000" y="2350000"/>
            <a:ext cx="2430000" cy="1550000"/>
          </a:xfrm>
          <a:prstGeom prst="rect">
            <a:avLst/>
          </a:prstGeom>
          <a:noFill/>
        </p:spPr>
        <p:txBody>
          <a:bodyPr wrap="square" lIns="0" tIns="0" rIns="0" bIns="0" anchor="ctr"/>
          <a:lstStyle/>
          <a:p>
            <a:pPr algn="l">
              <a:lnSpc>
                <a:spcPct val="100000"/>
              </a:lnSpc>
              <a:spcAft>
                <a:spcPts val="200"/>
              </a:spcAft>
            </a:pPr>
            <a:r>
              <a:rPr lang="fr-FR" sz="1800" b="1">
                <a:solidFill>
                  <a:srgbClr val="00549F"/>
                </a:solidFill>
                <a:latin typeface="Calibri"/>
                <a:cs typeface="Calibri"/>
              </a:rPr>
              <a:t>Panorama des intercommunalités</a:t>
            </a:r>
          </a:p>
          <a:p>
            <a:pPr>
              <a:lnSpc>
                <a:spcPct val="100000"/>
              </a:lnSpc>
            </a:pPr>
            <a:endParaRPr lang="fr-FR" sz="600"/>
          </a:p>
          <a:p>
            <a:pPr algn="l">
              <a:lnSpc>
                <a:spcPct val="100000"/>
              </a:lnSpc>
              <a:spcAft>
                <a:spcPts val="200"/>
              </a:spcAft>
            </a:pPr>
            <a:r>
              <a:rPr lang="fr-FR" sz="1200">
                <a:solidFill>
                  <a:srgbClr val="404040"/>
                </a:solidFill>
                <a:latin typeface="Calibri"/>
                <a:cs typeface="Calibri"/>
              </a:rPr>
              <a:t>Principes fondateurs et cadre général</a:t>
            </a:r>
          </a:p>
        </p:txBody>
      </p:sp>
      <p:sp>
        <p:nvSpPr>
          <p:cNvPr id="503" name="card1"/>
          <p:cNvSpPr/>
          <p:nvPr/>
        </p:nvSpPr>
        <p:spPr>
          <a:xfrm>
            <a:off x="4694000" y="2200000"/>
            <a:ext cx="3950000" cy="1850000"/>
          </a:xfrm>
          <a:prstGeom prst="roundRect">
            <a:avLst/>
          </a:prstGeom>
          <a:solidFill>
            <a:srgbClr val="FFFFFF"/>
          </a:solidFill>
          <a:ln w="15875">
            <a:solidFill>
              <a:srgbClr val="1F487C"/>
            </a:solidFill>
          </a:ln>
        </p:spPr>
        <p:txBody>
          <a:bodyPr wrap="square" lIns="90000" tIns="54000" rIns="90000" bIns="54000" anchor="ctr"/>
          <a:lstStyle/>
          <a:p>
            <a:endParaRPr/>
          </a:p>
        </p:txBody>
      </p:sp>
      <p:sp>
        <p:nvSpPr>
          <p:cNvPr id="504" name="num1"/>
          <p:cNvSpPr/>
          <p:nvPr/>
        </p:nvSpPr>
        <p:spPr>
          <a:xfrm>
            <a:off x="4834000" y="2575000"/>
            <a:ext cx="1100000" cy="1100000"/>
          </a:xfrm>
          <a:prstGeom prst="ellipse">
            <a:avLst/>
          </a:prstGeom>
          <a:solidFill>
            <a:srgbClr val="00549F"/>
          </a:solidFill>
          <a:ln w="12700">
            <a:solidFill>
              <a:srgbClr val="00549F"/>
            </a:solidFill>
          </a:ln>
        </p:spPr>
        <p:txBody>
          <a:bodyPr wrap="square" lIns="90000" tIns="54000" rIns="90000" bIns="54000" anchor="ctr"/>
          <a:lstStyle/>
          <a:p>
            <a:pPr algn="ctr">
              <a:lnSpc>
                <a:spcPct val="100000"/>
              </a:lnSpc>
            </a:pPr>
            <a:r>
              <a:rPr lang="fr-FR" sz="4400" b="1">
                <a:solidFill>
                  <a:srgbClr val="FFFFFF"/>
                </a:solidFill>
                <a:latin typeface="Calibri"/>
              </a:rPr>
              <a:t>2</a:t>
            </a:r>
          </a:p>
        </p:txBody>
      </p:sp>
      <p:sp>
        <p:nvSpPr>
          <p:cNvPr id="505" name="txt1"/>
          <p:cNvSpPr txBox="1"/>
          <p:nvPr/>
        </p:nvSpPr>
        <p:spPr>
          <a:xfrm>
            <a:off x="6074000" y="2350000"/>
            <a:ext cx="2430000" cy="1550000"/>
          </a:xfrm>
          <a:prstGeom prst="rect">
            <a:avLst/>
          </a:prstGeom>
          <a:noFill/>
        </p:spPr>
        <p:txBody>
          <a:bodyPr wrap="square" lIns="0" tIns="0" rIns="0" bIns="0" anchor="ctr"/>
          <a:lstStyle/>
          <a:p>
            <a:pPr algn="l">
              <a:lnSpc>
                <a:spcPct val="100000"/>
              </a:lnSpc>
              <a:spcAft>
                <a:spcPts val="200"/>
              </a:spcAft>
            </a:pPr>
            <a:r>
              <a:rPr lang="fr-FR" sz="1800" b="1">
                <a:solidFill>
                  <a:srgbClr val="00549F"/>
                </a:solidFill>
                <a:latin typeface="Calibri"/>
                <a:cs typeface="Calibri"/>
              </a:rPr>
              <a:t>Organisation et fonctionnement</a:t>
            </a:r>
          </a:p>
          <a:p>
            <a:pPr>
              <a:lnSpc>
                <a:spcPct val="100000"/>
              </a:lnSpc>
            </a:pPr>
            <a:endParaRPr lang="fr-FR" sz="600"/>
          </a:p>
          <a:p>
            <a:pPr algn="l">
              <a:lnSpc>
                <a:spcPct val="100000"/>
              </a:lnSpc>
              <a:spcAft>
                <a:spcPts val="200"/>
              </a:spcAft>
            </a:pPr>
            <a:r>
              <a:rPr lang="fr-FR" sz="1200">
                <a:solidFill>
                  <a:srgbClr val="404040"/>
                </a:solidFill>
                <a:latin typeface="Calibri"/>
                <a:cs typeface="Calibri"/>
              </a:rPr>
              <a:t>Organes de l'intercommunalité et place des communes</a:t>
            </a:r>
          </a:p>
        </p:txBody>
      </p:sp>
      <p:sp>
        <p:nvSpPr>
          <p:cNvPr id="506" name="card2"/>
          <p:cNvSpPr/>
          <p:nvPr/>
        </p:nvSpPr>
        <p:spPr>
          <a:xfrm>
            <a:off x="500000" y="4250000"/>
            <a:ext cx="3950000" cy="1850000"/>
          </a:xfrm>
          <a:prstGeom prst="roundRect">
            <a:avLst/>
          </a:prstGeom>
          <a:solidFill>
            <a:srgbClr val="FFFFFF"/>
          </a:solidFill>
          <a:ln w="15875">
            <a:solidFill>
              <a:srgbClr val="1F487C"/>
            </a:solidFill>
          </a:ln>
        </p:spPr>
        <p:txBody>
          <a:bodyPr wrap="square" lIns="90000" tIns="54000" rIns="90000" bIns="54000" anchor="ctr"/>
          <a:lstStyle/>
          <a:p>
            <a:endParaRPr/>
          </a:p>
        </p:txBody>
      </p:sp>
      <p:sp>
        <p:nvSpPr>
          <p:cNvPr id="507" name="num2"/>
          <p:cNvSpPr/>
          <p:nvPr/>
        </p:nvSpPr>
        <p:spPr>
          <a:xfrm>
            <a:off x="640000" y="4625000"/>
            <a:ext cx="1100000" cy="1100000"/>
          </a:xfrm>
          <a:prstGeom prst="ellipse">
            <a:avLst/>
          </a:prstGeom>
          <a:solidFill>
            <a:srgbClr val="00549F"/>
          </a:solidFill>
          <a:ln w="12700">
            <a:solidFill>
              <a:srgbClr val="00549F"/>
            </a:solidFill>
          </a:ln>
        </p:spPr>
        <p:txBody>
          <a:bodyPr wrap="square" lIns="90000" tIns="54000" rIns="90000" bIns="54000" anchor="ctr"/>
          <a:lstStyle/>
          <a:p>
            <a:pPr algn="ctr">
              <a:lnSpc>
                <a:spcPct val="100000"/>
              </a:lnSpc>
            </a:pPr>
            <a:r>
              <a:rPr lang="fr-FR" sz="4400" b="1">
                <a:solidFill>
                  <a:srgbClr val="FFFFFF"/>
                </a:solidFill>
                <a:latin typeface="Calibri"/>
              </a:rPr>
              <a:t>3</a:t>
            </a:r>
          </a:p>
        </p:txBody>
      </p:sp>
      <p:sp>
        <p:nvSpPr>
          <p:cNvPr id="508" name="txt2"/>
          <p:cNvSpPr txBox="1"/>
          <p:nvPr/>
        </p:nvSpPr>
        <p:spPr>
          <a:xfrm>
            <a:off x="1880000" y="4400000"/>
            <a:ext cx="2430000" cy="1550000"/>
          </a:xfrm>
          <a:prstGeom prst="rect">
            <a:avLst/>
          </a:prstGeom>
          <a:noFill/>
        </p:spPr>
        <p:txBody>
          <a:bodyPr wrap="square" lIns="0" tIns="0" rIns="0" bIns="0" anchor="ctr"/>
          <a:lstStyle/>
          <a:p>
            <a:pPr algn="l">
              <a:lnSpc>
                <a:spcPct val="100000"/>
              </a:lnSpc>
              <a:spcAft>
                <a:spcPts val="200"/>
              </a:spcAft>
            </a:pPr>
            <a:r>
              <a:rPr lang="fr-FR" sz="1800" b="1">
                <a:solidFill>
                  <a:srgbClr val="00549F"/>
                </a:solidFill>
                <a:latin typeface="Calibri"/>
                <a:cs typeface="Calibri"/>
              </a:rPr>
              <a:t>Mutualisation</a:t>
            </a:r>
          </a:p>
          <a:p>
            <a:pPr>
              <a:lnSpc>
                <a:spcPct val="100000"/>
              </a:lnSpc>
            </a:pPr>
            <a:endParaRPr lang="fr-FR" sz="600"/>
          </a:p>
          <a:p>
            <a:pPr algn="l">
              <a:lnSpc>
                <a:spcPct val="100000"/>
              </a:lnSpc>
              <a:spcAft>
                <a:spcPts val="200"/>
              </a:spcAft>
            </a:pPr>
            <a:r>
              <a:rPr lang="fr-FR" sz="1200">
                <a:solidFill>
                  <a:srgbClr val="404040"/>
                </a:solidFill>
                <a:latin typeface="Calibri"/>
                <a:cs typeface="Calibri"/>
              </a:rPr>
              <a:t>Relations entre l'intercommunalité et ses communes membres</a:t>
            </a:r>
          </a:p>
        </p:txBody>
      </p:sp>
      <p:sp>
        <p:nvSpPr>
          <p:cNvPr id="509" name="card3"/>
          <p:cNvSpPr/>
          <p:nvPr/>
        </p:nvSpPr>
        <p:spPr>
          <a:xfrm>
            <a:off x="4694000" y="4250000"/>
            <a:ext cx="3950000" cy="1850000"/>
          </a:xfrm>
          <a:prstGeom prst="roundRect">
            <a:avLst/>
          </a:prstGeom>
          <a:solidFill>
            <a:srgbClr val="FFFFFF"/>
          </a:solidFill>
          <a:ln w="15875">
            <a:solidFill>
              <a:srgbClr val="1F487C"/>
            </a:solidFill>
          </a:ln>
        </p:spPr>
        <p:txBody>
          <a:bodyPr wrap="square" lIns="90000" tIns="54000" rIns="90000" bIns="54000" anchor="ctr"/>
          <a:lstStyle/>
          <a:p>
            <a:endParaRPr/>
          </a:p>
        </p:txBody>
      </p:sp>
      <p:sp>
        <p:nvSpPr>
          <p:cNvPr id="510" name="num3"/>
          <p:cNvSpPr/>
          <p:nvPr/>
        </p:nvSpPr>
        <p:spPr>
          <a:xfrm>
            <a:off x="4834000" y="4625000"/>
            <a:ext cx="1100000" cy="1100000"/>
          </a:xfrm>
          <a:prstGeom prst="ellipse">
            <a:avLst/>
          </a:prstGeom>
          <a:solidFill>
            <a:srgbClr val="00549F"/>
          </a:solidFill>
          <a:ln w="12700">
            <a:solidFill>
              <a:srgbClr val="00549F"/>
            </a:solidFill>
          </a:ln>
        </p:spPr>
        <p:txBody>
          <a:bodyPr wrap="square" lIns="90000" tIns="54000" rIns="90000" bIns="54000" anchor="ctr"/>
          <a:lstStyle/>
          <a:p>
            <a:pPr algn="ctr">
              <a:lnSpc>
                <a:spcPct val="100000"/>
              </a:lnSpc>
            </a:pPr>
            <a:r>
              <a:rPr lang="fr-FR" sz="4400" b="1">
                <a:solidFill>
                  <a:srgbClr val="FFFFFF"/>
                </a:solidFill>
                <a:latin typeface="Calibri"/>
              </a:rPr>
              <a:t>4</a:t>
            </a:r>
          </a:p>
        </p:txBody>
      </p:sp>
      <p:sp>
        <p:nvSpPr>
          <p:cNvPr id="511" name="txt3"/>
          <p:cNvSpPr txBox="1"/>
          <p:nvPr/>
        </p:nvSpPr>
        <p:spPr>
          <a:xfrm>
            <a:off x="6074000" y="4400000"/>
            <a:ext cx="2430000" cy="1550000"/>
          </a:xfrm>
          <a:prstGeom prst="rect">
            <a:avLst/>
          </a:prstGeom>
          <a:noFill/>
        </p:spPr>
        <p:txBody>
          <a:bodyPr wrap="square" lIns="0" tIns="0" rIns="0" bIns="0" anchor="ctr"/>
          <a:lstStyle/>
          <a:p>
            <a:pPr algn="l">
              <a:lnSpc>
                <a:spcPct val="100000"/>
              </a:lnSpc>
              <a:spcAft>
                <a:spcPts val="200"/>
              </a:spcAft>
            </a:pPr>
            <a:r>
              <a:rPr lang="fr-FR" sz="1800" b="1">
                <a:solidFill>
                  <a:srgbClr val="00549F"/>
                </a:solidFill>
                <a:latin typeface="Calibri"/>
                <a:cs typeface="Calibri"/>
              </a:rPr>
              <a:t>Premières décisions</a:t>
            </a:r>
          </a:p>
          <a:p>
            <a:pPr>
              <a:lnSpc>
                <a:spcPct val="100000"/>
              </a:lnSpc>
            </a:pPr>
            <a:endParaRPr lang="fr-FR" sz="600"/>
          </a:p>
          <a:p>
            <a:pPr algn="l">
              <a:lnSpc>
                <a:spcPct val="100000"/>
              </a:lnSpc>
              <a:spcAft>
                <a:spcPts val="200"/>
              </a:spcAft>
            </a:pPr>
            <a:r>
              <a:rPr lang="fr-FR" sz="1200">
                <a:solidFill>
                  <a:srgbClr val="404040"/>
                </a:solidFill>
                <a:latin typeface="Calibri"/>
                <a:cs typeface="Calibri"/>
              </a:rPr>
              <a:t>Délais et priorités du début de mandat</a:t>
            </a:r>
          </a:p>
        </p:txBody>
      </p:sp>
      <p:sp>
        <p:nvSpPr>
          <p:cNvPr id="4" name="object 4" descr="$PPTXTitle"/>
          <p:cNvSpPr txBox="1">
            <a:spLocks noGrp="1"/>
          </p:cNvSpPr>
          <p:nvPr>
            <p:ph type="title"/>
          </p:nvPr>
        </p:nvSpPr>
        <p:spPr>
          <a:xfrm>
            <a:off x="413715" y="1464005"/>
            <a:ext cx="1739264" cy="452120"/>
          </a:xfrm>
          <a:prstGeom prst="rect">
            <a:avLst/>
          </a:prstGeom>
        </p:spPr>
        <p:txBody>
          <a:bodyPr vert="horz" wrap="square" lIns="0" tIns="12065" rIns="0" bIns="0" rtlCol="0">
            <a:spAutoFit/>
          </a:bodyPr>
          <a:lstStyle/>
          <a:p>
            <a:pPr marL="12700">
              <a:lnSpc>
                <a:spcPct val="100000"/>
              </a:lnSpc>
              <a:spcBef>
                <a:spcPts val="95"/>
              </a:spcBef>
            </a:pPr>
            <a:r>
              <a:rPr u="none" spc="-10" dirty="0"/>
              <a:t>SOMMAIRE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6303" y="2895345"/>
            <a:ext cx="4978400" cy="878840"/>
          </a:xfrm>
          <a:prstGeom prst="rect">
            <a:avLst/>
          </a:prstGeom>
        </p:spPr>
        <p:txBody>
          <a:bodyPr vert="horz" wrap="square" lIns="0" tIns="12065" rIns="0" bIns="0" rtlCol="0">
            <a:spAutoFit/>
          </a:bodyPr>
          <a:lstStyle/>
          <a:p>
            <a:pPr marL="12700">
              <a:lnSpc>
                <a:spcPct val="100000"/>
              </a:lnSpc>
              <a:spcBef>
                <a:spcPts val="95"/>
              </a:spcBef>
            </a:pPr>
            <a:r>
              <a:rPr sz="2800" b="1" spc="-25" dirty="0">
                <a:solidFill>
                  <a:srgbClr val="1F487C"/>
                </a:solidFill>
                <a:latin typeface="Calibri"/>
                <a:cs typeface="Calibri"/>
              </a:rPr>
              <a:t>1.</a:t>
            </a:r>
            <a:endParaRPr sz="2800">
              <a:latin typeface="Calibri"/>
              <a:cs typeface="Calibri"/>
            </a:endParaRPr>
          </a:p>
          <a:p>
            <a:pPr marL="12700">
              <a:lnSpc>
                <a:spcPct val="100000"/>
              </a:lnSpc>
              <a:spcBef>
                <a:spcPts val="5"/>
              </a:spcBef>
            </a:pPr>
            <a:r>
              <a:rPr sz="2800" b="1" spc="-10" dirty="0">
                <a:solidFill>
                  <a:srgbClr val="1F487C"/>
                </a:solidFill>
                <a:latin typeface="Calibri"/>
                <a:cs typeface="Calibri"/>
              </a:rPr>
              <a:t>Panorama</a:t>
            </a:r>
            <a:r>
              <a:rPr sz="2800" b="1" spc="-80" dirty="0">
                <a:solidFill>
                  <a:srgbClr val="1F487C"/>
                </a:solidFill>
                <a:latin typeface="Calibri"/>
                <a:cs typeface="Calibri"/>
              </a:rPr>
              <a:t> </a:t>
            </a:r>
            <a:r>
              <a:rPr sz="2800" b="1" dirty="0">
                <a:solidFill>
                  <a:srgbClr val="1F487C"/>
                </a:solidFill>
                <a:latin typeface="Calibri"/>
                <a:cs typeface="Calibri"/>
              </a:rPr>
              <a:t>des</a:t>
            </a:r>
            <a:r>
              <a:rPr sz="2800" b="1" spc="-90" dirty="0">
                <a:solidFill>
                  <a:srgbClr val="1F487C"/>
                </a:solidFill>
                <a:latin typeface="Calibri"/>
                <a:cs typeface="Calibri"/>
              </a:rPr>
              <a:t> </a:t>
            </a:r>
            <a:r>
              <a:rPr sz="2800" b="1" spc="-10" dirty="0">
                <a:solidFill>
                  <a:srgbClr val="1F487C"/>
                </a:solidFill>
                <a:latin typeface="Calibri"/>
                <a:cs typeface="Calibri"/>
              </a:rPr>
              <a:t>intercommunalités</a:t>
            </a:r>
            <a:endParaRPr sz="2800">
              <a:latin typeface="Calibri"/>
              <a:cs typeface="Calibri"/>
            </a:endParaRPr>
          </a:p>
        </p:txBody>
      </p:sp>
    </p:spTree>
  </p:cSld>
  <p:clrMapOvr>
    <a:masterClrMapping/>
  </p:clrMapOvr>
  <p:transition>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24205"/>
            <a:ext cx="186690" cy="406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1</a:t>
            </a:r>
            <a:endParaRPr sz="2500">
              <a:latin typeface="Calibri"/>
              <a:cs typeface="Calibri"/>
            </a:endParaRPr>
          </a:p>
        </p:txBody>
      </p:sp>
      <p:sp>
        <p:nvSpPr>
          <p:cNvPr id="4" name="object 4" descr="$PPTXTitle"/>
          <p:cNvSpPr txBox="1">
            <a:spLocks noGrp="1"/>
          </p:cNvSpPr>
          <p:nvPr>
            <p:ph type="title"/>
          </p:nvPr>
        </p:nvSpPr>
        <p:spPr>
          <a:xfrm>
            <a:off x="258267" y="501853"/>
            <a:ext cx="3540760" cy="452120"/>
          </a:xfrm>
          <a:prstGeom prst="rect">
            <a:avLst/>
          </a:prstGeom>
        </p:spPr>
        <p:txBody>
          <a:bodyPr vert="horz" wrap="square" lIns="0" tIns="12065" rIns="0" bIns="0" rtlCol="0">
            <a:spAutoFit/>
          </a:bodyPr>
          <a:lstStyle/>
          <a:p>
            <a:pPr marL="12700">
              <a:lnSpc>
                <a:spcPct val="100000"/>
              </a:lnSpc>
              <a:spcBef>
                <a:spcPts val="95"/>
              </a:spcBef>
            </a:pPr>
            <a:r>
              <a:rPr u="none" spc="-20" dirty="0">
                <a:solidFill>
                  <a:srgbClr val="FFFFFF"/>
                </a:solidFill>
              </a:rPr>
              <a:t>Paysage</a:t>
            </a:r>
            <a:r>
              <a:rPr u="none" spc="-90" dirty="0">
                <a:solidFill>
                  <a:srgbClr val="FFFFFF"/>
                </a:solidFill>
              </a:rPr>
              <a:t> </a:t>
            </a:r>
            <a:r>
              <a:rPr u="none" spc="-10" dirty="0">
                <a:solidFill>
                  <a:srgbClr val="FFFFFF"/>
                </a:solidFill>
              </a:rPr>
              <a:t>intercommunal</a:t>
            </a:r>
          </a:p>
        </p:txBody>
      </p:sp>
      <p:sp>
        <p:nvSpPr>
          <p:cNvPr id="5" name="object 5"/>
          <p:cNvSpPr txBox="1"/>
          <p:nvPr/>
        </p:nvSpPr>
        <p:spPr>
          <a:xfrm>
            <a:off x="471322" y="1836547"/>
            <a:ext cx="8075295" cy="3135630"/>
          </a:xfrm>
          <a:prstGeom prst="rect">
            <a:avLst/>
          </a:prstGeom>
        </p:spPr>
        <p:txBody>
          <a:bodyPr vert="horz" wrap="square" lIns="0" tIns="13335" rIns="0" bIns="0" rtlCol="0">
            <a:spAutoFit/>
          </a:bodyPr>
          <a:lstStyle/>
          <a:p>
            <a:pPr marL="12700">
              <a:lnSpc>
                <a:spcPct val="100000"/>
              </a:lnSpc>
              <a:spcBef>
                <a:spcPts val="105"/>
              </a:spcBef>
            </a:pPr>
            <a:r>
              <a:rPr sz="2000" b="1" spc="-30" dirty="0">
                <a:solidFill>
                  <a:srgbClr val="1F487C"/>
                </a:solidFill>
                <a:latin typeface="Calibri"/>
                <a:cs typeface="Calibri"/>
              </a:rPr>
              <a:t>Qu’est-</a:t>
            </a:r>
            <a:r>
              <a:rPr sz="2000" b="1" dirty="0">
                <a:solidFill>
                  <a:srgbClr val="1F487C"/>
                </a:solidFill>
                <a:latin typeface="Calibri"/>
                <a:cs typeface="Calibri"/>
              </a:rPr>
              <a:t>ce</a:t>
            </a:r>
            <a:r>
              <a:rPr sz="2000" b="1" spc="-15" dirty="0">
                <a:solidFill>
                  <a:srgbClr val="1F487C"/>
                </a:solidFill>
                <a:latin typeface="Calibri"/>
                <a:cs typeface="Calibri"/>
              </a:rPr>
              <a:t> </a:t>
            </a:r>
            <a:r>
              <a:rPr sz="2000" b="1" dirty="0">
                <a:solidFill>
                  <a:srgbClr val="1F487C"/>
                </a:solidFill>
                <a:latin typeface="Calibri"/>
                <a:cs typeface="Calibri"/>
              </a:rPr>
              <a:t>que</a:t>
            </a:r>
            <a:r>
              <a:rPr sz="2000" b="1" spc="-5" dirty="0">
                <a:solidFill>
                  <a:srgbClr val="1F487C"/>
                </a:solidFill>
                <a:latin typeface="Calibri"/>
                <a:cs typeface="Calibri"/>
              </a:rPr>
              <a:t> </a:t>
            </a:r>
            <a:r>
              <a:rPr sz="2000" b="1" spc="-10" dirty="0">
                <a:solidFill>
                  <a:srgbClr val="1F487C"/>
                </a:solidFill>
                <a:latin typeface="Calibri"/>
                <a:cs typeface="Calibri"/>
              </a:rPr>
              <a:t>l’intercommunalité</a:t>
            </a:r>
            <a:r>
              <a:rPr sz="2000" b="1" spc="-30" dirty="0">
                <a:solidFill>
                  <a:srgbClr val="1F487C"/>
                </a:solidFill>
                <a:latin typeface="Calibri"/>
                <a:cs typeface="Calibri"/>
              </a:rPr>
              <a:t> </a:t>
            </a:r>
            <a:r>
              <a:rPr sz="2000" b="1" spc="-50" dirty="0">
                <a:solidFill>
                  <a:srgbClr val="1F487C"/>
                </a:solidFill>
                <a:latin typeface="Calibri"/>
                <a:cs typeface="Calibri"/>
              </a:rPr>
              <a:t>?</a:t>
            </a:r>
            <a:endParaRPr sz="2000">
              <a:latin typeface="Calibri"/>
              <a:cs typeface="Calibri"/>
            </a:endParaRPr>
          </a:p>
          <a:p>
            <a:pPr marL="299085" indent="-286385">
              <a:lnSpc>
                <a:spcPts val="2160"/>
              </a:lnSpc>
              <a:spcBef>
                <a:spcPts val="2400"/>
              </a:spcBef>
              <a:buFont typeface="Arial"/>
              <a:buChar char="•"/>
              <a:tabLst>
                <a:tab pos="299085" algn="l"/>
              </a:tabLst>
            </a:pPr>
            <a:r>
              <a:rPr sz="2000" spc="-20" dirty="0">
                <a:solidFill>
                  <a:srgbClr val="1F487C"/>
                </a:solidFill>
                <a:latin typeface="Calibri"/>
                <a:cs typeface="Calibri"/>
              </a:rPr>
              <a:t>L’intercommunalité </a:t>
            </a:r>
            <a:r>
              <a:rPr sz="2000" dirty="0">
                <a:solidFill>
                  <a:srgbClr val="1F487C"/>
                </a:solidFill>
                <a:latin typeface="Calibri"/>
                <a:cs typeface="Calibri"/>
              </a:rPr>
              <a:t>désigne</a:t>
            </a:r>
            <a:r>
              <a:rPr sz="2000" spc="-35" dirty="0">
                <a:solidFill>
                  <a:srgbClr val="1F487C"/>
                </a:solidFill>
                <a:latin typeface="Calibri"/>
                <a:cs typeface="Calibri"/>
              </a:rPr>
              <a:t> </a:t>
            </a:r>
            <a:r>
              <a:rPr sz="2000" dirty="0">
                <a:solidFill>
                  <a:srgbClr val="1F487C"/>
                </a:solidFill>
                <a:latin typeface="Calibri"/>
                <a:cs typeface="Calibri"/>
              </a:rPr>
              <a:t>une</a:t>
            </a:r>
            <a:r>
              <a:rPr sz="2000" spc="-35" dirty="0">
                <a:solidFill>
                  <a:srgbClr val="1F487C"/>
                </a:solidFill>
                <a:latin typeface="Calibri"/>
                <a:cs typeface="Calibri"/>
              </a:rPr>
              <a:t> </a:t>
            </a:r>
            <a:r>
              <a:rPr sz="2000" dirty="0">
                <a:solidFill>
                  <a:srgbClr val="1F487C"/>
                </a:solidFill>
                <a:latin typeface="Calibri"/>
                <a:cs typeface="Calibri"/>
              </a:rPr>
              <a:t>forme</a:t>
            </a:r>
            <a:r>
              <a:rPr sz="2000" spc="-35" dirty="0">
                <a:solidFill>
                  <a:srgbClr val="1F487C"/>
                </a:solidFill>
                <a:latin typeface="Calibri"/>
                <a:cs typeface="Calibri"/>
              </a:rPr>
              <a:t> </a:t>
            </a:r>
            <a:r>
              <a:rPr sz="2000" dirty="0">
                <a:solidFill>
                  <a:srgbClr val="1F487C"/>
                </a:solidFill>
                <a:latin typeface="Calibri"/>
                <a:cs typeface="Calibri"/>
              </a:rPr>
              <a:t>de</a:t>
            </a:r>
            <a:r>
              <a:rPr sz="2000" spc="-30" dirty="0">
                <a:solidFill>
                  <a:srgbClr val="1F487C"/>
                </a:solidFill>
                <a:latin typeface="Calibri"/>
                <a:cs typeface="Calibri"/>
              </a:rPr>
              <a:t> </a:t>
            </a:r>
            <a:r>
              <a:rPr sz="2000" spc="-10" dirty="0">
                <a:solidFill>
                  <a:srgbClr val="1F487C"/>
                </a:solidFill>
                <a:latin typeface="Calibri"/>
                <a:cs typeface="Calibri"/>
              </a:rPr>
              <a:t>coopération</a:t>
            </a:r>
            <a:r>
              <a:rPr sz="2000" spc="-50" dirty="0">
                <a:solidFill>
                  <a:srgbClr val="1F487C"/>
                </a:solidFill>
                <a:latin typeface="Calibri"/>
                <a:cs typeface="Calibri"/>
              </a:rPr>
              <a:t> </a:t>
            </a:r>
            <a:r>
              <a:rPr sz="2000" dirty="0">
                <a:solidFill>
                  <a:srgbClr val="1F487C"/>
                </a:solidFill>
                <a:latin typeface="Calibri"/>
                <a:cs typeface="Calibri"/>
              </a:rPr>
              <a:t>entre</a:t>
            </a:r>
            <a:r>
              <a:rPr sz="2000" spc="-25" dirty="0">
                <a:solidFill>
                  <a:srgbClr val="1F487C"/>
                </a:solidFill>
                <a:latin typeface="Calibri"/>
                <a:cs typeface="Calibri"/>
              </a:rPr>
              <a:t> </a:t>
            </a:r>
            <a:r>
              <a:rPr sz="2000" dirty="0">
                <a:solidFill>
                  <a:srgbClr val="1F487C"/>
                </a:solidFill>
                <a:latin typeface="Calibri"/>
                <a:cs typeface="Calibri"/>
              </a:rPr>
              <a:t>les</a:t>
            </a:r>
            <a:r>
              <a:rPr sz="2000" spc="-25" dirty="0">
                <a:solidFill>
                  <a:srgbClr val="1F487C"/>
                </a:solidFill>
                <a:latin typeface="Calibri"/>
                <a:cs typeface="Calibri"/>
              </a:rPr>
              <a:t> </a:t>
            </a:r>
            <a:r>
              <a:rPr sz="2000" spc="-10" dirty="0">
                <a:solidFill>
                  <a:srgbClr val="1F487C"/>
                </a:solidFill>
                <a:latin typeface="Calibri"/>
                <a:cs typeface="Calibri"/>
              </a:rPr>
              <a:t>communes</a:t>
            </a:r>
            <a:endParaRPr sz="2000">
              <a:latin typeface="Calibri"/>
              <a:cs typeface="Calibri"/>
            </a:endParaRPr>
          </a:p>
          <a:p>
            <a:pPr marL="299085">
              <a:lnSpc>
                <a:spcPts val="2160"/>
              </a:lnSpc>
            </a:pPr>
            <a:r>
              <a:rPr sz="2000" dirty="0">
                <a:solidFill>
                  <a:srgbClr val="1F487C"/>
                </a:solidFill>
                <a:latin typeface="Calibri"/>
                <a:cs typeface="Calibri"/>
              </a:rPr>
              <a:t>qui</a:t>
            </a:r>
            <a:r>
              <a:rPr sz="2000" spc="-40" dirty="0">
                <a:solidFill>
                  <a:srgbClr val="1F487C"/>
                </a:solidFill>
                <a:latin typeface="Calibri"/>
                <a:cs typeface="Calibri"/>
              </a:rPr>
              <a:t> </a:t>
            </a:r>
            <a:r>
              <a:rPr sz="2000" dirty="0">
                <a:solidFill>
                  <a:srgbClr val="1F487C"/>
                </a:solidFill>
                <a:latin typeface="Calibri"/>
                <a:cs typeface="Calibri"/>
              </a:rPr>
              <a:t>peuvent</a:t>
            </a:r>
            <a:r>
              <a:rPr sz="2000" spc="-20" dirty="0">
                <a:solidFill>
                  <a:srgbClr val="1F487C"/>
                </a:solidFill>
                <a:latin typeface="Calibri"/>
                <a:cs typeface="Calibri"/>
              </a:rPr>
              <a:t> </a:t>
            </a:r>
            <a:r>
              <a:rPr sz="2000" dirty="0">
                <a:solidFill>
                  <a:srgbClr val="1F487C"/>
                </a:solidFill>
                <a:latin typeface="Calibri"/>
                <a:cs typeface="Calibri"/>
              </a:rPr>
              <a:t>se</a:t>
            </a:r>
            <a:r>
              <a:rPr sz="2000" spc="-20" dirty="0">
                <a:solidFill>
                  <a:srgbClr val="1F487C"/>
                </a:solidFill>
                <a:latin typeface="Calibri"/>
                <a:cs typeface="Calibri"/>
              </a:rPr>
              <a:t> </a:t>
            </a:r>
            <a:r>
              <a:rPr sz="2000" spc="-10" dirty="0">
                <a:solidFill>
                  <a:srgbClr val="1F487C"/>
                </a:solidFill>
                <a:latin typeface="Calibri"/>
                <a:cs typeface="Calibri"/>
              </a:rPr>
              <a:t>regrouper</a:t>
            </a:r>
            <a:r>
              <a:rPr sz="2000" spc="-35" dirty="0">
                <a:solidFill>
                  <a:srgbClr val="1F487C"/>
                </a:solidFill>
                <a:latin typeface="Calibri"/>
                <a:cs typeface="Calibri"/>
              </a:rPr>
              <a:t> </a:t>
            </a:r>
            <a:r>
              <a:rPr sz="2000" dirty="0">
                <a:solidFill>
                  <a:srgbClr val="1F487C"/>
                </a:solidFill>
                <a:latin typeface="Calibri"/>
                <a:cs typeface="Calibri"/>
              </a:rPr>
              <a:t>pour</a:t>
            </a:r>
            <a:r>
              <a:rPr sz="2000" spc="-40" dirty="0">
                <a:solidFill>
                  <a:srgbClr val="1F487C"/>
                </a:solidFill>
                <a:latin typeface="Calibri"/>
                <a:cs typeface="Calibri"/>
              </a:rPr>
              <a:t> </a:t>
            </a:r>
            <a:r>
              <a:rPr sz="2000" spc="-60" dirty="0">
                <a:solidFill>
                  <a:srgbClr val="1F487C"/>
                </a:solidFill>
                <a:latin typeface="Calibri"/>
                <a:cs typeface="Calibri"/>
              </a:rPr>
              <a:t>:</a:t>
            </a:r>
            <a:endParaRPr sz="2000">
              <a:latin typeface="Calibri"/>
              <a:cs typeface="Calibri"/>
            </a:endParaRPr>
          </a:p>
          <a:p>
            <a:pPr marL="756285" lvl="1" indent="-287020">
              <a:lnSpc>
                <a:spcPct val="100000"/>
              </a:lnSpc>
              <a:buFont typeface="Arial"/>
              <a:buChar char="•"/>
              <a:tabLst>
                <a:tab pos="756285" algn="l"/>
              </a:tabLst>
            </a:pPr>
            <a:r>
              <a:rPr sz="2000" dirty="0">
                <a:solidFill>
                  <a:srgbClr val="1F487C"/>
                </a:solidFill>
                <a:latin typeface="Calibri"/>
                <a:cs typeface="Calibri"/>
              </a:rPr>
              <a:t>Gérer</a:t>
            </a:r>
            <a:r>
              <a:rPr sz="2000" spc="-45" dirty="0">
                <a:solidFill>
                  <a:srgbClr val="1F487C"/>
                </a:solidFill>
                <a:latin typeface="Calibri"/>
                <a:cs typeface="Calibri"/>
              </a:rPr>
              <a:t> </a:t>
            </a:r>
            <a:r>
              <a:rPr sz="2000" dirty="0">
                <a:solidFill>
                  <a:srgbClr val="1F487C"/>
                </a:solidFill>
                <a:latin typeface="Calibri"/>
                <a:cs typeface="Calibri"/>
              </a:rPr>
              <a:t>en</a:t>
            </a:r>
            <a:r>
              <a:rPr sz="2000" spc="-55" dirty="0">
                <a:solidFill>
                  <a:srgbClr val="1F487C"/>
                </a:solidFill>
                <a:latin typeface="Calibri"/>
                <a:cs typeface="Calibri"/>
              </a:rPr>
              <a:t> </a:t>
            </a:r>
            <a:r>
              <a:rPr sz="2000" dirty="0">
                <a:solidFill>
                  <a:srgbClr val="1F487C"/>
                </a:solidFill>
                <a:latin typeface="Calibri"/>
                <a:cs typeface="Calibri"/>
              </a:rPr>
              <a:t>commun</a:t>
            </a:r>
            <a:r>
              <a:rPr sz="2000" spc="-60" dirty="0">
                <a:solidFill>
                  <a:srgbClr val="1F487C"/>
                </a:solidFill>
                <a:latin typeface="Calibri"/>
                <a:cs typeface="Calibri"/>
              </a:rPr>
              <a:t> </a:t>
            </a:r>
            <a:r>
              <a:rPr sz="2000" dirty="0">
                <a:solidFill>
                  <a:srgbClr val="1F487C"/>
                </a:solidFill>
                <a:latin typeface="Calibri"/>
                <a:cs typeface="Calibri"/>
              </a:rPr>
              <a:t>des</a:t>
            </a:r>
            <a:r>
              <a:rPr sz="2000" spc="-45" dirty="0">
                <a:solidFill>
                  <a:srgbClr val="1F487C"/>
                </a:solidFill>
                <a:latin typeface="Calibri"/>
                <a:cs typeface="Calibri"/>
              </a:rPr>
              <a:t> </a:t>
            </a:r>
            <a:r>
              <a:rPr sz="2000" dirty="0">
                <a:solidFill>
                  <a:srgbClr val="1F487C"/>
                </a:solidFill>
                <a:latin typeface="Calibri"/>
                <a:cs typeface="Calibri"/>
              </a:rPr>
              <a:t>équipements</a:t>
            </a:r>
            <a:r>
              <a:rPr sz="2000" spc="-40" dirty="0">
                <a:solidFill>
                  <a:srgbClr val="1F487C"/>
                </a:solidFill>
                <a:latin typeface="Calibri"/>
                <a:cs typeface="Calibri"/>
              </a:rPr>
              <a:t> </a:t>
            </a:r>
            <a:r>
              <a:rPr sz="2000" dirty="0">
                <a:solidFill>
                  <a:srgbClr val="1F487C"/>
                </a:solidFill>
                <a:latin typeface="Calibri"/>
                <a:cs typeface="Calibri"/>
              </a:rPr>
              <a:t>ou</a:t>
            </a:r>
            <a:r>
              <a:rPr sz="2000" spc="-65" dirty="0">
                <a:solidFill>
                  <a:srgbClr val="1F487C"/>
                </a:solidFill>
                <a:latin typeface="Calibri"/>
                <a:cs typeface="Calibri"/>
              </a:rPr>
              <a:t> </a:t>
            </a:r>
            <a:r>
              <a:rPr sz="2000" dirty="0">
                <a:solidFill>
                  <a:srgbClr val="1F487C"/>
                </a:solidFill>
                <a:latin typeface="Calibri"/>
                <a:cs typeface="Calibri"/>
              </a:rPr>
              <a:t>des</a:t>
            </a:r>
            <a:r>
              <a:rPr sz="2000" spc="-45" dirty="0">
                <a:solidFill>
                  <a:srgbClr val="1F487C"/>
                </a:solidFill>
                <a:latin typeface="Calibri"/>
                <a:cs typeface="Calibri"/>
              </a:rPr>
              <a:t> </a:t>
            </a:r>
            <a:r>
              <a:rPr sz="2000" dirty="0">
                <a:solidFill>
                  <a:srgbClr val="1F487C"/>
                </a:solidFill>
                <a:latin typeface="Calibri"/>
                <a:cs typeface="Calibri"/>
              </a:rPr>
              <a:t>services</a:t>
            </a:r>
            <a:r>
              <a:rPr sz="2000" spc="-35" dirty="0">
                <a:solidFill>
                  <a:srgbClr val="1F487C"/>
                </a:solidFill>
                <a:latin typeface="Calibri"/>
                <a:cs typeface="Calibri"/>
              </a:rPr>
              <a:t> </a:t>
            </a:r>
            <a:r>
              <a:rPr sz="2000" dirty="0">
                <a:solidFill>
                  <a:srgbClr val="1F487C"/>
                </a:solidFill>
                <a:latin typeface="Calibri"/>
                <a:cs typeface="Calibri"/>
              </a:rPr>
              <a:t>publics</a:t>
            </a:r>
            <a:r>
              <a:rPr sz="2000" spc="-45" dirty="0">
                <a:solidFill>
                  <a:srgbClr val="1F487C"/>
                </a:solidFill>
                <a:latin typeface="Calibri"/>
                <a:cs typeface="Calibri"/>
              </a:rPr>
              <a:t> </a:t>
            </a:r>
            <a:r>
              <a:rPr sz="2000" spc="-50" dirty="0">
                <a:solidFill>
                  <a:srgbClr val="1F487C"/>
                </a:solidFill>
                <a:latin typeface="Calibri"/>
                <a:cs typeface="Calibri"/>
              </a:rPr>
              <a:t>;</a:t>
            </a:r>
            <a:endParaRPr sz="2000">
              <a:latin typeface="Calibri"/>
              <a:cs typeface="Calibri"/>
            </a:endParaRPr>
          </a:p>
          <a:p>
            <a:pPr marL="756285" marR="89535" lvl="1" indent="-287020">
              <a:lnSpc>
                <a:spcPts val="1920"/>
              </a:lnSpc>
              <a:spcBef>
                <a:spcPts val="464"/>
              </a:spcBef>
              <a:buFont typeface="Arial"/>
              <a:buChar char="•"/>
              <a:tabLst>
                <a:tab pos="756285" algn="l"/>
              </a:tabLst>
            </a:pPr>
            <a:r>
              <a:rPr sz="2000" dirty="0">
                <a:solidFill>
                  <a:srgbClr val="1F487C"/>
                </a:solidFill>
                <a:latin typeface="Calibri"/>
                <a:cs typeface="Calibri"/>
              </a:rPr>
              <a:t>Élaborer</a:t>
            </a:r>
            <a:r>
              <a:rPr sz="2000" spc="-50" dirty="0">
                <a:solidFill>
                  <a:srgbClr val="1F487C"/>
                </a:solidFill>
                <a:latin typeface="Calibri"/>
                <a:cs typeface="Calibri"/>
              </a:rPr>
              <a:t> </a:t>
            </a:r>
            <a:r>
              <a:rPr sz="2000" dirty="0">
                <a:solidFill>
                  <a:srgbClr val="1F487C"/>
                </a:solidFill>
                <a:latin typeface="Calibri"/>
                <a:cs typeface="Calibri"/>
              </a:rPr>
              <a:t>des</a:t>
            </a:r>
            <a:r>
              <a:rPr sz="2000" spc="-40" dirty="0">
                <a:solidFill>
                  <a:srgbClr val="1F487C"/>
                </a:solidFill>
                <a:latin typeface="Calibri"/>
                <a:cs typeface="Calibri"/>
              </a:rPr>
              <a:t> </a:t>
            </a:r>
            <a:r>
              <a:rPr sz="2000" dirty="0">
                <a:solidFill>
                  <a:srgbClr val="1F487C"/>
                </a:solidFill>
                <a:latin typeface="Calibri"/>
                <a:cs typeface="Calibri"/>
              </a:rPr>
              <a:t>projets</a:t>
            </a:r>
            <a:r>
              <a:rPr sz="2000" spc="-35" dirty="0">
                <a:solidFill>
                  <a:srgbClr val="1F487C"/>
                </a:solidFill>
                <a:latin typeface="Calibri"/>
                <a:cs typeface="Calibri"/>
              </a:rPr>
              <a:t> </a:t>
            </a:r>
            <a:r>
              <a:rPr sz="2000" dirty="0">
                <a:solidFill>
                  <a:srgbClr val="1F487C"/>
                </a:solidFill>
                <a:latin typeface="Calibri"/>
                <a:cs typeface="Calibri"/>
              </a:rPr>
              <a:t>de</a:t>
            </a:r>
            <a:r>
              <a:rPr sz="2000" spc="-35" dirty="0">
                <a:solidFill>
                  <a:srgbClr val="1F487C"/>
                </a:solidFill>
                <a:latin typeface="Calibri"/>
                <a:cs typeface="Calibri"/>
              </a:rPr>
              <a:t> </a:t>
            </a:r>
            <a:r>
              <a:rPr sz="2000" spc="-10" dirty="0">
                <a:solidFill>
                  <a:srgbClr val="1F487C"/>
                </a:solidFill>
                <a:latin typeface="Calibri"/>
                <a:cs typeface="Calibri"/>
              </a:rPr>
              <a:t>développement</a:t>
            </a:r>
            <a:r>
              <a:rPr sz="2000" spc="-35" dirty="0">
                <a:solidFill>
                  <a:srgbClr val="1F487C"/>
                </a:solidFill>
                <a:latin typeface="Calibri"/>
                <a:cs typeface="Calibri"/>
              </a:rPr>
              <a:t> </a:t>
            </a:r>
            <a:r>
              <a:rPr sz="2000" dirty="0">
                <a:solidFill>
                  <a:srgbClr val="1F487C"/>
                </a:solidFill>
                <a:latin typeface="Calibri"/>
                <a:cs typeface="Calibri"/>
              </a:rPr>
              <a:t>économique,</a:t>
            </a:r>
            <a:r>
              <a:rPr sz="2000" spc="-55" dirty="0">
                <a:solidFill>
                  <a:srgbClr val="1F487C"/>
                </a:solidFill>
                <a:latin typeface="Calibri"/>
                <a:cs typeface="Calibri"/>
              </a:rPr>
              <a:t> </a:t>
            </a:r>
            <a:r>
              <a:rPr sz="2000" spc="-10" dirty="0">
                <a:solidFill>
                  <a:srgbClr val="1F487C"/>
                </a:solidFill>
                <a:latin typeface="Calibri"/>
                <a:cs typeface="Calibri"/>
              </a:rPr>
              <a:t>d’aménagement </a:t>
            </a:r>
            <a:r>
              <a:rPr sz="2000" dirty="0">
                <a:solidFill>
                  <a:srgbClr val="1F487C"/>
                </a:solidFill>
                <a:latin typeface="Calibri"/>
                <a:cs typeface="Calibri"/>
              </a:rPr>
              <a:t>ou</a:t>
            </a:r>
            <a:r>
              <a:rPr sz="2000" spc="-50" dirty="0">
                <a:solidFill>
                  <a:srgbClr val="1F487C"/>
                </a:solidFill>
                <a:latin typeface="Calibri"/>
                <a:cs typeface="Calibri"/>
              </a:rPr>
              <a:t> </a:t>
            </a:r>
            <a:r>
              <a:rPr sz="2000" spc="-10" dirty="0">
                <a:solidFill>
                  <a:srgbClr val="1F487C"/>
                </a:solidFill>
                <a:latin typeface="Calibri"/>
                <a:cs typeface="Calibri"/>
              </a:rPr>
              <a:t>d’urbanisme</a:t>
            </a:r>
            <a:r>
              <a:rPr sz="2000" spc="-40" dirty="0">
                <a:solidFill>
                  <a:srgbClr val="1F487C"/>
                </a:solidFill>
                <a:latin typeface="Calibri"/>
                <a:cs typeface="Calibri"/>
              </a:rPr>
              <a:t> </a:t>
            </a:r>
            <a:r>
              <a:rPr sz="2000" dirty="0">
                <a:solidFill>
                  <a:srgbClr val="1F487C"/>
                </a:solidFill>
                <a:latin typeface="Calibri"/>
                <a:cs typeface="Calibri"/>
              </a:rPr>
              <a:t>à</a:t>
            </a:r>
            <a:r>
              <a:rPr sz="2000" spc="-30" dirty="0">
                <a:solidFill>
                  <a:srgbClr val="1F487C"/>
                </a:solidFill>
                <a:latin typeface="Calibri"/>
                <a:cs typeface="Calibri"/>
              </a:rPr>
              <a:t> </a:t>
            </a:r>
            <a:r>
              <a:rPr sz="2000" spc="-20" dirty="0">
                <a:solidFill>
                  <a:srgbClr val="1F487C"/>
                </a:solidFill>
                <a:latin typeface="Calibri"/>
                <a:cs typeface="Calibri"/>
              </a:rPr>
              <a:t>l’échelle</a:t>
            </a:r>
            <a:r>
              <a:rPr sz="2000" spc="-25" dirty="0">
                <a:solidFill>
                  <a:srgbClr val="1F487C"/>
                </a:solidFill>
                <a:latin typeface="Calibri"/>
                <a:cs typeface="Calibri"/>
              </a:rPr>
              <a:t> </a:t>
            </a:r>
            <a:r>
              <a:rPr sz="2000" dirty="0">
                <a:solidFill>
                  <a:srgbClr val="1F487C"/>
                </a:solidFill>
                <a:latin typeface="Calibri"/>
                <a:cs typeface="Calibri"/>
              </a:rPr>
              <a:t>d’un</a:t>
            </a:r>
            <a:r>
              <a:rPr sz="2000" spc="-40" dirty="0">
                <a:solidFill>
                  <a:srgbClr val="1F487C"/>
                </a:solidFill>
                <a:latin typeface="Calibri"/>
                <a:cs typeface="Calibri"/>
              </a:rPr>
              <a:t> </a:t>
            </a:r>
            <a:r>
              <a:rPr sz="2000" spc="-10" dirty="0">
                <a:solidFill>
                  <a:srgbClr val="1F487C"/>
                </a:solidFill>
                <a:latin typeface="Calibri"/>
                <a:cs typeface="Calibri"/>
              </a:rPr>
              <a:t>territoire</a:t>
            </a:r>
            <a:r>
              <a:rPr sz="2000" spc="5" dirty="0">
                <a:solidFill>
                  <a:srgbClr val="1F487C"/>
                </a:solidFill>
                <a:latin typeface="Calibri"/>
                <a:cs typeface="Calibri"/>
              </a:rPr>
              <a:t> </a:t>
            </a:r>
            <a:r>
              <a:rPr sz="2000" dirty="0">
                <a:solidFill>
                  <a:srgbClr val="1F487C"/>
                </a:solidFill>
                <a:latin typeface="Calibri"/>
                <a:cs typeface="Calibri"/>
              </a:rPr>
              <a:t>plus</a:t>
            </a:r>
            <a:r>
              <a:rPr sz="2000" spc="-30" dirty="0">
                <a:solidFill>
                  <a:srgbClr val="1F487C"/>
                </a:solidFill>
                <a:latin typeface="Calibri"/>
                <a:cs typeface="Calibri"/>
              </a:rPr>
              <a:t> </a:t>
            </a:r>
            <a:r>
              <a:rPr sz="2000" spc="-10" dirty="0">
                <a:solidFill>
                  <a:srgbClr val="1F487C"/>
                </a:solidFill>
                <a:latin typeface="Calibri"/>
                <a:cs typeface="Calibri"/>
              </a:rPr>
              <a:t>vaste</a:t>
            </a:r>
            <a:r>
              <a:rPr sz="2000" spc="-20" dirty="0">
                <a:solidFill>
                  <a:srgbClr val="1F487C"/>
                </a:solidFill>
                <a:latin typeface="Calibri"/>
                <a:cs typeface="Calibri"/>
              </a:rPr>
              <a:t> </a:t>
            </a:r>
            <a:r>
              <a:rPr sz="2000" dirty="0">
                <a:solidFill>
                  <a:srgbClr val="1F487C"/>
                </a:solidFill>
                <a:latin typeface="Calibri"/>
                <a:cs typeface="Calibri"/>
              </a:rPr>
              <a:t>que</a:t>
            </a:r>
            <a:r>
              <a:rPr sz="2000" spc="-55" dirty="0">
                <a:solidFill>
                  <a:srgbClr val="1F487C"/>
                </a:solidFill>
                <a:latin typeface="Calibri"/>
                <a:cs typeface="Calibri"/>
              </a:rPr>
              <a:t> </a:t>
            </a:r>
            <a:r>
              <a:rPr sz="2000" dirty="0">
                <a:solidFill>
                  <a:srgbClr val="1F487C"/>
                </a:solidFill>
                <a:latin typeface="Calibri"/>
                <a:cs typeface="Calibri"/>
              </a:rPr>
              <a:t>celui</a:t>
            </a:r>
            <a:r>
              <a:rPr sz="2000" spc="-20" dirty="0">
                <a:solidFill>
                  <a:srgbClr val="1F487C"/>
                </a:solidFill>
                <a:latin typeface="Calibri"/>
                <a:cs typeface="Calibri"/>
              </a:rPr>
              <a:t> </a:t>
            </a:r>
            <a:r>
              <a:rPr sz="2000" dirty="0">
                <a:solidFill>
                  <a:srgbClr val="1F487C"/>
                </a:solidFill>
                <a:latin typeface="Calibri"/>
                <a:cs typeface="Calibri"/>
              </a:rPr>
              <a:t>de</a:t>
            </a:r>
            <a:r>
              <a:rPr sz="2000" spc="-35" dirty="0">
                <a:solidFill>
                  <a:srgbClr val="1F487C"/>
                </a:solidFill>
                <a:latin typeface="Calibri"/>
                <a:cs typeface="Calibri"/>
              </a:rPr>
              <a:t> </a:t>
            </a:r>
            <a:r>
              <a:rPr sz="2000" spc="-25" dirty="0">
                <a:solidFill>
                  <a:srgbClr val="1F487C"/>
                </a:solidFill>
                <a:latin typeface="Calibri"/>
                <a:cs typeface="Calibri"/>
              </a:rPr>
              <a:t>la </a:t>
            </a:r>
            <a:r>
              <a:rPr sz="2000" spc="-10" dirty="0">
                <a:solidFill>
                  <a:srgbClr val="1F487C"/>
                </a:solidFill>
                <a:latin typeface="Calibri"/>
                <a:cs typeface="Calibri"/>
              </a:rPr>
              <a:t>commune.</a:t>
            </a:r>
            <a:endParaRPr sz="2000">
              <a:latin typeface="Calibri"/>
              <a:cs typeface="Calibri"/>
            </a:endParaRPr>
          </a:p>
          <a:p>
            <a:pPr marL="299085" indent="-286385">
              <a:lnSpc>
                <a:spcPts val="2160"/>
              </a:lnSpc>
              <a:spcBef>
                <a:spcPts val="2415"/>
              </a:spcBef>
              <a:buFont typeface="Arial"/>
              <a:buChar char="•"/>
              <a:tabLst>
                <a:tab pos="299085" algn="l"/>
              </a:tabLst>
            </a:pPr>
            <a:r>
              <a:rPr sz="2000" dirty="0">
                <a:solidFill>
                  <a:srgbClr val="1F487C"/>
                </a:solidFill>
                <a:latin typeface="Calibri"/>
                <a:cs typeface="Calibri"/>
              </a:rPr>
              <a:t>Cette</a:t>
            </a:r>
            <a:r>
              <a:rPr sz="2000" spc="-40" dirty="0">
                <a:solidFill>
                  <a:srgbClr val="1F487C"/>
                </a:solidFill>
                <a:latin typeface="Calibri"/>
                <a:cs typeface="Calibri"/>
              </a:rPr>
              <a:t> </a:t>
            </a:r>
            <a:r>
              <a:rPr sz="2000" spc="-10" dirty="0">
                <a:solidFill>
                  <a:srgbClr val="1F487C"/>
                </a:solidFill>
                <a:latin typeface="Calibri"/>
                <a:cs typeface="Calibri"/>
              </a:rPr>
              <a:t>coopération</a:t>
            </a:r>
            <a:r>
              <a:rPr sz="2000" spc="-60" dirty="0">
                <a:solidFill>
                  <a:srgbClr val="1F487C"/>
                </a:solidFill>
                <a:latin typeface="Calibri"/>
                <a:cs typeface="Calibri"/>
              </a:rPr>
              <a:t> </a:t>
            </a:r>
            <a:r>
              <a:rPr sz="2000" dirty="0">
                <a:solidFill>
                  <a:srgbClr val="1F487C"/>
                </a:solidFill>
                <a:latin typeface="Calibri"/>
                <a:cs typeface="Calibri"/>
              </a:rPr>
              <a:t>est</a:t>
            </a:r>
            <a:r>
              <a:rPr sz="2000" spc="-30" dirty="0">
                <a:solidFill>
                  <a:srgbClr val="1F487C"/>
                </a:solidFill>
                <a:latin typeface="Calibri"/>
                <a:cs typeface="Calibri"/>
              </a:rPr>
              <a:t> </a:t>
            </a:r>
            <a:r>
              <a:rPr sz="2000" dirty="0">
                <a:solidFill>
                  <a:srgbClr val="1F487C"/>
                </a:solidFill>
                <a:latin typeface="Calibri"/>
                <a:cs typeface="Calibri"/>
              </a:rPr>
              <a:t>mise</a:t>
            </a:r>
            <a:r>
              <a:rPr sz="2000" spc="-20" dirty="0">
                <a:solidFill>
                  <a:srgbClr val="1F487C"/>
                </a:solidFill>
                <a:latin typeface="Calibri"/>
                <a:cs typeface="Calibri"/>
              </a:rPr>
              <a:t> </a:t>
            </a:r>
            <a:r>
              <a:rPr sz="2000" dirty="0">
                <a:solidFill>
                  <a:srgbClr val="1F487C"/>
                </a:solidFill>
                <a:latin typeface="Calibri"/>
                <a:cs typeface="Calibri"/>
              </a:rPr>
              <a:t>en</a:t>
            </a:r>
            <a:r>
              <a:rPr sz="2000" spc="-50" dirty="0">
                <a:solidFill>
                  <a:srgbClr val="1F487C"/>
                </a:solidFill>
                <a:latin typeface="Calibri"/>
                <a:cs typeface="Calibri"/>
              </a:rPr>
              <a:t> </a:t>
            </a:r>
            <a:r>
              <a:rPr sz="2000" dirty="0">
                <a:solidFill>
                  <a:srgbClr val="1F487C"/>
                </a:solidFill>
                <a:latin typeface="Calibri"/>
                <a:cs typeface="Calibri"/>
              </a:rPr>
              <a:t>œuvre</a:t>
            </a:r>
            <a:r>
              <a:rPr sz="2000" spc="-45" dirty="0">
                <a:solidFill>
                  <a:srgbClr val="1F487C"/>
                </a:solidFill>
                <a:latin typeface="Calibri"/>
                <a:cs typeface="Calibri"/>
              </a:rPr>
              <a:t> </a:t>
            </a:r>
            <a:r>
              <a:rPr sz="2000" dirty="0">
                <a:solidFill>
                  <a:srgbClr val="1F487C"/>
                </a:solidFill>
                <a:latin typeface="Calibri"/>
                <a:cs typeface="Calibri"/>
              </a:rPr>
              <a:t>au</a:t>
            </a:r>
            <a:r>
              <a:rPr sz="2000" spc="-40" dirty="0">
                <a:solidFill>
                  <a:srgbClr val="1F487C"/>
                </a:solidFill>
                <a:latin typeface="Calibri"/>
                <a:cs typeface="Calibri"/>
              </a:rPr>
              <a:t> </a:t>
            </a:r>
            <a:r>
              <a:rPr sz="2000" dirty="0">
                <a:solidFill>
                  <a:srgbClr val="1F487C"/>
                </a:solidFill>
                <a:latin typeface="Calibri"/>
                <a:cs typeface="Calibri"/>
              </a:rPr>
              <a:t>sein</a:t>
            </a:r>
            <a:r>
              <a:rPr sz="2000" spc="-25" dirty="0">
                <a:solidFill>
                  <a:srgbClr val="1F487C"/>
                </a:solidFill>
                <a:latin typeface="Calibri"/>
                <a:cs typeface="Calibri"/>
              </a:rPr>
              <a:t> </a:t>
            </a:r>
            <a:r>
              <a:rPr sz="2000" spc="-20" dirty="0">
                <a:solidFill>
                  <a:srgbClr val="1F487C"/>
                </a:solidFill>
                <a:latin typeface="Calibri"/>
                <a:cs typeface="Calibri"/>
              </a:rPr>
              <a:t>d’établissements</a:t>
            </a:r>
            <a:r>
              <a:rPr sz="2000" spc="-10" dirty="0">
                <a:solidFill>
                  <a:srgbClr val="1F487C"/>
                </a:solidFill>
                <a:latin typeface="Calibri"/>
                <a:cs typeface="Calibri"/>
              </a:rPr>
              <a:t> </a:t>
            </a:r>
            <a:r>
              <a:rPr sz="2000" dirty="0">
                <a:solidFill>
                  <a:srgbClr val="1F487C"/>
                </a:solidFill>
                <a:latin typeface="Calibri"/>
                <a:cs typeface="Calibri"/>
              </a:rPr>
              <a:t>publics</a:t>
            </a:r>
            <a:r>
              <a:rPr sz="2000" spc="-40" dirty="0">
                <a:solidFill>
                  <a:srgbClr val="1F487C"/>
                </a:solidFill>
                <a:latin typeface="Calibri"/>
                <a:cs typeface="Calibri"/>
              </a:rPr>
              <a:t> </a:t>
            </a:r>
            <a:r>
              <a:rPr sz="2000" spc="-25" dirty="0">
                <a:solidFill>
                  <a:srgbClr val="1F487C"/>
                </a:solidFill>
                <a:latin typeface="Calibri"/>
                <a:cs typeface="Calibri"/>
              </a:rPr>
              <a:t>de</a:t>
            </a:r>
            <a:endParaRPr sz="2000">
              <a:latin typeface="Calibri"/>
              <a:cs typeface="Calibri"/>
            </a:endParaRPr>
          </a:p>
          <a:p>
            <a:pPr marL="299085">
              <a:lnSpc>
                <a:spcPts val="2160"/>
              </a:lnSpc>
            </a:pPr>
            <a:r>
              <a:rPr sz="2000" spc="-10" dirty="0">
                <a:solidFill>
                  <a:srgbClr val="1F487C"/>
                </a:solidFill>
                <a:latin typeface="Calibri"/>
                <a:cs typeface="Calibri"/>
              </a:rPr>
              <a:t>coopération</a:t>
            </a:r>
            <a:r>
              <a:rPr sz="2000" spc="-35" dirty="0">
                <a:solidFill>
                  <a:srgbClr val="1F487C"/>
                </a:solidFill>
                <a:latin typeface="Calibri"/>
                <a:cs typeface="Calibri"/>
              </a:rPr>
              <a:t> </a:t>
            </a:r>
            <a:r>
              <a:rPr sz="2000" spc="-10" dirty="0">
                <a:solidFill>
                  <a:srgbClr val="1F487C"/>
                </a:solidFill>
                <a:latin typeface="Calibri"/>
                <a:cs typeface="Calibri"/>
              </a:rPr>
              <a:t>intercommunale</a:t>
            </a:r>
            <a:r>
              <a:rPr sz="2000" spc="-5" dirty="0">
                <a:solidFill>
                  <a:srgbClr val="1F487C"/>
                </a:solidFill>
                <a:latin typeface="Calibri"/>
                <a:cs typeface="Calibri"/>
              </a:rPr>
              <a:t> </a:t>
            </a:r>
            <a:r>
              <a:rPr sz="2000" spc="-10" dirty="0">
                <a:solidFill>
                  <a:srgbClr val="1F487C"/>
                </a:solidFill>
                <a:latin typeface="Calibri"/>
                <a:cs typeface="Calibri"/>
              </a:rPr>
              <a:t>(EPCI)</a:t>
            </a:r>
            <a:endParaRPr sz="2000">
              <a:latin typeface="Calibri"/>
              <a:cs typeface="Calibri"/>
            </a:endParaRPr>
          </a:p>
        </p:txBody>
      </p:sp>
      <p:sp>
        <p:nvSpPr>
          <p:cNvPr id="6" name="object 6"/>
          <p:cNvSpPr txBox="1"/>
          <p:nvPr/>
        </p:nvSpPr>
        <p:spPr>
          <a:xfrm>
            <a:off x="471322" y="5255514"/>
            <a:ext cx="151320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1F487C"/>
                </a:solidFill>
                <a:latin typeface="Calibri"/>
                <a:cs typeface="Calibri"/>
              </a:rPr>
              <a:t>Sources</a:t>
            </a:r>
            <a:r>
              <a:rPr sz="1200" spc="-30" dirty="0">
                <a:solidFill>
                  <a:srgbClr val="1F487C"/>
                </a:solidFill>
                <a:latin typeface="Calibri"/>
                <a:cs typeface="Calibri"/>
              </a:rPr>
              <a:t> </a:t>
            </a:r>
            <a:r>
              <a:rPr sz="1200" dirty="0">
                <a:solidFill>
                  <a:srgbClr val="1F487C"/>
                </a:solidFill>
                <a:latin typeface="Calibri"/>
                <a:cs typeface="Calibri"/>
              </a:rPr>
              <a:t>:</a:t>
            </a:r>
            <a:r>
              <a:rPr sz="1200" spc="-15" dirty="0">
                <a:solidFill>
                  <a:srgbClr val="1F487C"/>
                </a:solidFill>
                <a:latin typeface="Calibri"/>
                <a:cs typeface="Calibri"/>
              </a:rPr>
              <a:t> </a:t>
            </a:r>
            <a:r>
              <a:rPr sz="1200" dirty="0">
                <a:solidFill>
                  <a:srgbClr val="1F487C"/>
                </a:solidFill>
                <a:latin typeface="Calibri"/>
                <a:cs typeface="Calibri"/>
              </a:rPr>
              <a:t>vie</a:t>
            </a:r>
            <a:r>
              <a:rPr sz="1200" spc="-25" dirty="0">
                <a:solidFill>
                  <a:srgbClr val="1F487C"/>
                </a:solidFill>
                <a:latin typeface="Calibri"/>
                <a:cs typeface="Calibri"/>
              </a:rPr>
              <a:t> </a:t>
            </a:r>
            <a:r>
              <a:rPr sz="1200" spc="-10" dirty="0">
                <a:solidFill>
                  <a:srgbClr val="1F487C"/>
                </a:solidFill>
                <a:latin typeface="Calibri"/>
                <a:cs typeface="Calibri"/>
              </a:rPr>
              <a:t>publique.fr</a:t>
            </a:r>
            <a:endParaRPr sz="12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324856" y="2538983"/>
            <a:ext cx="3700779" cy="4319270"/>
          </a:xfrm>
          <a:custGeom>
            <a:avLst/>
            <a:gdLst/>
            <a:ahLst/>
            <a:cxnLst/>
            <a:rect l="l" t="t" r="r" b="b"/>
            <a:pathLst>
              <a:path w="3700779" h="4319270">
                <a:moveTo>
                  <a:pt x="3130423" y="1873377"/>
                </a:moveTo>
                <a:lnTo>
                  <a:pt x="3107944" y="1653921"/>
                </a:lnTo>
                <a:lnTo>
                  <a:pt x="2204466" y="1916557"/>
                </a:lnTo>
                <a:lnTo>
                  <a:pt x="3032887" y="968121"/>
                </a:lnTo>
                <a:lnTo>
                  <a:pt x="2901696" y="772160"/>
                </a:lnTo>
                <a:lnTo>
                  <a:pt x="1867027" y="1755902"/>
                </a:lnTo>
                <a:lnTo>
                  <a:pt x="2410587" y="239141"/>
                </a:lnTo>
                <a:lnTo>
                  <a:pt x="2204466" y="117602"/>
                </a:lnTo>
                <a:lnTo>
                  <a:pt x="1417193" y="1653921"/>
                </a:lnTo>
                <a:lnTo>
                  <a:pt x="1563370" y="62738"/>
                </a:lnTo>
                <a:lnTo>
                  <a:pt x="1375918" y="0"/>
                </a:lnTo>
                <a:lnTo>
                  <a:pt x="888492" y="1853819"/>
                </a:lnTo>
                <a:lnTo>
                  <a:pt x="243713" y="1164082"/>
                </a:lnTo>
                <a:lnTo>
                  <a:pt x="0" y="1320800"/>
                </a:lnTo>
                <a:lnTo>
                  <a:pt x="644906" y="2288921"/>
                </a:lnTo>
                <a:lnTo>
                  <a:pt x="978535" y="2959100"/>
                </a:lnTo>
                <a:lnTo>
                  <a:pt x="941070" y="4315104"/>
                </a:lnTo>
                <a:lnTo>
                  <a:pt x="1852041" y="4319016"/>
                </a:lnTo>
                <a:lnTo>
                  <a:pt x="1941957" y="3096222"/>
                </a:lnTo>
                <a:lnTo>
                  <a:pt x="2373122" y="2167382"/>
                </a:lnTo>
                <a:lnTo>
                  <a:pt x="3130423" y="1873377"/>
                </a:lnTo>
                <a:close/>
              </a:path>
              <a:path w="3700779" h="4319270">
                <a:moveTo>
                  <a:pt x="3700272" y="1077849"/>
                </a:moveTo>
                <a:lnTo>
                  <a:pt x="3587750" y="1046480"/>
                </a:lnTo>
                <a:lnTo>
                  <a:pt x="3482848" y="1030859"/>
                </a:lnTo>
                <a:lnTo>
                  <a:pt x="3389122" y="1030859"/>
                </a:lnTo>
                <a:lnTo>
                  <a:pt x="3306572" y="1050417"/>
                </a:lnTo>
                <a:lnTo>
                  <a:pt x="3235325" y="1069975"/>
                </a:lnTo>
                <a:lnTo>
                  <a:pt x="3167888" y="1105281"/>
                </a:lnTo>
                <a:lnTo>
                  <a:pt x="3111627" y="1144524"/>
                </a:lnTo>
                <a:lnTo>
                  <a:pt x="3062859" y="1191514"/>
                </a:lnTo>
                <a:lnTo>
                  <a:pt x="3025394" y="1238504"/>
                </a:lnTo>
                <a:lnTo>
                  <a:pt x="2991739" y="1281684"/>
                </a:lnTo>
                <a:lnTo>
                  <a:pt x="2961640" y="1320800"/>
                </a:lnTo>
                <a:lnTo>
                  <a:pt x="2946654" y="1360043"/>
                </a:lnTo>
                <a:lnTo>
                  <a:pt x="2931668" y="1387475"/>
                </a:lnTo>
                <a:lnTo>
                  <a:pt x="2924175" y="1410970"/>
                </a:lnTo>
                <a:lnTo>
                  <a:pt x="2920492" y="1414907"/>
                </a:lnTo>
                <a:lnTo>
                  <a:pt x="2927985" y="1422781"/>
                </a:lnTo>
                <a:lnTo>
                  <a:pt x="2954147" y="1434465"/>
                </a:lnTo>
                <a:lnTo>
                  <a:pt x="2995422" y="1457960"/>
                </a:lnTo>
                <a:lnTo>
                  <a:pt x="3044190" y="1473708"/>
                </a:lnTo>
                <a:lnTo>
                  <a:pt x="3111627" y="1493266"/>
                </a:lnTo>
                <a:lnTo>
                  <a:pt x="3182874" y="1497203"/>
                </a:lnTo>
                <a:lnTo>
                  <a:pt x="3269107" y="1489329"/>
                </a:lnTo>
                <a:lnTo>
                  <a:pt x="3355340" y="1461897"/>
                </a:lnTo>
                <a:lnTo>
                  <a:pt x="3430270" y="1422781"/>
                </a:lnTo>
                <a:lnTo>
                  <a:pt x="3497834" y="1375664"/>
                </a:lnTo>
                <a:lnTo>
                  <a:pt x="3553968" y="1316863"/>
                </a:lnTo>
                <a:lnTo>
                  <a:pt x="3599053" y="1261999"/>
                </a:lnTo>
                <a:lnTo>
                  <a:pt x="3636518" y="1203198"/>
                </a:lnTo>
                <a:lnTo>
                  <a:pt x="3662680" y="1156208"/>
                </a:lnTo>
                <a:lnTo>
                  <a:pt x="3685286" y="1117092"/>
                </a:lnTo>
                <a:lnTo>
                  <a:pt x="3696462" y="1085723"/>
                </a:lnTo>
                <a:lnTo>
                  <a:pt x="3700272" y="1077849"/>
                </a:lnTo>
                <a:close/>
              </a:path>
            </a:pathLst>
          </a:custGeom>
          <a:solidFill>
            <a:srgbClr val="00549F">
              <a:alpha val="14901"/>
            </a:srgbClr>
          </a:solidFill>
        </p:spPr>
        <p:txBody>
          <a:bodyPr wrap="square" lIns="0" tIns="0" rIns="0" bIns="0" rtlCol="0"/>
          <a:lstStyle/>
          <a:p>
            <a:endParaRPr/>
          </a:p>
        </p:txBody>
      </p:sp>
      <p:sp>
        <p:nvSpPr>
          <p:cNvPr id="3" name="object 3"/>
          <p:cNvSpPr/>
          <p:nvPr/>
        </p:nvSpPr>
        <p:spPr>
          <a:xfrm>
            <a:off x="4616323" y="1547494"/>
            <a:ext cx="1840864" cy="2112645"/>
          </a:xfrm>
          <a:custGeom>
            <a:avLst/>
            <a:gdLst/>
            <a:ahLst/>
            <a:cxnLst/>
            <a:rect l="l" t="t" r="r" b="b"/>
            <a:pathLst>
              <a:path w="1840864" h="2112645">
                <a:moveTo>
                  <a:pt x="809879" y="1916430"/>
                </a:moveTo>
                <a:lnTo>
                  <a:pt x="783590" y="1861566"/>
                </a:lnTo>
                <a:lnTo>
                  <a:pt x="761111" y="1826387"/>
                </a:lnTo>
                <a:lnTo>
                  <a:pt x="734822" y="1783207"/>
                </a:lnTo>
                <a:lnTo>
                  <a:pt x="701040" y="1732280"/>
                </a:lnTo>
                <a:lnTo>
                  <a:pt x="656082" y="1689227"/>
                </a:lnTo>
                <a:lnTo>
                  <a:pt x="603631" y="1646047"/>
                </a:lnTo>
                <a:lnTo>
                  <a:pt x="543687" y="1602994"/>
                </a:lnTo>
                <a:lnTo>
                  <a:pt x="479933" y="1567688"/>
                </a:lnTo>
                <a:lnTo>
                  <a:pt x="401193" y="1540256"/>
                </a:lnTo>
                <a:lnTo>
                  <a:pt x="318770" y="1524508"/>
                </a:lnTo>
                <a:lnTo>
                  <a:pt x="221234" y="1524508"/>
                </a:lnTo>
                <a:lnTo>
                  <a:pt x="112522" y="1536319"/>
                </a:lnTo>
                <a:lnTo>
                  <a:pt x="0" y="1563751"/>
                </a:lnTo>
                <a:lnTo>
                  <a:pt x="3810" y="1571625"/>
                </a:lnTo>
                <a:lnTo>
                  <a:pt x="11303" y="1599057"/>
                </a:lnTo>
                <a:lnTo>
                  <a:pt x="30099" y="1630426"/>
                </a:lnTo>
                <a:lnTo>
                  <a:pt x="52578" y="1673479"/>
                </a:lnTo>
                <a:lnTo>
                  <a:pt x="82550" y="1720469"/>
                </a:lnTo>
                <a:lnTo>
                  <a:pt x="120015" y="1771523"/>
                </a:lnTo>
                <a:lnTo>
                  <a:pt x="168783" y="1826387"/>
                </a:lnTo>
                <a:lnTo>
                  <a:pt x="221234" y="1877314"/>
                </a:lnTo>
                <a:lnTo>
                  <a:pt x="281178" y="1924304"/>
                </a:lnTo>
                <a:lnTo>
                  <a:pt x="348742" y="1959610"/>
                </a:lnTo>
                <a:lnTo>
                  <a:pt x="423672" y="1983105"/>
                </a:lnTo>
                <a:lnTo>
                  <a:pt x="506095" y="1998738"/>
                </a:lnTo>
                <a:lnTo>
                  <a:pt x="599821" y="1987042"/>
                </a:lnTo>
                <a:lnTo>
                  <a:pt x="701040" y="1967484"/>
                </a:lnTo>
                <a:lnTo>
                  <a:pt x="809879" y="1916430"/>
                </a:lnTo>
                <a:close/>
              </a:path>
              <a:path w="1840864" h="2112645">
                <a:moveTo>
                  <a:pt x="1600835" y="1681353"/>
                </a:moveTo>
                <a:lnTo>
                  <a:pt x="1589532" y="1559814"/>
                </a:lnTo>
                <a:lnTo>
                  <a:pt x="1567053" y="1442212"/>
                </a:lnTo>
                <a:lnTo>
                  <a:pt x="1533398" y="1344295"/>
                </a:lnTo>
                <a:lnTo>
                  <a:pt x="1484630" y="1246251"/>
                </a:lnTo>
                <a:lnTo>
                  <a:pt x="1435862" y="1163955"/>
                </a:lnTo>
                <a:lnTo>
                  <a:pt x="1375918" y="1085596"/>
                </a:lnTo>
                <a:lnTo>
                  <a:pt x="1248410" y="952373"/>
                </a:lnTo>
                <a:lnTo>
                  <a:pt x="1180973" y="901446"/>
                </a:lnTo>
                <a:lnTo>
                  <a:pt x="1113536" y="854329"/>
                </a:lnTo>
                <a:lnTo>
                  <a:pt x="1049782" y="815213"/>
                </a:lnTo>
                <a:lnTo>
                  <a:pt x="989711" y="779907"/>
                </a:lnTo>
                <a:lnTo>
                  <a:pt x="941070" y="756412"/>
                </a:lnTo>
                <a:lnTo>
                  <a:pt x="892302" y="736854"/>
                </a:lnTo>
                <a:lnTo>
                  <a:pt x="858520" y="725043"/>
                </a:lnTo>
                <a:lnTo>
                  <a:pt x="839851" y="717169"/>
                </a:lnTo>
                <a:lnTo>
                  <a:pt x="832358" y="709422"/>
                </a:lnTo>
                <a:lnTo>
                  <a:pt x="809879" y="881761"/>
                </a:lnTo>
                <a:lnTo>
                  <a:pt x="806069" y="1038606"/>
                </a:lnTo>
                <a:lnTo>
                  <a:pt x="817372" y="1183640"/>
                </a:lnTo>
                <a:lnTo>
                  <a:pt x="839851" y="1316863"/>
                </a:lnTo>
                <a:lnTo>
                  <a:pt x="873506" y="1434465"/>
                </a:lnTo>
                <a:lnTo>
                  <a:pt x="914781" y="1544193"/>
                </a:lnTo>
                <a:lnTo>
                  <a:pt x="963549" y="1638173"/>
                </a:lnTo>
                <a:lnTo>
                  <a:pt x="1019810" y="1724406"/>
                </a:lnTo>
                <a:lnTo>
                  <a:pt x="1079754" y="1798955"/>
                </a:lnTo>
                <a:lnTo>
                  <a:pt x="1143508" y="1865503"/>
                </a:lnTo>
                <a:lnTo>
                  <a:pt x="1203452" y="1924304"/>
                </a:lnTo>
                <a:lnTo>
                  <a:pt x="1267206" y="1971294"/>
                </a:lnTo>
                <a:lnTo>
                  <a:pt x="1327150" y="2010549"/>
                </a:lnTo>
                <a:lnTo>
                  <a:pt x="1379601" y="2045843"/>
                </a:lnTo>
                <a:lnTo>
                  <a:pt x="1432179" y="2069338"/>
                </a:lnTo>
                <a:lnTo>
                  <a:pt x="1473327" y="2088896"/>
                </a:lnTo>
                <a:lnTo>
                  <a:pt x="1503426" y="2104644"/>
                </a:lnTo>
                <a:lnTo>
                  <a:pt x="1522095" y="2108581"/>
                </a:lnTo>
                <a:lnTo>
                  <a:pt x="1529588" y="2112391"/>
                </a:lnTo>
                <a:lnTo>
                  <a:pt x="1570863" y="1959610"/>
                </a:lnTo>
                <a:lnTo>
                  <a:pt x="1597025" y="1814576"/>
                </a:lnTo>
                <a:lnTo>
                  <a:pt x="1600835" y="1681353"/>
                </a:lnTo>
                <a:close/>
              </a:path>
              <a:path w="1840864" h="2112645">
                <a:moveTo>
                  <a:pt x="1840738" y="517271"/>
                </a:moveTo>
                <a:lnTo>
                  <a:pt x="1825752" y="431165"/>
                </a:lnTo>
                <a:lnTo>
                  <a:pt x="1799590" y="356616"/>
                </a:lnTo>
                <a:lnTo>
                  <a:pt x="1765808" y="282194"/>
                </a:lnTo>
                <a:lnTo>
                  <a:pt x="1728343" y="219456"/>
                </a:lnTo>
                <a:lnTo>
                  <a:pt x="1687068" y="160655"/>
                </a:lnTo>
                <a:lnTo>
                  <a:pt x="1604645" y="74422"/>
                </a:lnTo>
                <a:lnTo>
                  <a:pt x="1567053" y="43053"/>
                </a:lnTo>
                <a:lnTo>
                  <a:pt x="1537081" y="23495"/>
                </a:lnTo>
                <a:lnTo>
                  <a:pt x="1518412" y="7874"/>
                </a:lnTo>
                <a:lnTo>
                  <a:pt x="1510919" y="0"/>
                </a:lnTo>
                <a:lnTo>
                  <a:pt x="1465834" y="133223"/>
                </a:lnTo>
                <a:lnTo>
                  <a:pt x="1439672" y="250825"/>
                </a:lnTo>
                <a:lnTo>
                  <a:pt x="1432179" y="360553"/>
                </a:lnTo>
                <a:lnTo>
                  <a:pt x="1439672" y="462407"/>
                </a:lnTo>
                <a:lnTo>
                  <a:pt x="1458341" y="548640"/>
                </a:lnTo>
                <a:lnTo>
                  <a:pt x="1484630" y="627126"/>
                </a:lnTo>
                <a:lnTo>
                  <a:pt x="1518412" y="697611"/>
                </a:lnTo>
                <a:lnTo>
                  <a:pt x="1555877" y="760349"/>
                </a:lnTo>
                <a:lnTo>
                  <a:pt x="1672082" y="881761"/>
                </a:lnTo>
                <a:lnTo>
                  <a:pt x="1717040" y="917067"/>
                </a:lnTo>
                <a:lnTo>
                  <a:pt x="1724533" y="921004"/>
                </a:lnTo>
                <a:lnTo>
                  <a:pt x="1784477" y="811276"/>
                </a:lnTo>
                <a:lnTo>
                  <a:pt x="1818259" y="705485"/>
                </a:lnTo>
                <a:lnTo>
                  <a:pt x="1833245" y="611378"/>
                </a:lnTo>
                <a:lnTo>
                  <a:pt x="1840738" y="517271"/>
                </a:lnTo>
                <a:close/>
              </a:path>
            </a:pathLst>
          </a:custGeom>
          <a:solidFill>
            <a:srgbClr val="00549F">
              <a:alpha val="14901"/>
            </a:srgbClr>
          </a:solidFill>
        </p:spPr>
        <p:txBody>
          <a:bodyPr wrap="square" lIns="0" tIns="0" rIns="0" bIns="0" rtlCol="0"/>
          <a:lstStyle/>
          <a:p>
            <a:endParaRPr/>
          </a:p>
        </p:txBody>
      </p:sp>
      <p:sp>
        <p:nvSpPr>
          <p:cNvPr id="4" name="object 4"/>
          <p:cNvSpPr/>
          <p:nvPr/>
        </p:nvSpPr>
        <p:spPr>
          <a:xfrm>
            <a:off x="7041895" y="1966848"/>
            <a:ext cx="393700" cy="897890"/>
          </a:xfrm>
          <a:custGeom>
            <a:avLst/>
            <a:gdLst/>
            <a:ahLst/>
            <a:cxnLst/>
            <a:rect l="l" t="t" r="r" b="b"/>
            <a:pathLst>
              <a:path w="393700" h="897889">
                <a:moveTo>
                  <a:pt x="307467" y="0"/>
                </a:moveTo>
                <a:lnTo>
                  <a:pt x="202437" y="90170"/>
                </a:lnTo>
                <a:lnTo>
                  <a:pt x="123698" y="180339"/>
                </a:lnTo>
                <a:lnTo>
                  <a:pt x="67563" y="278256"/>
                </a:lnTo>
                <a:lnTo>
                  <a:pt x="29972" y="372363"/>
                </a:lnTo>
                <a:lnTo>
                  <a:pt x="11302" y="462406"/>
                </a:lnTo>
                <a:lnTo>
                  <a:pt x="0" y="548639"/>
                </a:lnTo>
                <a:lnTo>
                  <a:pt x="0" y="630936"/>
                </a:lnTo>
                <a:lnTo>
                  <a:pt x="11302" y="705485"/>
                </a:lnTo>
                <a:lnTo>
                  <a:pt x="26288" y="772033"/>
                </a:lnTo>
                <a:lnTo>
                  <a:pt x="37464" y="823087"/>
                </a:lnTo>
                <a:lnTo>
                  <a:pt x="56260" y="866139"/>
                </a:lnTo>
                <a:lnTo>
                  <a:pt x="63753" y="889635"/>
                </a:lnTo>
                <a:lnTo>
                  <a:pt x="67563" y="897509"/>
                </a:lnTo>
                <a:lnTo>
                  <a:pt x="168782" y="838708"/>
                </a:lnTo>
                <a:lnTo>
                  <a:pt x="243712" y="775970"/>
                </a:lnTo>
                <a:lnTo>
                  <a:pt x="303656" y="701548"/>
                </a:lnTo>
                <a:lnTo>
                  <a:pt x="344931" y="627126"/>
                </a:lnTo>
                <a:lnTo>
                  <a:pt x="371221" y="544702"/>
                </a:lnTo>
                <a:lnTo>
                  <a:pt x="386206" y="462406"/>
                </a:lnTo>
                <a:lnTo>
                  <a:pt x="393700" y="387985"/>
                </a:lnTo>
                <a:lnTo>
                  <a:pt x="386206" y="309625"/>
                </a:lnTo>
                <a:lnTo>
                  <a:pt x="378713" y="239013"/>
                </a:lnTo>
                <a:lnTo>
                  <a:pt x="367410" y="172465"/>
                </a:lnTo>
                <a:lnTo>
                  <a:pt x="348614" y="117601"/>
                </a:lnTo>
                <a:lnTo>
                  <a:pt x="333628" y="66675"/>
                </a:lnTo>
                <a:lnTo>
                  <a:pt x="322452" y="31368"/>
                </a:lnTo>
                <a:lnTo>
                  <a:pt x="307467" y="11811"/>
                </a:lnTo>
                <a:lnTo>
                  <a:pt x="307467" y="0"/>
                </a:lnTo>
                <a:close/>
              </a:path>
            </a:pathLst>
          </a:custGeom>
          <a:solidFill>
            <a:srgbClr val="00549F">
              <a:alpha val="14901"/>
            </a:srgbClr>
          </a:solidFill>
        </p:spPr>
        <p:txBody>
          <a:bodyPr wrap="square" lIns="0" tIns="0" rIns="0" bIns="0" rtlCol="0"/>
          <a:lstStyle/>
          <a:p>
            <a:endParaRPr/>
          </a:p>
        </p:txBody>
      </p:sp>
      <p:sp>
        <p:nvSpPr>
          <p:cNvPr id="5" name="object 5"/>
          <p:cNvSpPr/>
          <p:nvPr/>
        </p:nvSpPr>
        <p:spPr>
          <a:xfrm>
            <a:off x="7855457" y="4906264"/>
            <a:ext cx="708660" cy="564515"/>
          </a:xfrm>
          <a:custGeom>
            <a:avLst/>
            <a:gdLst/>
            <a:ahLst/>
            <a:cxnLst/>
            <a:rect l="l" t="t" r="r" b="b"/>
            <a:pathLst>
              <a:path w="708659" h="564514">
                <a:moveTo>
                  <a:pt x="116205" y="0"/>
                </a:moveTo>
                <a:lnTo>
                  <a:pt x="0" y="0"/>
                </a:lnTo>
                <a:lnTo>
                  <a:pt x="0" y="7874"/>
                </a:lnTo>
                <a:lnTo>
                  <a:pt x="11175" y="62737"/>
                </a:lnTo>
                <a:lnTo>
                  <a:pt x="22478" y="105791"/>
                </a:lnTo>
                <a:lnTo>
                  <a:pt x="37465" y="156718"/>
                </a:lnTo>
                <a:lnTo>
                  <a:pt x="59944" y="211581"/>
                </a:lnTo>
                <a:lnTo>
                  <a:pt x="86233" y="270383"/>
                </a:lnTo>
                <a:lnTo>
                  <a:pt x="123698" y="329184"/>
                </a:lnTo>
                <a:lnTo>
                  <a:pt x="164973" y="384048"/>
                </a:lnTo>
                <a:lnTo>
                  <a:pt x="213614" y="438912"/>
                </a:lnTo>
                <a:lnTo>
                  <a:pt x="269875" y="485902"/>
                </a:lnTo>
                <a:lnTo>
                  <a:pt x="337312" y="525145"/>
                </a:lnTo>
                <a:lnTo>
                  <a:pt x="416051" y="552577"/>
                </a:lnTo>
                <a:lnTo>
                  <a:pt x="502285" y="564388"/>
                </a:lnTo>
                <a:lnTo>
                  <a:pt x="599821" y="564388"/>
                </a:lnTo>
                <a:lnTo>
                  <a:pt x="708533" y="548640"/>
                </a:lnTo>
                <a:lnTo>
                  <a:pt x="704723" y="544703"/>
                </a:lnTo>
                <a:lnTo>
                  <a:pt x="704723" y="521208"/>
                </a:lnTo>
                <a:lnTo>
                  <a:pt x="697230" y="485902"/>
                </a:lnTo>
                <a:lnTo>
                  <a:pt x="682244" y="446786"/>
                </a:lnTo>
                <a:lnTo>
                  <a:pt x="667258" y="399796"/>
                </a:lnTo>
                <a:lnTo>
                  <a:pt x="641096" y="344805"/>
                </a:lnTo>
                <a:lnTo>
                  <a:pt x="607314" y="289941"/>
                </a:lnTo>
                <a:lnTo>
                  <a:pt x="569849" y="231267"/>
                </a:lnTo>
                <a:lnTo>
                  <a:pt x="521081" y="176403"/>
                </a:lnTo>
                <a:lnTo>
                  <a:pt x="464820" y="121412"/>
                </a:lnTo>
                <a:lnTo>
                  <a:pt x="393573" y="78359"/>
                </a:lnTo>
                <a:lnTo>
                  <a:pt x="314833" y="39116"/>
                </a:lnTo>
                <a:lnTo>
                  <a:pt x="221107" y="11684"/>
                </a:lnTo>
                <a:lnTo>
                  <a:pt x="116205" y="0"/>
                </a:lnTo>
                <a:close/>
              </a:path>
            </a:pathLst>
          </a:custGeom>
          <a:solidFill>
            <a:srgbClr val="00549F">
              <a:alpha val="14901"/>
            </a:srgbClr>
          </a:solidFill>
        </p:spPr>
        <p:txBody>
          <a:bodyPr wrap="square" lIns="0" tIns="0" rIns="0" bIns="0" rtlCol="0"/>
          <a:lstStyle/>
          <a:p>
            <a:endParaRPr/>
          </a:p>
        </p:txBody>
      </p:sp>
      <p:sp>
        <p:nvSpPr>
          <p:cNvPr id="6" name="object 6"/>
          <p:cNvSpPr/>
          <p:nvPr/>
        </p:nvSpPr>
        <p:spPr>
          <a:xfrm>
            <a:off x="7855457" y="2421508"/>
            <a:ext cx="873760" cy="732790"/>
          </a:xfrm>
          <a:custGeom>
            <a:avLst/>
            <a:gdLst/>
            <a:ahLst/>
            <a:cxnLst/>
            <a:rect l="l" t="t" r="r" b="b"/>
            <a:pathLst>
              <a:path w="873759" h="732789">
                <a:moveTo>
                  <a:pt x="742315" y="0"/>
                </a:moveTo>
                <a:lnTo>
                  <a:pt x="625983" y="15620"/>
                </a:lnTo>
                <a:lnTo>
                  <a:pt x="521081" y="43052"/>
                </a:lnTo>
                <a:lnTo>
                  <a:pt x="427355" y="78358"/>
                </a:lnTo>
                <a:lnTo>
                  <a:pt x="348615" y="125349"/>
                </a:lnTo>
                <a:lnTo>
                  <a:pt x="277368" y="180212"/>
                </a:lnTo>
                <a:lnTo>
                  <a:pt x="213614" y="239013"/>
                </a:lnTo>
                <a:lnTo>
                  <a:pt x="161163" y="301751"/>
                </a:lnTo>
                <a:lnTo>
                  <a:pt x="119888" y="368426"/>
                </a:lnTo>
                <a:lnTo>
                  <a:pt x="56261" y="493775"/>
                </a:lnTo>
                <a:lnTo>
                  <a:pt x="37465" y="552576"/>
                </a:lnTo>
                <a:lnTo>
                  <a:pt x="18669" y="599566"/>
                </a:lnTo>
                <a:lnTo>
                  <a:pt x="11175" y="646683"/>
                </a:lnTo>
                <a:lnTo>
                  <a:pt x="3683" y="677926"/>
                </a:lnTo>
                <a:lnTo>
                  <a:pt x="0" y="701548"/>
                </a:lnTo>
                <a:lnTo>
                  <a:pt x="0" y="705357"/>
                </a:lnTo>
                <a:lnTo>
                  <a:pt x="116205" y="728979"/>
                </a:lnTo>
                <a:lnTo>
                  <a:pt x="224917" y="732789"/>
                </a:lnTo>
                <a:lnTo>
                  <a:pt x="322325" y="721105"/>
                </a:lnTo>
                <a:lnTo>
                  <a:pt x="408559" y="693674"/>
                </a:lnTo>
                <a:lnTo>
                  <a:pt x="491109" y="658367"/>
                </a:lnTo>
                <a:lnTo>
                  <a:pt x="558546" y="611377"/>
                </a:lnTo>
                <a:lnTo>
                  <a:pt x="618490" y="552576"/>
                </a:lnTo>
                <a:lnTo>
                  <a:pt x="671068" y="489838"/>
                </a:lnTo>
                <a:lnTo>
                  <a:pt x="716026" y="427100"/>
                </a:lnTo>
                <a:lnTo>
                  <a:pt x="753491" y="360552"/>
                </a:lnTo>
                <a:lnTo>
                  <a:pt x="787273" y="289940"/>
                </a:lnTo>
                <a:lnTo>
                  <a:pt x="813435" y="227329"/>
                </a:lnTo>
                <a:lnTo>
                  <a:pt x="836041" y="164591"/>
                </a:lnTo>
                <a:lnTo>
                  <a:pt x="847217" y="113664"/>
                </a:lnTo>
                <a:lnTo>
                  <a:pt x="858520" y="66548"/>
                </a:lnTo>
                <a:lnTo>
                  <a:pt x="869696" y="31368"/>
                </a:lnTo>
                <a:lnTo>
                  <a:pt x="873506" y="7746"/>
                </a:lnTo>
                <a:lnTo>
                  <a:pt x="873506" y="3937"/>
                </a:lnTo>
                <a:lnTo>
                  <a:pt x="742315" y="0"/>
                </a:lnTo>
                <a:close/>
              </a:path>
            </a:pathLst>
          </a:custGeom>
          <a:solidFill>
            <a:srgbClr val="00549F">
              <a:alpha val="14901"/>
            </a:srgbClr>
          </a:solidFill>
        </p:spPr>
        <p:txBody>
          <a:bodyPr wrap="square" lIns="0" tIns="0" rIns="0" bIns="0" rtlCol="0"/>
          <a:lstStyle/>
          <a:p>
            <a:endParaRPr/>
          </a:p>
        </p:txBody>
      </p:sp>
      <p:sp>
        <p:nvSpPr>
          <p:cNvPr id="7" name="object 7"/>
          <p:cNvSpPr/>
          <p:nvPr/>
        </p:nvSpPr>
        <p:spPr>
          <a:xfrm>
            <a:off x="7784210" y="1484757"/>
            <a:ext cx="269875" cy="619760"/>
          </a:xfrm>
          <a:custGeom>
            <a:avLst/>
            <a:gdLst/>
            <a:ahLst/>
            <a:cxnLst/>
            <a:rect l="l" t="t" r="r" b="b"/>
            <a:pathLst>
              <a:path w="269875" h="619760">
                <a:moveTo>
                  <a:pt x="209931" y="0"/>
                </a:moveTo>
                <a:lnTo>
                  <a:pt x="127508" y="70612"/>
                </a:lnTo>
                <a:lnTo>
                  <a:pt x="71247" y="148970"/>
                </a:lnTo>
                <a:lnTo>
                  <a:pt x="33782" y="223392"/>
                </a:lnTo>
                <a:lnTo>
                  <a:pt x="7493" y="297941"/>
                </a:lnTo>
                <a:lnTo>
                  <a:pt x="0" y="372363"/>
                </a:lnTo>
                <a:lnTo>
                  <a:pt x="0" y="439038"/>
                </a:lnTo>
                <a:lnTo>
                  <a:pt x="7493" y="497713"/>
                </a:lnTo>
                <a:lnTo>
                  <a:pt x="18796" y="548766"/>
                </a:lnTo>
                <a:lnTo>
                  <a:pt x="33782" y="583945"/>
                </a:lnTo>
                <a:lnTo>
                  <a:pt x="44958" y="611377"/>
                </a:lnTo>
                <a:lnTo>
                  <a:pt x="123698" y="572262"/>
                </a:lnTo>
                <a:lnTo>
                  <a:pt x="183642" y="517397"/>
                </a:lnTo>
                <a:lnTo>
                  <a:pt x="221234" y="458596"/>
                </a:lnTo>
                <a:lnTo>
                  <a:pt x="251206" y="395858"/>
                </a:lnTo>
                <a:lnTo>
                  <a:pt x="262382" y="329183"/>
                </a:lnTo>
                <a:lnTo>
                  <a:pt x="269875" y="270509"/>
                </a:lnTo>
                <a:lnTo>
                  <a:pt x="266192" y="207771"/>
                </a:lnTo>
                <a:lnTo>
                  <a:pt x="258699" y="148970"/>
                </a:lnTo>
                <a:lnTo>
                  <a:pt x="247396" y="101980"/>
                </a:lnTo>
                <a:lnTo>
                  <a:pt x="232410" y="58800"/>
                </a:lnTo>
                <a:lnTo>
                  <a:pt x="221234" y="27431"/>
                </a:lnTo>
                <a:lnTo>
                  <a:pt x="213614" y="3937"/>
                </a:lnTo>
                <a:lnTo>
                  <a:pt x="209931" y="0"/>
                </a:lnTo>
                <a:close/>
              </a:path>
            </a:pathLst>
          </a:custGeom>
          <a:solidFill>
            <a:srgbClr val="00549F">
              <a:alpha val="14901"/>
            </a:srgbClr>
          </a:solidFill>
        </p:spPr>
        <p:txBody>
          <a:bodyPr wrap="square" lIns="0" tIns="0" rIns="0" bIns="0" rtlCol="0"/>
          <a:lstStyle/>
          <a:p>
            <a:endParaRPr/>
          </a:p>
        </p:txBody>
      </p:sp>
      <p:sp>
        <p:nvSpPr>
          <p:cNvPr id="8" name="object 8"/>
          <p:cNvSpPr/>
          <p:nvPr/>
        </p:nvSpPr>
        <p:spPr>
          <a:xfrm>
            <a:off x="5002529" y="4859146"/>
            <a:ext cx="704850" cy="560705"/>
          </a:xfrm>
          <a:custGeom>
            <a:avLst/>
            <a:gdLst/>
            <a:ahLst/>
            <a:cxnLst/>
            <a:rect l="l" t="t" r="r" b="b"/>
            <a:pathLst>
              <a:path w="704850" h="560704">
                <a:moveTo>
                  <a:pt x="644779" y="0"/>
                </a:moveTo>
                <a:lnTo>
                  <a:pt x="603504" y="0"/>
                </a:lnTo>
                <a:lnTo>
                  <a:pt x="558546" y="0"/>
                </a:lnTo>
                <a:lnTo>
                  <a:pt x="502285" y="7873"/>
                </a:lnTo>
                <a:lnTo>
                  <a:pt x="446150" y="19684"/>
                </a:lnTo>
                <a:lnTo>
                  <a:pt x="382397" y="43179"/>
                </a:lnTo>
                <a:lnTo>
                  <a:pt x="318643" y="74548"/>
                </a:lnTo>
                <a:lnTo>
                  <a:pt x="254889" y="117601"/>
                </a:lnTo>
                <a:lnTo>
                  <a:pt x="191135" y="168528"/>
                </a:lnTo>
                <a:lnTo>
                  <a:pt x="135000" y="239140"/>
                </a:lnTo>
                <a:lnTo>
                  <a:pt x="82423" y="329310"/>
                </a:lnTo>
                <a:lnTo>
                  <a:pt x="37465" y="427227"/>
                </a:lnTo>
                <a:lnTo>
                  <a:pt x="0" y="552703"/>
                </a:lnTo>
                <a:lnTo>
                  <a:pt x="7493" y="552703"/>
                </a:lnTo>
                <a:lnTo>
                  <a:pt x="29972" y="556640"/>
                </a:lnTo>
                <a:lnTo>
                  <a:pt x="59944" y="560450"/>
                </a:lnTo>
                <a:lnTo>
                  <a:pt x="149987" y="560450"/>
                </a:lnTo>
                <a:lnTo>
                  <a:pt x="209931" y="556640"/>
                </a:lnTo>
                <a:lnTo>
                  <a:pt x="269875" y="548766"/>
                </a:lnTo>
                <a:lnTo>
                  <a:pt x="329946" y="529208"/>
                </a:lnTo>
                <a:lnTo>
                  <a:pt x="393573" y="509523"/>
                </a:lnTo>
                <a:lnTo>
                  <a:pt x="457327" y="474344"/>
                </a:lnTo>
                <a:lnTo>
                  <a:pt x="517271" y="427227"/>
                </a:lnTo>
                <a:lnTo>
                  <a:pt x="569849" y="376300"/>
                </a:lnTo>
                <a:lnTo>
                  <a:pt x="618490" y="305815"/>
                </a:lnTo>
                <a:lnTo>
                  <a:pt x="659765" y="223519"/>
                </a:lnTo>
                <a:lnTo>
                  <a:pt x="689737" y="121538"/>
                </a:lnTo>
                <a:lnTo>
                  <a:pt x="704723" y="7873"/>
                </a:lnTo>
                <a:lnTo>
                  <a:pt x="697230" y="3936"/>
                </a:lnTo>
                <a:lnTo>
                  <a:pt x="674751" y="3936"/>
                </a:lnTo>
                <a:lnTo>
                  <a:pt x="644779" y="0"/>
                </a:lnTo>
                <a:close/>
              </a:path>
            </a:pathLst>
          </a:custGeom>
          <a:solidFill>
            <a:srgbClr val="00549F">
              <a:alpha val="14901"/>
            </a:srgbClr>
          </a:solidFill>
        </p:spPr>
        <p:txBody>
          <a:bodyPr wrap="square" lIns="0" tIns="0" rIns="0" bIns="0" rtlCol="0"/>
          <a:lstStyle/>
          <a:p>
            <a:endParaRPr/>
          </a:p>
        </p:txBody>
      </p:sp>
      <p:sp>
        <p:nvSpPr>
          <p:cNvPr id="9" name="object 9"/>
          <p:cNvSpPr/>
          <p:nvPr/>
        </p:nvSpPr>
        <p:spPr>
          <a:xfrm>
            <a:off x="4447666" y="4255642"/>
            <a:ext cx="1053465" cy="497840"/>
          </a:xfrm>
          <a:custGeom>
            <a:avLst/>
            <a:gdLst/>
            <a:ahLst/>
            <a:cxnLst/>
            <a:rect l="l" t="t" r="r" b="b"/>
            <a:pathLst>
              <a:path w="1053464" h="497839">
                <a:moveTo>
                  <a:pt x="641096" y="0"/>
                </a:moveTo>
                <a:lnTo>
                  <a:pt x="547370" y="7873"/>
                </a:lnTo>
                <a:lnTo>
                  <a:pt x="446150" y="31368"/>
                </a:lnTo>
                <a:lnTo>
                  <a:pt x="341122" y="74421"/>
                </a:lnTo>
                <a:lnTo>
                  <a:pt x="224917" y="137159"/>
                </a:lnTo>
                <a:lnTo>
                  <a:pt x="112522" y="227329"/>
                </a:lnTo>
                <a:lnTo>
                  <a:pt x="0" y="340994"/>
                </a:lnTo>
                <a:lnTo>
                  <a:pt x="7493" y="348868"/>
                </a:lnTo>
                <a:lnTo>
                  <a:pt x="29972" y="364489"/>
                </a:lnTo>
                <a:lnTo>
                  <a:pt x="59944" y="384047"/>
                </a:lnTo>
                <a:lnTo>
                  <a:pt x="105029" y="403732"/>
                </a:lnTo>
                <a:lnTo>
                  <a:pt x="153670" y="431164"/>
                </a:lnTo>
                <a:lnTo>
                  <a:pt x="217424" y="450722"/>
                </a:lnTo>
                <a:lnTo>
                  <a:pt x="288671" y="474217"/>
                </a:lnTo>
                <a:lnTo>
                  <a:pt x="363600" y="486028"/>
                </a:lnTo>
                <a:lnTo>
                  <a:pt x="446150" y="497712"/>
                </a:lnTo>
                <a:lnTo>
                  <a:pt x="528574" y="493775"/>
                </a:lnTo>
                <a:lnTo>
                  <a:pt x="618617" y="474217"/>
                </a:lnTo>
                <a:lnTo>
                  <a:pt x="704850" y="442848"/>
                </a:lnTo>
                <a:lnTo>
                  <a:pt x="794766" y="395858"/>
                </a:lnTo>
                <a:lnTo>
                  <a:pt x="884809" y="329183"/>
                </a:lnTo>
                <a:lnTo>
                  <a:pt x="970915" y="239140"/>
                </a:lnTo>
                <a:lnTo>
                  <a:pt x="1053465" y="121538"/>
                </a:lnTo>
                <a:lnTo>
                  <a:pt x="1045972" y="117601"/>
                </a:lnTo>
                <a:lnTo>
                  <a:pt x="1023493" y="101853"/>
                </a:lnTo>
                <a:lnTo>
                  <a:pt x="986028" y="82295"/>
                </a:lnTo>
                <a:lnTo>
                  <a:pt x="877188" y="35305"/>
                </a:lnTo>
                <a:lnTo>
                  <a:pt x="809752" y="19557"/>
                </a:lnTo>
                <a:lnTo>
                  <a:pt x="731012" y="3936"/>
                </a:lnTo>
                <a:lnTo>
                  <a:pt x="641096" y="0"/>
                </a:lnTo>
                <a:close/>
              </a:path>
            </a:pathLst>
          </a:custGeom>
          <a:solidFill>
            <a:srgbClr val="00549F">
              <a:alpha val="14901"/>
            </a:srgbClr>
          </a:solidFill>
        </p:spPr>
        <p:txBody>
          <a:bodyPr wrap="square" lIns="0" tIns="0" rIns="0" bIns="0" rtlCol="0"/>
          <a:lstStyle/>
          <a:p>
            <a:endParaRPr/>
          </a:p>
        </p:txBody>
      </p:sp>
      <p:grpSp>
        <p:nvGrpSpPr>
          <p:cNvPr id="10" name="object 10"/>
          <p:cNvGrpSpPr/>
          <p:nvPr/>
        </p:nvGrpSpPr>
        <p:grpSpPr>
          <a:xfrm>
            <a:off x="0" y="-38"/>
            <a:ext cx="9108440" cy="1125220"/>
            <a:chOff x="0" y="-38"/>
            <a:chExt cx="9108440" cy="1125220"/>
          </a:xfrm>
        </p:grpSpPr>
        <p:pic>
          <p:nvPicPr>
            <p:cNvPr id="11" name="object 11"/>
            <p:cNvPicPr/>
            <p:nvPr/>
          </p:nvPicPr>
          <p:blipFill>
            <a:blip r:embed="rId2" cstate="print"/>
            <a:stretch>
              <a:fillRect/>
            </a:stretch>
          </p:blipFill>
          <p:spPr>
            <a:xfrm>
              <a:off x="7057517" y="11214"/>
              <a:ext cx="2050669" cy="1085557"/>
            </a:xfrm>
            <a:prstGeom prst="rect">
              <a:avLst/>
            </a:prstGeom>
          </p:spPr>
        </p:pic>
        <p:sp>
          <p:nvSpPr>
            <p:cNvPr id="12" name="object 1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grpSp>
      <p:sp>
        <p:nvSpPr>
          <p:cNvPr id="13" name="object 13"/>
          <p:cNvSpPr txBox="1"/>
          <p:nvPr/>
        </p:nvSpPr>
        <p:spPr>
          <a:xfrm>
            <a:off x="258267" y="124205"/>
            <a:ext cx="186690" cy="406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1</a:t>
            </a:r>
            <a:endParaRPr sz="2500">
              <a:latin typeface="Calibri"/>
              <a:cs typeface="Calibri"/>
            </a:endParaRPr>
          </a:p>
        </p:txBody>
      </p:sp>
      <p:sp>
        <p:nvSpPr>
          <p:cNvPr id="14" name="object 14" descr="$PPTXTitle"/>
          <p:cNvSpPr txBox="1">
            <a:spLocks noGrp="1"/>
          </p:cNvSpPr>
          <p:nvPr>
            <p:ph type="title"/>
          </p:nvPr>
        </p:nvSpPr>
        <p:spPr>
          <a:xfrm>
            <a:off x="258267" y="501853"/>
            <a:ext cx="3540760" cy="452120"/>
          </a:xfrm>
          <a:prstGeom prst="rect">
            <a:avLst/>
          </a:prstGeom>
        </p:spPr>
        <p:txBody>
          <a:bodyPr vert="horz" wrap="square" lIns="0" tIns="12065" rIns="0" bIns="0" rtlCol="0">
            <a:spAutoFit/>
          </a:bodyPr>
          <a:lstStyle/>
          <a:p>
            <a:pPr marL="12700">
              <a:lnSpc>
                <a:spcPct val="100000"/>
              </a:lnSpc>
              <a:spcBef>
                <a:spcPts val="95"/>
              </a:spcBef>
            </a:pPr>
            <a:r>
              <a:rPr u="none" spc="-20" dirty="0">
                <a:solidFill>
                  <a:srgbClr val="FFFFFF"/>
                </a:solidFill>
              </a:rPr>
              <a:t>Paysage</a:t>
            </a:r>
            <a:r>
              <a:rPr u="none" spc="-90" dirty="0">
                <a:solidFill>
                  <a:srgbClr val="FFFFFF"/>
                </a:solidFill>
              </a:rPr>
              <a:t> </a:t>
            </a:r>
            <a:r>
              <a:rPr u="none" spc="-10" dirty="0">
                <a:solidFill>
                  <a:srgbClr val="FFFFFF"/>
                </a:solidFill>
              </a:rPr>
              <a:t>intercommunal</a:t>
            </a:r>
          </a:p>
        </p:txBody>
      </p:sp>
      <p:grpSp>
        <p:nvGrpSpPr>
          <p:cNvPr id="15" name="object 15"/>
          <p:cNvGrpSpPr/>
          <p:nvPr/>
        </p:nvGrpSpPr>
        <p:grpSpPr>
          <a:xfrm>
            <a:off x="215518" y="2075052"/>
            <a:ext cx="2426970" cy="4135120"/>
            <a:chOff x="215518" y="2075052"/>
            <a:chExt cx="2426970" cy="4135120"/>
          </a:xfrm>
        </p:grpSpPr>
        <p:sp>
          <p:nvSpPr>
            <p:cNvPr id="16" name="object 16"/>
            <p:cNvSpPr/>
            <p:nvPr/>
          </p:nvSpPr>
          <p:spPr>
            <a:xfrm>
              <a:off x="215518" y="2075052"/>
              <a:ext cx="2426970" cy="1280160"/>
            </a:xfrm>
            <a:custGeom>
              <a:avLst/>
              <a:gdLst/>
              <a:ahLst/>
              <a:cxnLst/>
              <a:rect l="l" t="t" r="r" b="b"/>
              <a:pathLst>
                <a:path w="2426970" h="1280160">
                  <a:moveTo>
                    <a:pt x="2426589" y="0"/>
                  </a:moveTo>
                  <a:lnTo>
                    <a:pt x="0" y="0"/>
                  </a:lnTo>
                  <a:lnTo>
                    <a:pt x="0" y="1279778"/>
                  </a:lnTo>
                  <a:lnTo>
                    <a:pt x="2426589" y="1279778"/>
                  </a:lnTo>
                  <a:lnTo>
                    <a:pt x="2426589" y="0"/>
                  </a:lnTo>
                  <a:close/>
                </a:path>
              </a:pathLst>
            </a:custGeom>
            <a:solidFill>
              <a:srgbClr val="D0D7E8"/>
            </a:solidFill>
          </p:spPr>
          <p:txBody>
            <a:bodyPr wrap="square" lIns="0" tIns="0" rIns="0" bIns="0" rtlCol="0"/>
            <a:lstStyle/>
            <a:p>
              <a:endParaRPr/>
            </a:p>
          </p:txBody>
        </p:sp>
        <p:sp>
          <p:nvSpPr>
            <p:cNvPr id="17" name="object 17"/>
            <p:cNvSpPr/>
            <p:nvPr/>
          </p:nvSpPr>
          <p:spPr>
            <a:xfrm>
              <a:off x="215518" y="3354768"/>
              <a:ext cx="2426970" cy="2468880"/>
            </a:xfrm>
            <a:custGeom>
              <a:avLst/>
              <a:gdLst/>
              <a:ahLst/>
              <a:cxnLst/>
              <a:rect l="l" t="t" r="r" b="b"/>
              <a:pathLst>
                <a:path w="2426970" h="2468879">
                  <a:moveTo>
                    <a:pt x="2426589" y="0"/>
                  </a:moveTo>
                  <a:lnTo>
                    <a:pt x="0" y="0"/>
                  </a:lnTo>
                  <a:lnTo>
                    <a:pt x="0" y="2468880"/>
                  </a:lnTo>
                  <a:lnTo>
                    <a:pt x="2426589" y="2468880"/>
                  </a:lnTo>
                  <a:lnTo>
                    <a:pt x="2426589" y="0"/>
                  </a:lnTo>
                  <a:close/>
                </a:path>
              </a:pathLst>
            </a:custGeom>
            <a:solidFill>
              <a:srgbClr val="E9ECF4"/>
            </a:solidFill>
          </p:spPr>
          <p:txBody>
            <a:bodyPr wrap="square" lIns="0" tIns="0" rIns="0" bIns="0" rtlCol="0"/>
            <a:lstStyle/>
            <a:p>
              <a:endParaRPr/>
            </a:p>
          </p:txBody>
        </p:sp>
        <p:pic>
          <p:nvPicPr>
            <p:cNvPr id="18" name="object 18"/>
            <p:cNvPicPr/>
            <p:nvPr/>
          </p:nvPicPr>
          <p:blipFill>
            <a:blip r:embed="rId3" cstate="print"/>
            <a:stretch>
              <a:fillRect/>
            </a:stretch>
          </p:blipFill>
          <p:spPr>
            <a:xfrm>
              <a:off x="316991" y="2427719"/>
              <a:ext cx="2237994" cy="398538"/>
            </a:xfrm>
            <a:prstGeom prst="rect">
              <a:avLst/>
            </a:prstGeom>
          </p:spPr>
        </p:pic>
        <p:pic>
          <p:nvPicPr>
            <p:cNvPr id="19" name="object 19"/>
            <p:cNvPicPr/>
            <p:nvPr/>
          </p:nvPicPr>
          <p:blipFill>
            <a:blip r:embed="rId4" cstate="print"/>
            <a:stretch>
              <a:fillRect/>
            </a:stretch>
          </p:blipFill>
          <p:spPr>
            <a:xfrm>
              <a:off x="618743" y="4073639"/>
              <a:ext cx="1669542" cy="398538"/>
            </a:xfrm>
            <a:prstGeom prst="rect">
              <a:avLst/>
            </a:prstGeom>
          </p:spPr>
        </p:pic>
        <p:pic>
          <p:nvPicPr>
            <p:cNvPr id="20" name="object 20"/>
            <p:cNvPicPr/>
            <p:nvPr/>
          </p:nvPicPr>
          <p:blipFill>
            <a:blip r:embed="rId5" cstate="print"/>
            <a:stretch>
              <a:fillRect/>
            </a:stretch>
          </p:blipFill>
          <p:spPr>
            <a:xfrm>
              <a:off x="836675" y="5811012"/>
              <a:ext cx="1198626" cy="398538"/>
            </a:xfrm>
            <a:prstGeom prst="rect">
              <a:avLst/>
            </a:prstGeom>
          </p:spPr>
        </p:pic>
      </p:grpSp>
      <p:graphicFrame>
        <p:nvGraphicFramePr>
          <p:cNvPr id="21" name="object 21"/>
          <p:cNvGraphicFramePr>
            <a:graphicFrameLocks noGrp="1"/>
          </p:cNvGraphicFramePr>
          <p:nvPr/>
        </p:nvGraphicFramePr>
        <p:xfrm>
          <a:off x="209169" y="1564258"/>
          <a:ext cx="8712834" cy="4940935"/>
        </p:xfrm>
        <a:graphic>
          <a:graphicData uri="http://schemas.openxmlformats.org/drawingml/2006/table">
            <a:tbl>
              <a:tblPr firstRow="1" bandRow="1">
                <a:tableStyleId>{2D5ABB26-0587-4C30-8999-92F81FD0307C}</a:tableStyleId>
              </a:tblPr>
              <a:tblGrid>
                <a:gridCol w="2426335">
                  <a:extLst>
                    <a:ext uri="{9D8B030D-6E8A-4147-A177-3AD203B41FA5}">
                      <a16:colId xmlns:a16="http://schemas.microsoft.com/office/drawing/2014/main" val="20000"/>
                    </a:ext>
                  </a:extLst>
                </a:gridCol>
                <a:gridCol w="3382010">
                  <a:extLst>
                    <a:ext uri="{9D8B030D-6E8A-4147-A177-3AD203B41FA5}">
                      <a16:colId xmlns:a16="http://schemas.microsoft.com/office/drawing/2014/main" val="20001"/>
                    </a:ext>
                  </a:extLst>
                </a:gridCol>
                <a:gridCol w="2904489">
                  <a:extLst>
                    <a:ext uri="{9D8B030D-6E8A-4147-A177-3AD203B41FA5}">
                      <a16:colId xmlns:a16="http://schemas.microsoft.com/office/drawing/2014/main" val="20002"/>
                    </a:ext>
                  </a:extLst>
                </a:gridCol>
              </a:tblGrid>
              <a:tr h="504190">
                <a:tc>
                  <a:txBody>
                    <a:bodyPr/>
                    <a:lstStyle/>
                    <a:p>
                      <a:pPr>
                        <a:lnSpc>
                          <a:spcPct val="100000"/>
                        </a:lnSpc>
                      </a:pPr>
                      <a:endParaRPr sz="1200">
                        <a:latin typeface="Times New Roman"/>
                        <a:cs typeface="Times New Roman"/>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nSpc>
                          <a:spcPct val="100000"/>
                        </a:lnSpc>
                        <a:spcBef>
                          <a:spcPts val="160"/>
                        </a:spcBef>
                      </a:pPr>
                      <a:endParaRPr sz="1000">
                        <a:latin typeface="Times New Roman"/>
                        <a:cs typeface="Times New Roman"/>
                      </a:endParaRPr>
                    </a:p>
                    <a:p>
                      <a:pPr marL="672465">
                        <a:lnSpc>
                          <a:spcPct val="100000"/>
                        </a:lnSpc>
                        <a:spcBef>
                          <a:spcPts val="5"/>
                        </a:spcBef>
                      </a:pPr>
                      <a:r>
                        <a:rPr sz="1000" b="1" spc="30" dirty="0">
                          <a:solidFill>
                            <a:srgbClr val="FFFFFF"/>
                          </a:solidFill>
                          <a:latin typeface="Calibri"/>
                          <a:cs typeface="Calibri"/>
                        </a:rPr>
                        <a:t>Intercommunalité</a:t>
                      </a:r>
                      <a:r>
                        <a:rPr sz="1000" b="1" spc="10" dirty="0">
                          <a:solidFill>
                            <a:srgbClr val="FFFFFF"/>
                          </a:solidFill>
                          <a:latin typeface="Calibri"/>
                          <a:cs typeface="Calibri"/>
                        </a:rPr>
                        <a:t> </a:t>
                      </a:r>
                      <a:r>
                        <a:rPr sz="1000" b="1" spc="55" dirty="0">
                          <a:solidFill>
                            <a:srgbClr val="FFFFFF"/>
                          </a:solidFill>
                          <a:latin typeface="Calibri"/>
                          <a:cs typeface="Calibri"/>
                        </a:rPr>
                        <a:t>à</a:t>
                      </a:r>
                      <a:r>
                        <a:rPr sz="1000" b="1" spc="45" dirty="0">
                          <a:solidFill>
                            <a:srgbClr val="FFFFFF"/>
                          </a:solidFill>
                          <a:latin typeface="Calibri"/>
                          <a:cs typeface="Calibri"/>
                        </a:rPr>
                        <a:t> fiscalité</a:t>
                      </a:r>
                      <a:r>
                        <a:rPr sz="1000" b="1" spc="15" dirty="0">
                          <a:solidFill>
                            <a:srgbClr val="FFFFFF"/>
                          </a:solidFill>
                          <a:latin typeface="Calibri"/>
                          <a:cs typeface="Calibri"/>
                        </a:rPr>
                        <a:t> </a:t>
                      </a:r>
                      <a:r>
                        <a:rPr sz="1000" b="1" spc="-10" dirty="0">
                          <a:solidFill>
                            <a:srgbClr val="FFFFFF"/>
                          </a:solidFill>
                          <a:latin typeface="Calibri"/>
                          <a:cs typeface="Calibri"/>
                        </a:rPr>
                        <a:t>propre</a:t>
                      </a:r>
                      <a:endParaRPr sz="1000">
                        <a:latin typeface="Calibri"/>
                        <a:cs typeface="Calibri"/>
                      </a:endParaRPr>
                    </a:p>
                  </a:txBody>
                  <a:tcPr marL="0" marR="0" marT="203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tc>
                  <a:txBody>
                    <a:bodyPr/>
                    <a:lstStyle/>
                    <a:p>
                      <a:pPr>
                        <a:lnSpc>
                          <a:spcPct val="100000"/>
                        </a:lnSpc>
                        <a:spcBef>
                          <a:spcPts val="160"/>
                        </a:spcBef>
                      </a:pPr>
                      <a:endParaRPr sz="1000">
                        <a:latin typeface="Times New Roman"/>
                        <a:cs typeface="Times New Roman"/>
                      </a:endParaRPr>
                    </a:p>
                    <a:p>
                      <a:pPr marL="332105">
                        <a:lnSpc>
                          <a:spcPct val="100000"/>
                        </a:lnSpc>
                        <a:spcBef>
                          <a:spcPts val="5"/>
                        </a:spcBef>
                      </a:pPr>
                      <a:r>
                        <a:rPr sz="1000" b="1" spc="30" dirty="0">
                          <a:solidFill>
                            <a:srgbClr val="FFFFFF"/>
                          </a:solidFill>
                          <a:latin typeface="Calibri"/>
                          <a:cs typeface="Calibri"/>
                        </a:rPr>
                        <a:t>Intercommunalité</a:t>
                      </a:r>
                      <a:r>
                        <a:rPr sz="1000" b="1" spc="15" dirty="0">
                          <a:solidFill>
                            <a:srgbClr val="FFFFFF"/>
                          </a:solidFill>
                          <a:latin typeface="Calibri"/>
                          <a:cs typeface="Calibri"/>
                        </a:rPr>
                        <a:t> </a:t>
                      </a:r>
                      <a:r>
                        <a:rPr sz="1000" b="1" spc="75" dirty="0">
                          <a:solidFill>
                            <a:srgbClr val="FFFFFF"/>
                          </a:solidFill>
                          <a:latin typeface="Calibri"/>
                          <a:cs typeface="Calibri"/>
                        </a:rPr>
                        <a:t>sans</a:t>
                      </a:r>
                      <a:r>
                        <a:rPr sz="1000" b="1" spc="40" dirty="0">
                          <a:solidFill>
                            <a:srgbClr val="FFFFFF"/>
                          </a:solidFill>
                          <a:latin typeface="Calibri"/>
                          <a:cs typeface="Calibri"/>
                        </a:rPr>
                        <a:t> </a:t>
                      </a:r>
                      <a:r>
                        <a:rPr sz="1000" b="1" spc="45" dirty="0">
                          <a:solidFill>
                            <a:srgbClr val="FFFFFF"/>
                          </a:solidFill>
                          <a:latin typeface="Calibri"/>
                          <a:cs typeface="Calibri"/>
                        </a:rPr>
                        <a:t>fiscalité</a:t>
                      </a:r>
                      <a:r>
                        <a:rPr sz="1000" b="1" spc="20" dirty="0">
                          <a:solidFill>
                            <a:srgbClr val="FFFFFF"/>
                          </a:solidFill>
                          <a:latin typeface="Calibri"/>
                          <a:cs typeface="Calibri"/>
                        </a:rPr>
                        <a:t> </a:t>
                      </a:r>
                      <a:r>
                        <a:rPr sz="1000" b="1" spc="-10" dirty="0">
                          <a:solidFill>
                            <a:srgbClr val="FFFFFF"/>
                          </a:solidFill>
                          <a:latin typeface="Calibri"/>
                          <a:cs typeface="Calibri"/>
                        </a:rPr>
                        <a:t>propre</a:t>
                      </a:r>
                      <a:endParaRPr sz="1000">
                        <a:latin typeface="Calibri"/>
                        <a:cs typeface="Calibri"/>
                      </a:endParaRPr>
                    </a:p>
                  </a:txBody>
                  <a:tcPr marL="0" marR="0" marT="2032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F81BC"/>
                    </a:solidFill>
                  </a:tcPr>
                </a:tc>
                <a:extLst>
                  <a:ext uri="{0D108BD9-81ED-4DB2-BD59-A6C34878D82A}">
                    <a16:rowId xmlns:a16="http://schemas.microsoft.com/office/drawing/2014/main" val="10000"/>
                  </a:ext>
                </a:extLst>
              </a:tr>
              <a:tr h="1279525">
                <a:tc>
                  <a:txBody>
                    <a:bodyPr/>
                    <a:lstStyle/>
                    <a:p>
                      <a:pPr>
                        <a:lnSpc>
                          <a:spcPct val="100000"/>
                        </a:lnSpc>
                        <a:spcBef>
                          <a:spcPts val="1540"/>
                        </a:spcBef>
                      </a:pPr>
                      <a:endParaRPr sz="1400">
                        <a:latin typeface="Times New Roman"/>
                        <a:cs typeface="Times New Roman"/>
                      </a:endParaRPr>
                    </a:p>
                    <a:p>
                      <a:pPr algn="ctr">
                        <a:lnSpc>
                          <a:spcPct val="100000"/>
                        </a:lnSpc>
                      </a:pPr>
                      <a:r>
                        <a:rPr sz="1400" b="1" dirty="0">
                          <a:solidFill>
                            <a:srgbClr val="001F5F"/>
                          </a:solidFill>
                          <a:latin typeface="Calibri"/>
                          <a:cs typeface="Calibri"/>
                        </a:rPr>
                        <a:t>Types</a:t>
                      </a:r>
                      <a:r>
                        <a:rPr sz="1400" b="1" spc="-70" dirty="0">
                          <a:solidFill>
                            <a:srgbClr val="001F5F"/>
                          </a:solidFill>
                          <a:latin typeface="Calibri"/>
                          <a:cs typeface="Calibri"/>
                        </a:rPr>
                        <a:t> </a:t>
                      </a:r>
                      <a:r>
                        <a:rPr sz="1400" b="1" spc="-10" dirty="0">
                          <a:solidFill>
                            <a:srgbClr val="001F5F"/>
                          </a:solidFill>
                          <a:latin typeface="Calibri"/>
                          <a:cs typeface="Calibri"/>
                        </a:rPr>
                        <a:t>d’intercommunalités</a:t>
                      </a:r>
                      <a:endParaRPr sz="1400">
                        <a:latin typeface="Calibri"/>
                        <a:cs typeface="Calibri"/>
                      </a:endParaRPr>
                    </a:p>
                  </a:txBody>
                  <a:tcPr marL="0" marR="0" marT="19558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a:lnSpc>
                          <a:spcPct val="100000"/>
                        </a:lnSpc>
                        <a:spcBef>
                          <a:spcPts val="350"/>
                        </a:spcBef>
                      </a:pPr>
                      <a:endParaRPr sz="1200">
                        <a:latin typeface="Times New Roman"/>
                        <a:cs typeface="Times New Roman"/>
                      </a:endParaRPr>
                    </a:p>
                    <a:p>
                      <a:pPr marL="378460" indent="-286385">
                        <a:lnSpc>
                          <a:spcPct val="100000"/>
                        </a:lnSpc>
                        <a:buFont typeface="Arial"/>
                        <a:buChar char="•"/>
                        <a:tabLst>
                          <a:tab pos="378460" algn="l"/>
                        </a:tabLst>
                      </a:pPr>
                      <a:r>
                        <a:rPr sz="1200" b="1" dirty="0">
                          <a:solidFill>
                            <a:srgbClr val="001F5F"/>
                          </a:solidFill>
                          <a:latin typeface="Calibri"/>
                          <a:cs typeface="Calibri"/>
                        </a:rPr>
                        <a:t>Communauté</a:t>
                      </a:r>
                      <a:r>
                        <a:rPr sz="1200" b="1" spc="-35" dirty="0">
                          <a:solidFill>
                            <a:srgbClr val="001F5F"/>
                          </a:solidFill>
                          <a:latin typeface="Calibri"/>
                          <a:cs typeface="Calibri"/>
                        </a:rPr>
                        <a:t> </a:t>
                      </a:r>
                      <a:r>
                        <a:rPr sz="1200" b="1" dirty="0">
                          <a:solidFill>
                            <a:srgbClr val="001F5F"/>
                          </a:solidFill>
                          <a:latin typeface="Calibri"/>
                          <a:cs typeface="Calibri"/>
                        </a:rPr>
                        <a:t>de</a:t>
                      </a:r>
                      <a:r>
                        <a:rPr sz="1200" b="1" spc="-40" dirty="0">
                          <a:solidFill>
                            <a:srgbClr val="001F5F"/>
                          </a:solidFill>
                          <a:latin typeface="Calibri"/>
                          <a:cs typeface="Calibri"/>
                        </a:rPr>
                        <a:t> </a:t>
                      </a:r>
                      <a:r>
                        <a:rPr sz="1200" b="1" dirty="0">
                          <a:solidFill>
                            <a:srgbClr val="001F5F"/>
                          </a:solidFill>
                          <a:latin typeface="Calibri"/>
                          <a:cs typeface="Calibri"/>
                        </a:rPr>
                        <a:t>communes</a:t>
                      </a:r>
                      <a:r>
                        <a:rPr sz="1200" b="1" spc="-35" dirty="0">
                          <a:solidFill>
                            <a:srgbClr val="001F5F"/>
                          </a:solidFill>
                          <a:latin typeface="Calibri"/>
                          <a:cs typeface="Calibri"/>
                        </a:rPr>
                        <a:t> </a:t>
                      </a:r>
                      <a:r>
                        <a:rPr sz="1200" b="1" spc="-50" dirty="0">
                          <a:solidFill>
                            <a:srgbClr val="001F5F"/>
                          </a:solidFill>
                          <a:latin typeface="Calibri"/>
                          <a:cs typeface="Calibri"/>
                        </a:rPr>
                        <a:t>;</a:t>
                      </a:r>
                      <a:endParaRPr sz="1200">
                        <a:latin typeface="Calibri"/>
                        <a:cs typeface="Calibri"/>
                      </a:endParaRPr>
                    </a:p>
                    <a:p>
                      <a:pPr marL="378460" indent="-286385">
                        <a:lnSpc>
                          <a:spcPct val="100000"/>
                        </a:lnSpc>
                        <a:buFont typeface="Arial"/>
                        <a:buChar char="•"/>
                        <a:tabLst>
                          <a:tab pos="378460" algn="l"/>
                        </a:tabLst>
                      </a:pPr>
                      <a:r>
                        <a:rPr sz="1200" b="1" dirty="0">
                          <a:solidFill>
                            <a:srgbClr val="001F5F"/>
                          </a:solidFill>
                          <a:latin typeface="Calibri"/>
                          <a:cs typeface="Calibri"/>
                        </a:rPr>
                        <a:t>Communauté</a:t>
                      </a:r>
                      <a:r>
                        <a:rPr sz="1200" b="1" spc="-55" dirty="0">
                          <a:solidFill>
                            <a:srgbClr val="001F5F"/>
                          </a:solidFill>
                          <a:latin typeface="Calibri"/>
                          <a:cs typeface="Calibri"/>
                        </a:rPr>
                        <a:t> </a:t>
                      </a:r>
                      <a:r>
                        <a:rPr sz="1200" b="1" spc="-10" dirty="0">
                          <a:solidFill>
                            <a:srgbClr val="001F5F"/>
                          </a:solidFill>
                          <a:latin typeface="Calibri"/>
                          <a:cs typeface="Calibri"/>
                        </a:rPr>
                        <a:t>d’agglomération</a:t>
                      </a:r>
                      <a:r>
                        <a:rPr sz="1200" b="1" spc="-30" dirty="0">
                          <a:solidFill>
                            <a:srgbClr val="001F5F"/>
                          </a:solidFill>
                          <a:latin typeface="Calibri"/>
                          <a:cs typeface="Calibri"/>
                        </a:rPr>
                        <a:t> </a:t>
                      </a:r>
                      <a:r>
                        <a:rPr sz="1200" b="1" spc="-50" dirty="0">
                          <a:solidFill>
                            <a:srgbClr val="001F5F"/>
                          </a:solidFill>
                          <a:latin typeface="Calibri"/>
                          <a:cs typeface="Calibri"/>
                        </a:rPr>
                        <a:t>;</a:t>
                      </a:r>
                      <a:endParaRPr sz="1200">
                        <a:latin typeface="Calibri"/>
                        <a:cs typeface="Calibri"/>
                      </a:endParaRPr>
                    </a:p>
                    <a:p>
                      <a:pPr marL="378460" indent="-286385">
                        <a:lnSpc>
                          <a:spcPct val="100000"/>
                        </a:lnSpc>
                        <a:buFont typeface="Arial"/>
                        <a:buChar char="•"/>
                        <a:tabLst>
                          <a:tab pos="378460" algn="l"/>
                        </a:tabLst>
                      </a:pPr>
                      <a:r>
                        <a:rPr sz="1200" b="1" dirty="0">
                          <a:solidFill>
                            <a:srgbClr val="001F5F"/>
                          </a:solidFill>
                          <a:latin typeface="Calibri"/>
                          <a:cs typeface="Calibri"/>
                        </a:rPr>
                        <a:t>Communauté</a:t>
                      </a:r>
                      <a:r>
                        <a:rPr sz="1200" b="1" spc="-50" dirty="0">
                          <a:solidFill>
                            <a:srgbClr val="001F5F"/>
                          </a:solidFill>
                          <a:latin typeface="Calibri"/>
                          <a:cs typeface="Calibri"/>
                        </a:rPr>
                        <a:t> </a:t>
                      </a:r>
                      <a:r>
                        <a:rPr sz="1200" b="1" dirty="0">
                          <a:solidFill>
                            <a:srgbClr val="001F5F"/>
                          </a:solidFill>
                          <a:latin typeface="Calibri"/>
                          <a:cs typeface="Calibri"/>
                        </a:rPr>
                        <a:t>urbaine</a:t>
                      </a:r>
                      <a:r>
                        <a:rPr sz="1200" b="1" spc="-50" dirty="0">
                          <a:solidFill>
                            <a:srgbClr val="001F5F"/>
                          </a:solidFill>
                          <a:latin typeface="Calibri"/>
                          <a:cs typeface="Calibri"/>
                        </a:rPr>
                        <a:t> ;</a:t>
                      </a:r>
                      <a:endParaRPr sz="1200">
                        <a:latin typeface="Calibri"/>
                        <a:cs typeface="Calibri"/>
                      </a:endParaRPr>
                    </a:p>
                    <a:p>
                      <a:pPr marL="378460" indent="-286385">
                        <a:lnSpc>
                          <a:spcPct val="100000"/>
                        </a:lnSpc>
                        <a:buFont typeface="Arial"/>
                        <a:buChar char="•"/>
                        <a:tabLst>
                          <a:tab pos="378460" algn="l"/>
                        </a:tabLst>
                      </a:pPr>
                      <a:r>
                        <a:rPr sz="1200" b="1" spc="-10" dirty="0">
                          <a:solidFill>
                            <a:srgbClr val="001F5F"/>
                          </a:solidFill>
                          <a:latin typeface="Calibri"/>
                          <a:cs typeface="Calibri"/>
                        </a:rPr>
                        <a:t>Métropole.</a:t>
                      </a:r>
                      <a:endParaRPr sz="1200">
                        <a:latin typeface="Calibri"/>
                        <a:cs typeface="Calibri"/>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tc>
                  <a:txBody>
                    <a:bodyPr/>
                    <a:lstStyle/>
                    <a:p>
                      <a:pPr>
                        <a:lnSpc>
                          <a:spcPct val="100000"/>
                        </a:lnSpc>
                        <a:spcBef>
                          <a:spcPts val="350"/>
                        </a:spcBef>
                      </a:pPr>
                      <a:endParaRPr sz="1200">
                        <a:latin typeface="Times New Roman"/>
                        <a:cs typeface="Times New Roman"/>
                      </a:endParaRPr>
                    </a:p>
                    <a:p>
                      <a:pPr marL="378460" indent="-286385">
                        <a:lnSpc>
                          <a:spcPct val="100000"/>
                        </a:lnSpc>
                        <a:buFont typeface="Arial"/>
                        <a:buChar char="•"/>
                        <a:tabLst>
                          <a:tab pos="378460" algn="l"/>
                        </a:tabLst>
                      </a:pPr>
                      <a:r>
                        <a:rPr sz="1200" spc="-10" dirty="0">
                          <a:solidFill>
                            <a:srgbClr val="001F5F"/>
                          </a:solidFill>
                          <a:latin typeface="Calibri"/>
                          <a:cs typeface="Calibri"/>
                        </a:rPr>
                        <a:t>Syndicat</a:t>
                      </a:r>
                      <a:r>
                        <a:rPr sz="1200" spc="-35" dirty="0">
                          <a:solidFill>
                            <a:srgbClr val="001F5F"/>
                          </a:solidFill>
                          <a:latin typeface="Calibri"/>
                          <a:cs typeface="Calibri"/>
                        </a:rPr>
                        <a:t> </a:t>
                      </a:r>
                      <a:r>
                        <a:rPr sz="1200" dirty="0">
                          <a:solidFill>
                            <a:srgbClr val="001F5F"/>
                          </a:solidFill>
                          <a:latin typeface="Calibri"/>
                          <a:cs typeface="Calibri"/>
                        </a:rPr>
                        <a:t>de</a:t>
                      </a:r>
                      <a:r>
                        <a:rPr sz="1200" spc="-20" dirty="0">
                          <a:solidFill>
                            <a:srgbClr val="001F5F"/>
                          </a:solidFill>
                          <a:latin typeface="Calibri"/>
                          <a:cs typeface="Calibri"/>
                        </a:rPr>
                        <a:t> </a:t>
                      </a:r>
                      <a:r>
                        <a:rPr sz="1200" dirty="0">
                          <a:solidFill>
                            <a:srgbClr val="001F5F"/>
                          </a:solidFill>
                          <a:latin typeface="Calibri"/>
                          <a:cs typeface="Calibri"/>
                        </a:rPr>
                        <a:t>communes</a:t>
                      </a:r>
                      <a:r>
                        <a:rPr sz="1200" spc="-20" dirty="0">
                          <a:solidFill>
                            <a:srgbClr val="001F5F"/>
                          </a:solidFill>
                          <a:latin typeface="Calibri"/>
                          <a:cs typeface="Calibri"/>
                        </a:rPr>
                        <a:t> </a:t>
                      </a:r>
                      <a:r>
                        <a:rPr sz="1200" spc="-50" dirty="0">
                          <a:solidFill>
                            <a:srgbClr val="001F5F"/>
                          </a:solidFill>
                          <a:latin typeface="Calibri"/>
                          <a:cs typeface="Calibri"/>
                        </a:rPr>
                        <a:t>;</a:t>
                      </a:r>
                      <a:endParaRPr sz="1200">
                        <a:latin typeface="Calibri"/>
                        <a:cs typeface="Calibri"/>
                      </a:endParaRPr>
                    </a:p>
                    <a:p>
                      <a:pPr marL="378460" indent="-286385">
                        <a:lnSpc>
                          <a:spcPct val="100000"/>
                        </a:lnSpc>
                        <a:buFont typeface="Arial"/>
                        <a:buChar char="•"/>
                        <a:tabLst>
                          <a:tab pos="378460" algn="l"/>
                        </a:tabLst>
                      </a:pPr>
                      <a:r>
                        <a:rPr sz="1200" spc="-10" dirty="0">
                          <a:solidFill>
                            <a:srgbClr val="001F5F"/>
                          </a:solidFill>
                          <a:latin typeface="Calibri"/>
                          <a:cs typeface="Calibri"/>
                        </a:rPr>
                        <a:t>Syndicat</a:t>
                      </a:r>
                      <a:r>
                        <a:rPr sz="1200" spc="-5" dirty="0">
                          <a:solidFill>
                            <a:srgbClr val="001F5F"/>
                          </a:solidFill>
                          <a:latin typeface="Calibri"/>
                          <a:cs typeface="Calibri"/>
                        </a:rPr>
                        <a:t> </a:t>
                      </a:r>
                      <a:r>
                        <a:rPr sz="1200" spc="-10" dirty="0">
                          <a:solidFill>
                            <a:srgbClr val="001F5F"/>
                          </a:solidFill>
                          <a:latin typeface="Calibri"/>
                          <a:cs typeface="Calibri"/>
                        </a:rPr>
                        <a:t>mixte.</a:t>
                      </a:r>
                      <a:endParaRPr sz="1200">
                        <a:latin typeface="Calibri"/>
                        <a:cs typeface="Calibri"/>
                      </a:endParaRPr>
                    </a:p>
                  </a:txBody>
                  <a:tcPr marL="0" marR="0" marT="4445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1"/>
                  </a:ext>
                </a:extLst>
              </a:tr>
              <a:tr h="2468245">
                <a:tc>
                  <a:txBody>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1205"/>
                        </a:spcBef>
                      </a:pPr>
                      <a:endParaRPr sz="1400">
                        <a:latin typeface="Times New Roman"/>
                        <a:cs typeface="Times New Roman"/>
                      </a:endParaRPr>
                    </a:p>
                    <a:p>
                      <a:pPr marL="635" algn="ctr">
                        <a:lnSpc>
                          <a:spcPct val="100000"/>
                        </a:lnSpc>
                      </a:pPr>
                      <a:r>
                        <a:rPr sz="1400" b="1" dirty="0">
                          <a:solidFill>
                            <a:srgbClr val="001F5F"/>
                          </a:solidFill>
                          <a:latin typeface="Calibri"/>
                          <a:cs typeface="Calibri"/>
                        </a:rPr>
                        <a:t>Principes</a:t>
                      </a:r>
                      <a:r>
                        <a:rPr sz="1400" b="1" spc="-50" dirty="0">
                          <a:solidFill>
                            <a:srgbClr val="001F5F"/>
                          </a:solidFill>
                          <a:latin typeface="Calibri"/>
                          <a:cs typeface="Calibri"/>
                        </a:rPr>
                        <a:t> </a:t>
                      </a:r>
                      <a:r>
                        <a:rPr sz="1400" b="1" spc="-10" dirty="0">
                          <a:solidFill>
                            <a:srgbClr val="001F5F"/>
                          </a:solidFill>
                          <a:latin typeface="Calibri"/>
                          <a:cs typeface="Calibri"/>
                        </a:rPr>
                        <a:t>généraux</a:t>
                      </a:r>
                      <a:endParaRPr sz="1400">
                        <a:latin typeface="Calibri"/>
                        <a:cs typeface="Calibri"/>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92075" marR="83185" algn="just">
                        <a:lnSpc>
                          <a:spcPct val="100000"/>
                        </a:lnSpc>
                        <a:spcBef>
                          <a:spcPts val="295"/>
                        </a:spcBef>
                      </a:pPr>
                      <a:r>
                        <a:rPr sz="1200" dirty="0">
                          <a:solidFill>
                            <a:srgbClr val="001F5F"/>
                          </a:solidFill>
                          <a:latin typeface="Calibri"/>
                          <a:cs typeface="Calibri"/>
                        </a:rPr>
                        <a:t>Une</a:t>
                      </a:r>
                      <a:r>
                        <a:rPr sz="1200" spc="150" dirty="0">
                          <a:solidFill>
                            <a:srgbClr val="001F5F"/>
                          </a:solidFill>
                          <a:latin typeface="Calibri"/>
                          <a:cs typeface="Calibri"/>
                        </a:rPr>
                        <a:t> </a:t>
                      </a:r>
                      <a:r>
                        <a:rPr sz="1200" dirty="0">
                          <a:solidFill>
                            <a:srgbClr val="001F5F"/>
                          </a:solidFill>
                          <a:latin typeface="Calibri"/>
                          <a:cs typeface="Calibri"/>
                        </a:rPr>
                        <a:t>commune</a:t>
                      </a:r>
                      <a:r>
                        <a:rPr sz="1200" spc="160" dirty="0">
                          <a:solidFill>
                            <a:srgbClr val="001F5F"/>
                          </a:solidFill>
                          <a:latin typeface="Calibri"/>
                          <a:cs typeface="Calibri"/>
                        </a:rPr>
                        <a:t> </a:t>
                      </a:r>
                      <a:r>
                        <a:rPr sz="1200" dirty="0">
                          <a:solidFill>
                            <a:srgbClr val="001F5F"/>
                          </a:solidFill>
                          <a:latin typeface="Calibri"/>
                          <a:cs typeface="Calibri"/>
                        </a:rPr>
                        <a:t>ne</a:t>
                      </a:r>
                      <a:r>
                        <a:rPr sz="1200" spc="140" dirty="0">
                          <a:solidFill>
                            <a:srgbClr val="001F5F"/>
                          </a:solidFill>
                          <a:latin typeface="Calibri"/>
                          <a:cs typeface="Calibri"/>
                        </a:rPr>
                        <a:t> </a:t>
                      </a:r>
                      <a:r>
                        <a:rPr sz="1200" dirty="0">
                          <a:solidFill>
                            <a:srgbClr val="001F5F"/>
                          </a:solidFill>
                          <a:latin typeface="Calibri"/>
                          <a:cs typeface="Calibri"/>
                        </a:rPr>
                        <a:t>peut</a:t>
                      </a:r>
                      <a:r>
                        <a:rPr sz="1200" spc="145" dirty="0">
                          <a:solidFill>
                            <a:srgbClr val="001F5F"/>
                          </a:solidFill>
                          <a:latin typeface="Calibri"/>
                          <a:cs typeface="Calibri"/>
                        </a:rPr>
                        <a:t> </a:t>
                      </a:r>
                      <a:r>
                        <a:rPr sz="1200" dirty="0">
                          <a:solidFill>
                            <a:srgbClr val="001F5F"/>
                          </a:solidFill>
                          <a:latin typeface="Calibri"/>
                          <a:cs typeface="Calibri"/>
                        </a:rPr>
                        <a:t>appartenir</a:t>
                      </a:r>
                      <a:r>
                        <a:rPr sz="1200" spc="145" dirty="0">
                          <a:solidFill>
                            <a:srgbClr val="001F5F"/>
                          </a:solidFill>
                          <a:latin typeface="Calibri"/>
                          <a:cs typeface="Calibri"/>
                        </a:rPr>
                        <a:t> </a:t>
                      </a:r>
                      <a:r>
                        <a:rPr sz="1200" dirty="0">
                          <a:solidFill>
                            <a:srgbClr val="001F5F"/>
                          </a:solidFill>
                          <a:latin typeface="Calibri"/>
                          <a:cs typeface="Calibri"/>
                        </a:rPr>
                        <a:t>qu’à</a:t>
                      </a:r>
                      <a:r>
                        <a:rPr sz="1200" spc="155" dirty="0">
                          <a:solidFill>
                            <a:srgbClr val="001F5F"/>
                          </a:solidFill>
                          <a:latin typeface="Calibri"/>
                          <a:cs typeface="Calibri"/>
                        </a:rPr>
                        <a:t> </a:t>
                      </a:r>
                      <a:r>
                        <a:rPr sz="1200" dirty="0">
                          <a:solidFill>
                            <a:srgbClr val="001F5F"/>
                          </a:solidFill>
                          <a:latin typeface="Calibri"/>
                          <a:cs typeface="Calibri"/>
                        </a:rPr>
                        <a:t>une</a:t>
                      </a:r>
                      <a:r>
                        <a:rPr sz="1200" spc="150" dirty="0">
                          <a:solidFill>
                            <a:srgbClr val="001F5F"/>
                          </a:solidFill>
                          <a:latin typeface="Calibri"/>
                          <a:cs typeface="Calibri"/>
                        </a:rPr>
                        <a:t> </a:t>
                      </a:r>
                      <a:r>
                        <a:rPr sz="1200" spc="-20" dirty="0">
                          <a:solidFill>
                            <a:srgbClr val="001F5F"/>
                          </a:solidFill>
                          <a:latin typeface="Calibri"/>
                          <a:cs typeface="Calibri"/>
                        </a:rPr>
                        <a:t>seule </a:t>
                      </a:r>
                      <a:r>
                        <a:rPr sz="1200" spc="-10" dirty="0">
                          <a:solidFill>
                            <a:srgbClr val="001F5F"/>
                          </a:solidFill>
                          <a:latin typeface="Calibri"/>
                          <a:cs typeface="Calibri"/>
                        </a:rPr>
                        <a:t>communauté.</a:t>
                      </a:r>
                      <a:endParaRPr sz="1200">
                        <a:latin typeface="Calibri"/>
                        <a:cs typeface="Calibri"/>
                      </a:endParaRPr>
                    </a:p>
                    <a:p>
                      <a:pPr>
                        <a:lnSpc>
                          <a:spcPct val="100000"/>
                        </a:lnSpc>
                        <a:spcBef>
                          <a:spcPts val="60"/>
                        </a:spcBef>
                      </a:pPr>
                      <a:endParaRPr sz="1200">
                        <a:latin typeface="Times New Roman"/>
                        <a:cs typeface="Times New Roman"/>
                      </a:endParaRPr>
                    </a:p>
                    <a:p>
                      <a:pPr marL="92075" algn="just">
                        <a:lnSpc>
                          <a:spcPct val="100000"/>
                        </a:lnSpc>
                      </a:pPr>
                      <a:r>
                        <a:rPr sz="1200" b="1" u="sng" dirty="0">
                          <a:solidFill>
                            <a:srgbClr val="001F5F"/>
                          </a:solidFill>
                          <a:uFill>
                            <a:solidFill>
                              <a:srgbClr val="001F5F"/>
                            </a:solidFill>
                          </a:uFill>
                          <a:latin typeface="Calibri"/>
                          <a:cs typeface="Calibri"/>
                        </a:rPr>
                        <a:t>Objet</a:t>
                      </a:r>
                      <a:r>
                        <a:rPr sz="1200" b="1" u="none" spc="-35" dirty="0">
                          <a:solidFill>
                            <a:srgbClr val="001F5F"/>
                          </a:solidFill>
                          <a:latin typeface="Calibri"/>
                          <a:cs typeface="Calibri"/>
                        </a:rPr>
                        <a:t> </a:t>
                      </a:r>
                      <a:r>
                        <a:rPr sz="1200" u="none" spc="-50" dirty="0">
                          <a:solidFill>
                            <a:srgbClr val="001F5F"/>
                          </a:solidFill>
                          <a:latin typeface="Calibri"/>
                          <a:cs typeface="Calibri"/>
                        </a:rPr>
                        <a:t>:</a:t>
                      </a:r>
                      <a:endParaRPr sz="1200">
                        <a:latin typeface="Calibri"/>
                        <a:cs typeface="Calibri"/>
                      </a:endParaRPr>
                    </a:p>
                    <a:p>
                      <a:pPr marL="264160" marR="82550" indent="-172720" algn="just">
                        <a:lnSpc>
                          <a:spcPct val="100000"/>
                        </a:lnSpc>
                        <a:buChar char="-"/>
                        <a:tabLst>
                          <a:tab pos="264160" algn="l"/>
                        </a:tabLst>
                      </a:pPr>
                      <a:r>
                        <a:rPr sz="1200" dirty="0">
                          <a:solidFill>
                            <a:srgbClr val="001F5F"/>
                          </a:solidFill>
                          <a:latin typeface="Calibri"/>
                          <a:cs typeface="Calibri"/>
                        </a:rPr>
                        <a:t>Projets</a:t>
                      </a:r>
                      <a:r>
                        <a:rPr sz="1200" spc="340" dirty="0">
                          <a:solidFill>
                            <a:srgbClr val="001F5F"/>
                          </a:solidFill>
                          <a:latin typeface="Calibri"/>
                          <a:cs typeface="Calibri"/>
                        </a:rPr>
                        <a:t> </a:t>
                      </a:r>
                      <a:r>
                        <a:rPr sz="1200" dirty="0">
                          <a:solidFill>
                            <a:srgbClr val="001F5F"/>
                          </a:solidFill>
                          <a:latin typeface="Calibri"/>
                          <a:cs typeface="Calibri"/>
                        </a:rPr>
                        <a:t>de</a:t>
                      </a:r>
                      <a:r>
                        <a:rPr sz="1200" spc="330" dirty="0">
                          <a:solidFill>
                            <a:srgbClr val="001F5F"/>
                          </a:solidFill>
                          <a:latin typeface="Calibri"/>
                          <a:cs typeface="Calibri"/>
                        </a:rPr>
                        <a:t> </a:t>
                      </a:r>
                      <a:r>
                        <a:rPr sz="1200" dirty="0">
                          <a:solidFill>
                            <a:srgbClr val="001F5F"/>
                          </a:solidFill>
                          <a:latin typeface="Calibri"/>
                          <a:cs typeface="Calibri"/>
                        </a:rPr>
                        <a:t>développement</a:t>
                      </a:r>
                      <a:r>
                        <a:rPr sz="1200" spc="355" dirty="0">
                          <a:solidFill>
                            <a:srgbClr val="001F5F"/>
                          </a:solidFill>
                          <a:latin typeface="Calibri"/>
                          <a:cs typeface="Calibri"/>
                        </a:rPr>
                        <a:t> </a:t>
                      </a:r>
                      <a:r>
                        <a:rPr sz="1200" dirty="0">
                          <a:solidFill>
                            <a:srgbClr val="001F5F"/>
                          </a:solidFill>
                          <a:latin typeface="Calibri"/>
                          <a:cs typeface="Calibri"/>
                        </a:rPr>
                        <a:t>et</a:t>
                      </a:r>
                      <a:r>
                        <a:rPr sz="1200" spc="325" dirty="0">
                          <a:solidFill>
                            <a:srgbClr val="001F5F"/>
                          </a:solidFill>
                          <a:latin typeface="Calibri"/>
                          <a:cs typeface="Calibri"/>
                        </a:rPr>
                        <a:t> </a:t>
                      </a:r>
                      <a:r>
                        <a:rPr sz="1200" spc="-10" dirty="0">
                          <a:solidFill>
                            <a:srgbClr val="001F5F"/>
                          </a:solidFill>
                          <a:latin typeface="Calibri"/>
                          <a:cs typeface="Calibri"/>
                        </a:rPr>
                        <a:t>d’aménagement </a:t>
                      </a:r>
                      <a:r>
                        <a:rPr sz="1200" dirty="0">
                          <a:solidFill>
                            <a:srgbClr val="001F5F"/>
                          </a:solidFill>
                          <a:latin typeface="Calibri"/>
                          <a:cs typeface="Calibri"/>
                        </a:rPr>
                        <a:t>du</a:t>
                      </a:r>
                      <a:r>
                        <a:rPr sz="1200" spc="140" dirty="0">
                          <a:solidFill>
                            <a:srgbClr val="001F5F"/>
                          </a:solidFill>
                          <a:latin typeface="Calibri"/>
                          <a:cs typeface="Calibri"/>
                        </a:rPr>
                        <a:t>  </a:t>
                      </a:r>
                      <a:r>
                        <a:rPr sz="1200" dirty="0">
                          <a:solidFill>
                            <a:srgbClr val="001F5F"/>
                          </a:solidFill>
                          <a:latin typeface="Calibri"/>
                          <a:cs typeface="Calibri"/>
                        </a:rPr>
                        <a:t>territoire</a:t>
                      </a:r>
                      <a:r>
                        <a:rPr sz="1200" spc="145" dirty="0">
                          <a:solidFill>
                            <a:srgbClr val="001F5F"/>
                          </a:solidFill>
                          <a:latin typeface="Calibri"/>
                          <a:cs typeface="Calibri"/>
                        </a:rPr>
                        <a:t>  </a:t>
                      </a:r>
                      <a:r>
                        <a:rPr sz="1200" dirty="0">
                          <a:solidFill>
                            <a:srgbClr val="001F5F"/>
                          </a:solidFill>
                          <a:latin typeface="Calibri"/>
                          <a:cs typeface="Calibri"/>
                        </a:rPr>
                        <a:t>rural,</a:t>
                      </a:r>
                      <a:r>
                        <a:rPr sz="1200" spc="140" dirty="0">
                          <a:solidFill>
                            <a:srgbClr val="001F5F"/>
                          </a:solidFill>
                          <a:latin typeface="Calibri"/>
                          <a:cs typeface="Calibri"/>
                        </a:rPr>
                        <a:t>  </a:t>
                      </a:r>
                      <a:r>
                        <a:rPr sz="1200" dirty="0">
                          <a:solidFill>
                            <a:srgbClr val="001F5F"/>
                          </a:solidFill>
                          <a:latin typeface="Calibri"/>
                          <a:cs typeface="Calibri"/>
                        </a:rPr>
                        <a:t>périurbain</a:t>
                      </a:r>
                      <a:r>
                        <a:rPr sz="1200" spc="150" dirty="0">
                          <a:solidFill>
                            <a:srgbClr val="001F5F"/>
                          </a:solidFill>
                          <a:latin typeface="Calibri"/>
                          <a:cs typeface="Calibri"/>
                        </a:rPr>
                        <a:t>  </a:t>
                      </a:r>
                      <a:r>
                        <a:rPr sz="1200" dirty="0">
                          <a:solidFill>
                            <a:srgbClr val="001F5F"/>
                          </a:solidFill>
                          <a:latin typeface="Calibri"/>
                          <a:cs typeface="Calibri"/>
                        </a:rPr>
                        <a:t>et</a:t>
                      </a:r>
                      <a:r>
                        <a:rPr sz="1200" spc="140" dirty="0">
                          <a:solidFill>
                            <a:srgbClr val="001F5F"/>
                          </a:solidFill>
                          <a:latin typeface="Calibri"/>
                          <a:cs typeface="Calibri"/>
                        </a:rPr>
                        <a:t>  </a:t>
                      </a:r>
                      <a:r>
                        <a:rPr sz="1200" dirty="0">
                          <a:solidFill>
                            <a:srgbClr val="001F5F"/>
                          </a:solidFill>
                          <a:latin typeface="Calibri"/>
                          <a:cs typeface="Calibri"/>
                        </a:rPr>
                        <a:t>urbain</a:t>
                      </a:r>
                      <a:r>
                        <a:rPr sz="1200" spc="145" dirty="0">
                          <a:solidFill>
                            <a:srgbClr val="001F5F"/>
                          </a:solidFill>
                          <a:latin typeface="Calibri"/>
                          <a:cs typeface="Calibri"/>
                        </a:rPr>
                        <a:t>  </a:t>
                      </a:r>
                      <a:r>
                        <a:rPr sz="1200" spc="-25" dirty="0">
                          <a:solidFill>
                            <a:srgbClr val="001F5F"/>
                          </a:solidFill>
                          <a:latin typeface="Calibri"/>
                          <a:cs typeface="Calibri"/>
                        </a:rPr>
                        <a:t>de </a:t>
                      </a:r>
                      <a:r>
                        <a:rPr sz="1200" dirty="0">
                          <a:solidFill>
                            <a:srgbClr val="001F5F"/>
                          </a:solidFill>
                          <a:latin typeface="Calibri"/>
                          <a:cs typeface="Calibri"/>
                        </a:rPr>
                        <a:t>solidarité</a:t>
                      </a:r>
                      <a:r>
                        <a:rPr sz="1200" spc="-65" dirty="0">
                          <a:solidFill>
                            <a:srgbClr val="001F5F"/>
                          </a:solidFill>
                          <a:latin typeface="Calibri"/>
                          <a:cs typeface="Calibri"/>
                        </a:rPr>
                        <a:t> </a:t>
                      </a:r>
                      <a:r>
                        <a:rPr sz="1200" spc="-50" dirty="0">
                          <a:solidFill>
                            <a:srgbClr val="001F5F"/>
                          </a:solidFill>
                          <a:latin typeface="Calibri"/>
                          <a:cs typeface="Calibri"/>
                        </a:rPr>
                        <a:t>;</a:t>
                      </a:r>
                      <a:endParaRPr sz="1200">
                        <a:latin typeface="Calibri"/>
                        <a:cs typeface="Calibri"/>
                      </a:endParaRPr>
                    </a:p>
                    <a:p>
                      <a:pPr marL="264160" marR="83185" indent="-172720" algn="just">
                        <a:lnSpc>
                          <a:spcPct val="100000"/>
                        </a:lnSpc>
                        <a:buChar char="-"/>
                        <a:tabLst>
                          <a:tab pos="264160" algn="l"/>
                        </a:tabLst>
                      </a:pPr>
                      <a:r>
                        <a:rPr sz="1200" dirty="0">
                          <a:solidFill>
                            <a:srgbClr val="001F5F"/>
                          </a:solidFill>
                          <a:latin typeface="Calibri"/>
                          <a:cs typeface="Calibri"/>
                        </a:rPr>
                        <a:t>Créer/améliorer</a:t>
                      </a:r>
                      <a:r>
                        <a:rPr sz="1200" spc="114" dirty="0">
                          <a:solidFill>
                            <a:srgbClr val="001F5F"/>
                          </a:solidFill>
                          <a:latin typeface="Calibri"/>
                          <a:cs typeface="Calibri"/>
                        </a:rPr>
                        <a:t>  </a:t>
                      </a:r>
                      <a:r>
                        <a:rPr sz="1200" dirty="0">
                          <a:solidFill>
                            <a:srgbClr val="001F5F"/>
                          </a:solidFill>
                          <a:latin typeface="Calibri"/>
                          <a:cs typeface="Calibri"/>
                        </a:rPr>
                        <a:t>le</a:t>
                      </a:r>
                      <a:r>
                        <a:rPr sz="1200" spc="114" dirty="0">
                          <a:solidFill>
                            <a:srgbClr val="001F5F"/>
                          </a:solidFill>
                          <a:latin typeface="Calibri"/>
                          <a:cs typeface="Calibri"/>
                        </a:rPr>
                        <a:t>  </a:t>
                      </a:r>
                      <a:r>
                        <a:rPr sz="1200" dirty="0">
                          <a:solidFill>
                            <a:srgbClr val="001F5F"/>
                          </a:solidFill>
                          <a:latin typeface="Calibri"/>
                          <a:cs typeface="Calibri"/>
                        </a:rPr>
                        <a:t>niveau</a:t>
                      </a:r>
                      <a:r>
                        <a:rPr sz="1200" spc="114" dirty="0">
                          <a:solidFill>
                            <a:srgbClr val="001F5F"/>
                          </a:solidFill>
                          <a:latin typeface="Calibri"/>
                          <a:cs typeface="Calibri"/>
                        </a:rPr>
                        <a:t>  </a:t>
                      </a:r>
                      <a:r>
                        <a:rPr sz="1200" dirty="0">
                          <a:solidFill>
                            <a:srgbClr val="001F5F"/>
                          </a:solidFill>
                          <a:latin typeface="Calibri"/>
                          <a:cs typeface="Calibri"/>
                        </a:rPr>
                        <a:t>des</a:t>
                      </a:r>
                      <a:r>
                        <a:rPr sz="1200" spc="120" dirty="0">
                          <a:solidFill>
                            <a:srgbClr val="001F5F"/>
                          </a:solidFill>
                          <a:latin typeface="Calibri"/>
                          <a:cs typeface="Calibri"/>
                        </a:rPr>
                        <a:t>  </a:t>
                      </a:r>
                      <a:r>
                        <a:rPr sz="1200" dirty="0">
                          <a:solidFill>
                            <a:srgbClr val="001F5F"/>
                          </a:solidFill>
                          <a:latin typeface="Calibri"/>
                          <a:cs typeface="Calibri"/>
                        </a:rPr>
                        <a:t>services</a:t>
                      </a:r>
                      <a:r>
                        <a:rPr sz="1200" spc="114" dirty="0">
                          <a:solidFill>
                            <a:srgbClr val="001F5F"/>
                          </a:solidFill>
                          <a:latin typeface="Calibri"/>
                          <a:cs typeface="Calibri"/>
                        </a:rPr>
                        <a:t>  </a:t>
                      </a:r>
                      <a:r>
                        <a:rPr sz="1200" dirty="0">
                          <a:solidFill>
                            <a:srgbClr val="001F5F"/>
                          </a:solidFill>
                          <a:latin typeface="Calibri"/>
                          <a:cs typeface="Calibri"/>
                        </a:rPr>
                        <a:t>à</a:t>
                      </a:r>
                      <a:r>
                        <a:rPr sz="1200" spc="120" dirty="0">
                          <a:solidFill>
                            <a:srgbClr val="001F5F"/>
                          </a:solidFill>
                          <a:latin typeface="Calibri"/>
                          <a:cs typeface="Calibri"/>
                        </a:rPr>
                        <a:t>  </a:t>
                      </a:r>
                      <a:r>
                        <a:rPr sz="1200" spc="-25" dirty="0">
                          <a:solidFill>
                            <a:srgbClr val="001F5F"/>
                          </a:solidFill>
                          <a:latin typeface="Calibri"/>
                          <a:cs typeface="Calibri"/>
                        </a:rPr>
                        <a:t>la </a:t>
                      </a:r>
                      <a:r>
                        <a:rPr sz="1200" dirty="0">
                          <a:solidFill>
                            <a:srgbClr val="001F5F"/>
                          </a:solidFill>
                          <a:latin typeface="Calibri"/>
                          <a:cs typeface="Calibri"/>
                        </a:rPr>
                        <a:t>population</a:t>
                      </a:r>
                      <a:r>
                        <a:rPr sz="1200" spc="-55" dirty="0">
                          <a:solidFill>
                            <a:srgbClr val="001F5F"/>
                          </a:solidFill>
                          <a:latin typeface="Calibri"/>
                          <a:cs typeface="Calibri"/>
                        </a:rPr>
                        <a:t> </a:t>
                      </a:r>
                      <a:r>
                        <a:rPr sz="1200" spc="-50" dirty="0">
                          <a:solidFill>
                            <a:srgbClr val="001F5F"/>
                          </a:solidFill>
                          <a:latin typeface="Calibri"/>
                          <a:cs typeface="Calibri"/>
                        </a:rPr>
                        <a:t>;</a:t>
                      </a:r>
                      <a:endParaRPr sz="1200">
                        <a:latin typeface="Calibri"/>
                        <a:cs typeface="Calibri"/>
                      </a:endParaRPr>
                    </a:p>
                    <a:p>
                      <a:pPr marL="265430" indent="-173355" algn="just">
                        <a:lnSpc>
                          <a:spcPct val="100000"/>
                        </a:lnSpc>
                        <a:buChar char="-"/>
                        <a:tabLst>
                          <a:tab pos="265430" algn="l"/>
                        </a:tabLst>
                      </a:pPr>
                      <a:r>
                        <a:rPr sz="1200" dirty="0">
                          <a:solidFill>
                            <a:srgbClr val="001F5F"/>
                          </a:solidFill>
                          <a:latin typeface="Calibri"/>
                          <a:cs typeface="Calibri"/>
                        </a:rPr>
                        <a:t>Porter</a:t>
                      </a:r>
                      <a:r>
                        <a:rPr sz="1200" spc="215" dirty="0">
                          <a:solidFill>
                            <a:srgbClr val="001F5F"/>
                          </a:solidFill>
                          <a:latin typeface="Calibri"/>
                          <a:cs typeface="Calibri"/>
                        </a:rPr>
                        <a:t> </a:t>
                      </a:r>
                      <a:r>
                        <a:rPr sz="1200" dirty="0">
                          <a:solidFill>
                            <a:srgbClr val="001F5F"/>
                          </a:solidFill>
                          <a:latin typeface="Calibri"/>
                          <a:cs typeface="Calibri"/>
                        </a:rPr>
                        <a:t>des</a:t>
                      </a:r>
                      <a:r>
                        <a:rPr sz="1200" spc="225" dirty="0">
                          <a:solidFill>
                            <a:srgbClr val="001F5F"/>
                          </a:solidFill>
                          <a:latin typeface="Calibri"/>
                          <a:cs typeface="Calibri"/>
                        </a:rPr>
                        <a:t> </a:t>
                      </a:r>
                      <a:r>
                        <a:rPr sz="1200" dirty="0">
                          <a:solidFill>
                            <a:srgbClr val="001F5F"/>
                          </a:solidFill>
                          <a:latin typeface="Calibri"/>
                          <a:cs typeface="Calibri"/>
                        </a:rPr>
                        <a:t>politiques</a:t>
                      </a:r>
                      <a:r>
                        <a:rPr sz="1200" spc="220" dirty="0">
                          <a:solidFill>
                            <a:srgbClr val="001F5F"/>
                          </a:solidFill>
                          <a:latin typeface="Calibri"/>
                          <a:cs typeface="Calibri"/>
                        </a:rPr>
                        <a:t> </a:t>
                      </a:r>
                      <a:r>
                        <a:rPr sz="1200" dirty="0">
                          <a:solidFill>
                            <a:srgbClr val="001F5F"/>
                          </a:solidFill>
                          <a:latin typeface="Calibri"/>
                          <a:cs typeface="Calibri"/>
                        </a:rPr>
                        <a:t>publiques</a:t>
                      </a:r>
                      <a:r>
                        <a:rPr sz="1200" spc="220" dirty="0">
                          <a:solidFill>
                            <a:srgbClr val="001F5F"/>
                          </a:solidFill>
                          <a:latin typeface="Calibri"/>
                          <a:cs typeface="Calibri"/>
                        </a:rPr>
                        <a:t> </a:t>
                      </a:r>
                      <a:r>
                        <a:rPr sz="1200" dirty="0">
                          <a:solidFill>
                            <a:srgbClr val="001F5F"/>
                          </a:solidFill>
                          <a:latin typeface="Calibri"/>
                          <a:cs typeface="Calibri"/>
                        </a:rPr>
                        <a:t>à</a:t>
                      </a:r>
                      <a:r>
                        <a:rPr sz="1200" spc="215" dirty="0">
                          <a:solidFill>
                            <a:srgbClr val="001F5F"/>
                          </a:solidFill>
                          <a:latin typeface="Calibri"/>
                          <a:cs typeface="Calibri"/>
                        </a:rPr>
                        <a:t> </a:t>
                      </a:r>
                      <a:r>
                        <a:rPr sz="1200" dirty="0">
                          <a:solidFill>
                            <a:srgbClr val="001F5F"/>
                          </a:solidFill>
                          <a:latin typeface="Calibri"/>
                          <a:cs typeface="Calibri"/>
                        </a:rPr>
                        <a:t>l’échelle</a:t>
                      </a:r>
                      <a:r>
                        <a:rPr sz="1200" spc="229" dirty="0">
                          <a:solidFill>
                            <a:srgbClr val="001F5F"/>
                          </a:solidFill>
                          <a:latin typeface="Calibri"/>
                          <a:cs typeface="Calibri"/>
                        </a:rPr>
                        <a:t> </a:t>
                      </a:r>
                      <a:r>
                        <a:rPr sz="1200" spc="-25" dirty="0">
                          <a:solidFill>
                            <a:srgbClr val="001F5F"/>
                          </a:solidFill>
                          <a:latin typeface="Calibri"/>
                          <a:cs typeface="Calibri"/>
                        </a:rPr>
                        <a:t>des</a:t>
                      </a:r>
                      <a:endParaRPr sz="1200">
                        <a:latin typeface="Calibri"/>
                        <a:cs typeface="Calibri"/>
                      </a:endParaRPr>
                    </a:p>
                    <a:p>
                      <a:pPr marL="264160" algn="just">
                        <a:lnSpc>
                          <a:spcPct val="100000"/>
                        </a:lnSpc>
                      </a:pPr>
                      <a:r>
                        <a:rPr sz="1200" dirty="0">
                          <a:solidFill>
                            <a:srgbClr val="001F5F"/>
                          </a:solidFill>
                          <a:latin typeface="Calibri"/>
                          <a:cs typeface="Calibri"/>
                        </a:rPr>
                        <a:t>bassins</a:t>
                      </a:r>
                      <a:r>
                        <a:rPr sz="1200" spc="-10" dirty="0">
                          <a:solidFill>
                            <a:srgbClr val="001F5F"/>
                          </a:solidFill>
                          <a:latin typeface="Calibri"/>
                          <a:cs typeface="Calibri"/>
                        </a:rPr>
                        <a:t> </a:t>
                      </a:r>
                      <a:r>
                        <a:rPr sz="1200" dirty="0">
                          <a:solidFill>
                            <a:srgbClr val="001F5F"/>
                          </a:solidFill>
                          <a:latin typeface="Calibri"/>
                          <a:cs typeface="Calibri"/>
                        </a:rPr>
                        <a:t>de</a:t>
                      </a:r>
                      <a:r>
                        <a:rPr sz="1200" spc="-25" dirty="0">
                          <a:solidFill>
                            <a:srgbClr val="001F5F"/>
                          </a:solidFill>
                          <a:latin typeface="Calibri"/>
                          <a:cs typeface="Calibri"/>
                        </a:rPr>
                        <a:t> vie</a:t>
                      </a:r>
                      <a:endParaRPr sz="1200">
                        <a:latin typeface="Calibri"/>
                        <a:cs typeface="Calibri"/>
                      </a:endParaRPr>
                    </a:p>
                    <a:p>
                      <a:pPr marL="265430" indent="-173355" algn="just">
                        <a:lnSpc>
                          <a:spcPct val="100000"/>
                        </a:lnSpc>
                        <a:buChar char="-"/>
                        <a:tabLst>
                          <a:tab pos="265430" algn="l"/>
                        </a:tabLst>
                      </a:pPr>
                      <a:r>
                        <a:rPr sz="1200" spc="-10" dirty="0">
                          <a:solidFill>
                            <a:srgbClr val="001F5F"/>
                          </a:solidFill>
                          <a:latin typeface="Calibri"/>
                          <a:cs typeface="Calibri"/>
                        </a:rPr>
                        <a:t>Rationnaliser</a:t>
                      </a:r>
                      <a:r>
                        <a:rPr sz="1200" spc="-20" dirty="0">
                          <a:solidFill>
                            <a:srgbClr val="001F5F"/>
                          </a:solidFill>
                          <a:latin typeface="Calibri"/>
                          <a:cs typeface="Calibri"/>
                        </a:rPr>
                        <a:t> </a:t>
                      </a:r>
                      <a:r>
                        <a:rPr sz="1200" dirty="0">
                          <a:solidFill>
                            <a:srgbClr val="001F5F"/>
                          </a:solidFill>
                          <a:latin typeface="Calibri"/>
                          <a:cs typeface="Calibri"/>
                        </a:rPr>
                        <a:t>les</a:t>
                      </a:r>
                      <a:r>
                        <a:rPr sz="1200" spc="20" dirty="0">
                          <a:solidFill>
                            <a:srgbClr val="001F5F"/>
                          </a:solidFill>
                          <a:latin typeface="Calibri"/>
                          <a:cs typeface="Calibri"/>
                        </a:rPr>
                        <a:t> </a:t>
                      </a:r>
                      <a:r>
                        <a:rPr sz="1200" spc="-10" dirty="0">
                          <a:solidFill>
                            <a:srgbClr val="001F5F"/>
                          </a:solidFill>
                          <a:latin typeface="Calibri"/>
                          <a:cs typeface="Calibri"/>
                        </a:rPr>
                        <a:t>ressources</a:t>
                      </a:r>
                      <a:r>
                        <a:rPr sz="1200" spc="5" dirty="0">
                          <a:solidFill>
                            <a:srgbClr val="001F5F"/>
                          </a:solidFill>
                          <a:latin typeface="Calibri"/>
                          <a:cs typeface="Calibri"/>
                        </a:rPr>
                        <a:t> </a:t>
                      </a:r>
                      <a:r>
                        <a:rPr sz="1200" dirty="0">
                          <a:solidFill>
                            <a:srgbClr val="001F5F"/>
                          </a:solidFill>
                          <a:latin typeface="Calibri"/>
                          <a:cs typeface="Calibri"/>
                        </a:rPr>
                        <a:t>et</a:t>
                      </a:r>
                      <a:r>
                        <a:rPr sz="1200" spc="20" dirty="0">
                          <a:solidFill>
                            <a:srgbClr val="001F5F"/>
                          </a:solidFill>
                          <a:latin typeface="Calibri"/>
                          <a:cs typeface="Calibri"/>
                        </a:rPr>
                        <a:t> </a:t>
                      </a:r>
                      <a:r>
                        <a:rPr sz="1200" dirty="0">
                          <a:solidFill>
                            <a:srgbClr val="001F5F"/>
                          </a:solidFill>
                          <a:latin typeface="Calibri"/>
                          <a:cs typeface="Calibri"/>
                        </a:rPr>
                        <a:t>les</a:t>
                      </a:r>
                      <a:r>
                        <a:rPr sz="1200" spc="10" dirty="0">
                          <a:solidFill>
                            <a:srgbClr val="001F5F"/>
                          </a:solidFill>
                          <a:latin typeface="Calibri"/>
                          <a:cs typeface="Calibri"/>
                        </a:rPr>
                        <a:t> </a:t>
                      </a:r>
                      <a:r>
                        <a:rPr sz="1200" spc="-10" dirty="0">
                          <a:solidFill>
                            <a:srgbClr val="001F5F"/>
                          </a:solidFill>
                          <a:latin typeface="Calibri"/>
                          <a:cs typeface="Calibri"/>
                        </a:rPr>
                        <a:t>dépenses.</a:t>
                      </a:r>
                      <a:endParaRPr sz="12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tc>
                  <a:txBody>
                    <a:bodyPr/>
                    <a:lstStyle/>
                    <a:p>
                      <a:pPr marL="92075" marR="83185">
                        <a:lnSpc>
                          <a:spcPct val="100000"/>
                        </a:lnSpc>
                        <a:spcBef>
                          <a:spcPts val="295"/>
                        </a:spcBef>
                      </a:pPr>
                      <a:r>
                        <a:rPr sz="1200" dirty="0">
                          <a:solidFill>
                            <a:srgbClr val="001F5F"/>
                          </a:solidFill>
                          <a:latin typeface="Calibri"/>
                          <a:cs typeface="Calibri"/>
                        </a:rPr>
                        <a:t>Une</a:t>
                      </a:r>
                      <a:r>
                        <a:rPr sz="1200" spc="375" dirty="0">
                          <a:solidFill>
                            <a:srgbClr val="001F5F"/>
                          </a:solidFill>
                          <a:latin typeface="Calibri"/>
                          <a:cs typeface="Calibri"/>
                        </a:rPr>
                        <a:t> </a:t>
                      </a:r>
                      <a:r>
                        <a:rPr sz="1200" dirty="0">
                          <a:solidFill>
                            <a:srgbClr val="001F5F"/>
                          </a:solidFill>
                          <a:latin typeface="Calibri"/>
                          <a:cs typeface="Calibri"/>
                        </a:rPr>
                        <a:t>commune</a:t>
                      </a:r>
                      <a:r>
                        <a:rPr sz="1200" spc="380" dirty="0">
                          <a:solidFill>
                            <a:srgbClr val="001F5F"/>
                          </a:solidFill>
                          <a:latin typeface="Calibri"/>
                          <a:cs typeface="Calibri"/>
                        </a:rPr>
                        <a:t> </a:t>
                      </a:r>
                      <a:r>
                        <a:rPr sz="1200" dirty="0">
                          <a:solidFill>
                            <a:srgbClr val="001F5F"/>
                          </a:solidFill>
                          <a:latin typeface="Calibri"/>
                          <a:cs typeface="Calibri"/>
                        </a:rPr>
                        <a:t>peut</a:t>
                      </a:r>
                      <a:r>
                        <a:rPr sz="1200" spc="385" dirty="0">
                          <a:solidFill>
                            <a:srgbClr val="001F5F"/>
                          </a:solidFill>
                          <a:latin typeface="Calibri"/>
                          <a:cs typeface="Calibri"/>
                        </a:rPr>
                        <a:t> </a:t>
                      </a:r>
                      <a:r>
                        <a:rPr sz="1200" dirty="0">
                          <a:solidFill>
                            <a:srgbClr val="001F5F"/>
                          </a:solidFill>
                          <a:latin typeface="Calibri"/>
                          <a:cs typeface="Calibri"/>
                        </a:rPr>
                        <a:t>appartenir</a:t>
                      </a:r>
                      <a:r>
                        <a:rPr sz="1200" spc="385" dirty="0">
                          <a:solidFill>
                            <a:srgbClr val="001F5F"/>
                          </a:solidFill>
                          <a:latin typeface="Calibri"/>
                          <a:cs typeface="Calibri"/>
                        </a:rPr>
                        <a:t> </a:t>
                      </a:r>
                      <a:r>
                        <a:rPr sz="1200" dirty="0">
                          <a:solidFill>
                            <a:srgbClr val="001F5F"/>
                          </a:solidFill>
                          <a:latin typeface="Calibri"/>
                          <a:cs typeface="Calibri"/>
                        </a:rPr>
                        <a:t>à</a:t>
                      </a:r>
                      <a:r>
                        <a:rPr sz="1200" spc="380" dirty="0">
                          <a:solidFill>
                            <a:srgbClr val="001F5F"/>
                          </a:solidFill>
                          <a:latin typeface="Calibri"/>
                          <a:cs typeface="Calibri"/>
                        </a:rPr>
                        <a:t> </a:t>
                      </a:r>
                      <a:r>
                        <a:rPr sz="1200" dirty="0">
                          <a:solidFill>
                            <a:srgbClr val="001F5F"/>
                          </a:solidFill>
                          <a:latin typeface="Calibri"/>
                          <a:cs typeface="Calibri"/>
                        </a:rPr>
                        <a:t>un</a:t>
                      </a:r>
                      <a:r>
                        <a:rPr sz="1200" spc="380" dirty="0">
                          <a:solidFill>
                            <a:srgbClr val="001F5F"/>
                          </a:solidFill>
                          <a:latin typeface="Calibri"/>
                          <a:cs typeface="Calibri"/>
                        </a:rPr>
                        <a:t> </a:t>
                      </a:r>
                      <a:r>
                        <a:rPr sz="1200" spc="-25" dirty="0">
                          <a:solidFill>
                            <a:srgbClr val="001F5F"/>
                          </a:solidFill>
                          <a:latin typeface="Calibri"/>
                          <a:cs typeface="Calibri"/>
                        </a:rPr>
                        <a:t>ou </a:t>
                      </a:r>
                      <a:r>
                        <a:rPr sz="1200" spc="-10" dirty="0">
                          <a:solidFill>
                            <a:srgbClr val="001F5F"/>
                          </a:solidFill>
                          <a:latin typeface="Calibri"/>
                          <a:cs typeface="Calibri"/>
                        </a:rPr>
                        <a:t>plusieurs</a:t>
                      </a:r>
                      <a:r>
                        <a:rPr sz="1200" spc="5" dirty="0">
                          <a:solidFill>
                            <a:srgbClr val="001F5F"/>
                          </a:solidFill>
                          <a:latin typeface="Calibri"/>
                          <a:cs typeface="Calibri"/>
                        </a:rPr>
                        <a:t> </a:t>
                      </a:r>
                      <a:r>
                        <a:rPr sz="1200" spc="-10" dirty="0">
                          <a:solidFill>
                            <a:srgbClr val="001F5F"/>
                          </a:solidFill>
                          <a:latin typeface="Calibri"/>
                          <a:cs typeface="Calibri"/>
                        </a:rPr>
                        <a:t>syndicats.</a:t>
                      </a:r>
                      <a:endParaRPr sz="1200">
                        <a:latin typeface="Calibri"/>
                        <a:cs typeface="Calibri"/>
                      </a:endParaRPr>
                    </a:p>
                    <a:p>
                      <a:pPr>
                        <a:lnSpc>
                          <a:spcPct val="100000"/>
                        </a:lnSpc>
                        <a:spcBef>
                          <a:spcPts val="60"/>
                        </a:spcBef>
                      </a:pPr>
                      <a:endParaRPr sz="1200">
                        <a:latin typeface="Times New Roman"/>
                        <a:cs typeface="Times New Roman"/>
                      </a:endParaRPr>
                    </a:p>
                    <a:p>
                      <a:pPr marL="92075">
                        <a:lnSpc>
                          <a:spcPct val="100000"/>
                        </a:lnSpc>
                      </a:pPr>
                      <a:r>
                        <a:rPr sz="1200" b="1" u="sng" dirty="0">
                          <a:solidFill>
                            <a:srgbClr val="001F5F"/>
                          </a:solidFill>
                          <a:uFill>
                            <a:solidFill>
                              <a:srgbClr val="001F5F"/>
                            </a:solidFill>
                          </a:uFill>
                          <a:latin typeface="Calibri"/>
                          <a:cs typeface="Calibri"/>
                        </a:rPr>
                        <a:t>Objet</a:t>
                      </a:r>
                      <a:r>
                        <a:rPr sz="1200" b="1" u="none" spc="-35" dirty="0">
                          <a:solidFill>
                            <a:srgbClr val="001F5F"/>
                          </a:solidFill>
                          <a:latin typeface="Calibri"/>
                          <a:cs typeface="Calibri"/>
                        </a:rPr>
                        <a:t> </a:t>
                      </a:r>
                      <a:r>
                        <a:rPr sz="1200" u="none" spc="-50" dirty="0">
                          <a:solidFill>
                            <a:srgbClr val="001F5F"/>
                          </a:solidFill>
                          <a:latin typeface="Calibri"/>
                          <a:cs typeface="Calibri"/>
                        </a:rPr>
                        <a:t>:</a:t>
                      </a:r>
                      <a:endParaRPr sz="1200">
                        <a:latin typeface="Calibri"/>
                        <a:cs typeface="Calibri"/>
                      </a:endParaRPr>
                    </a:p>
                    <a:p>
                      <a:pPr marL="264795" marR="81915" indent="-172720">
                        <a:lnSpc>
                          <a:spcPct val="100000"/>
                        </a:lnSpc>
                        <a:buChar char="-"/>
                        <a:tabLst>
                          <a:tab pos="264795" algn="l"/>
                        </a:tabLst>
                      </a:pPr>
                      <a:r>
                        <a:rPr sz="1200" dirty="0">
                          <a:solidFill>
                            <a:srgbClr val="001F5F"/>
                          </a:solidFill>
                          <a:latin typeface="Calibri"/>
                          <a:cs typeface="Calibri"/>
                        </a:rPr>
                        <a:t>Améliorer</a:t>
                      </a:r>
                      <a:r>
                        <a:rPr sz="1200" spc="150" dirty="0">
                          <a:solidFill>
                            <a:srgbClr val="001F5F"/>
                          </a:solidFill>
                          <a:latin typeface="Calibri"/>
                          <a:cs typeface="Calibri"/>
                        </a:rPr>
                        <a:t> </a:t>
                      </a:r>
                      <a:r>
                        <a:rPr sz="1200" dirty="0">
                          <a:solidFill>
                            <a:srgbClr val="001F5F"/>
                          </a:solidFill>
                          <a:latin typeface="Calibri"/>
                          <a:cs typeface="Calibri"/>
                        </a:rPr>
                        <a:t>le</a:t>
                      </a:r>
                      <a:r>
                        <a:rPr sz="1200" spc="145" dirty="0">
                          <a:solidFill>
                            <a:srgbClr val="001F5F"/>
                          </a:solidFill>
                          <a:latin typeface="Calibri"/>
                          <a:cs typeface="Calibri"/>
                        </a:rPr>
                        <a:t> </a:t>
                      </a:r>
                      <a:r>
                        <a:rPr sz="1200" dirty="0">
                          <a:solidFill>
                            <a:srgbClr val="001F5F"/>
                          </a:solidFill>
                          <a:latin typeface="Calibri"/>
                          <a:cs typeface="Calibri"/>
                        </a:rPr>
                        <a:t>niveau</a:t>
                      </a:r>
                      <a:r>
                        <a:rPr sz="1200" spc="150" dirty="0">
                          <a:solidFill>
                            <a:srgbClr val="001F5F"/>
                          </a:solidFill>
                          <a:latin typeface="Calibri"/>
                          <a:cs typeface="Calibri"/>
                        </a:rPr>
                        <a:t> </a:t>
                      </a:r>
                      <a:r>
                        <a:rPr sz="1200" dirty="0">
                          <a:solidFill>
                            <a:srgbClr val="001F5F"/>
                          </a:solidFill>
                          <a:latin typeface="Calibri"/>
                          <a:cs typeface="Calibri"/>
                        </a:rPr>
                        <a:t>des</a:t>
                      </a:r>
                      <a:r>
                        <a:rPr sz="1200" spc="145" dirty="0">
                          <a:solidFill>
                            <a:srgbClr val="001F5F"/>
                          </a:solidFill>
                          <a:latin typeface="Calibri"/>
                          <a:cs typeface="Calibri"/>
                        </a:rPr>
                        <a:t> </a:t>
                      </a:r>
                      <a:r>
                        <a:rPr sz="1200" dirty="0">
                          <a:solidFill>
                            <a:srgbClr val="001F5F"/>
                          </a:solidFill>
                          <a:latin typeface="Calibri"/>
                          <a:cs typeface="Calibri"/>
                        </a:rPr>
                        <a:t>services</a:t>
                      </a:r>
                      <a:r>
                        <a:rPr sz="1200" spc="160" dirty="0">
                          <a:solidFill>
                            <a:srgbClr val="001F5F"/>
                          </a:solidFill>
                          <a:latin typeface="Calibri"/>
                          <a:cs typeface="Calibri"/>
                        </a:rPr>
                        <a:t> </a:t>
                      </a:r>
                      <a:r>
                        <a:rPr sz="1200" dirty="0">
                          <a:solidFill>
                            <a:srgbClr val="001F5F"/>
                          </a:solidFill>
                          <a:latin typeface="Calibri"/>
                          <a:cs typeface="Calibri"/>
                        </a:rPr>
                        <a:t>(par</a:t>
                      </a:r>
                      <a:r>
                        <a:rPr sz="1200" spc="145" dirty="0">
                          <a:solidFill>
                            <a:srgbClr val="001F5F"/>
                          </a:solidFill>
                          <a:latin typeface="Calibri"/>
                          <a:cs typeface="Calibri"/>
                        </a:rPr>
                        <a:t> </a:t>
                      </a:r>
                      <a:r>
                        <a:rPr sz="1200" spc="-25" dirty="0">
                          <a:solidFill>
                            <a:srgbClr val="001F5F"/>
                          </a:solidFill>
                          <a:latin typeface="Calibri"/>
                          <a:cs typeface="Calibri"/>
                        </a:rPr>
                        <a:t>la </a:t>
                      </a:r>
                      <a:r>
                        <a:rPr sz="1200" spc="-10" dirty="0">
                          <a:solidFill>
                            <a:srgbClr val="001F5F"/>
                          </a:solidFill>
                          <a:latin typeface="Calibri"/>
                          <a:cs typeface="Calibri"/>
                        </a:rPr>
                        <a:t>technicité</a:t>
                      </a:r>
                      <a:r>
                        <a:rPr sz="1200" spc="-35" dirty="0">
                          <a:solidFill>
                            <a:srgbClr val="001F5F"/>
                          </a:solidFill>
                          <a:latin typeface="Calibri"/>
                          <a:cs typeface="Calibri"/>
                        </a:rPr>
                        <a:t> </a:t>
                      </a:r>
                      <a:r>
                        <a:rPr sz="1200" dirty="0">
                          <a:solidFill>
                            <a:srgbClr val="001F5F"/>
                          </a:solidFill>
                          <a:latin typeface="Calibri"/>
                          <a:cs typeface="Calibri"/>
                        </a:rPr>
                        <a:t>des</a:t>
                      </a:r>
                      <a:r>
                        <a:rPr sz="1200" spc="-20" dirty="0">
                          <a:solidFill>
                            <a:srgbClr val="001F5F"/>
                          </a:solidFill>
                          <a:latin typeface="Calibri"/>
                          <a:cs typeface="Calibri"/>
                        </a:rPr>
                        <a:t> </a:t>
                      </a:r>
                      <a:r>
                        <a:rPr sz="1200" dirty="0">
                          <a:solidFill>
                            <a:srgbClr val="001F5F"/>
                          </a:solidFill>
                          <a:latin typeface="Calibri"/>
                          <a:cs typeface="Calibri"/>
                        </a:rPr>
                        <a:t>domaines</a:t>
                      </a:r>
                      <a:r>
                        <a:rPr sz="1200" spc="-25" dirty="0">
                          <a:solidFill>
                            <a:srgbClr val="001F5F"/>
                          </a:solidFill>
                          <a:latin typeface="Calibri"/>
                          <a:cs typeface="Calibri"/>
                        </a:rPr>
                        <a:t> </a:t>
                      </a:r>
                      <a:r>
                        <a:rPr sz="1200" dirty="0">
                          <a:solidFill>
                            <a:srgbClr val="001F5F"/>
                          </a:solidFill>
                          <a:latin typeface="Calibri"/>
                          <a:cs typeface="Calibri"/>
                        </a:rPr>
                        <a:t>traités)</a:t>
                      </a:r>
                      <a:r>
                        <a:rPr sz="1200" spc="-30" dirty="0">
                          <a:solidFill>
                            <a:srgbClr val="001F5F"/>
                          </a:solidFill>
                          <a:latin typeface="Calibri"/>
                          <a:cs typeface="Calibri"/>
                        </a:rPr>
                        <a:t> </a:t>
                      </a:r>
                      <a:r>
                        <a:rPr sz="1200" spc="-50" dirty="0">
                          <a:solidFill>
                            <a:srgbClr val="001F5F"/>
                          </a:solidFill>
                          <a:latin typeface="Calibri"/>
                          <a:cs typeface="Calibri"/>
                        </a:rPr>
                        <a:t>;</a:t>
                      </a:r>
                      <a:endParaRPr sz="1200">
                        <a:latin typeface="Calibri"/>
                        <a:cs typeface="Calibri"/>
                      </a:endParaRPr>
                    </a:p>
                    <a:p>
                      <a:pPr marL="265430" indent="-173355">
                        <a:lnSpc>
                          <a:spcPct val="100000"/>
                        </a:lnSpc>
                        <a:buChar char="-"/>
                        <a:tabLst>
                          <a:tab pos="265430" algn="l"/>
                        </a:tabLst>
                      </a:pPr>
                      <a:r>
                        <a:rPr sz="1200" spc="-10" dirty="0">
                          <a:solidFill>
                            <a:srgbClr val="001F5F"/>
                          </a:solidFill>
                          <a:latin typeface="Calibri"/>
                          <a:cs typeface="Calibri"/>
                        </a:rPr>
                        <a:t>Economies</a:t>
                      </a:r>
                      <a:r>
                        <a:rPr sz="1200" spc="10" dirty="0">
                          <a:solidFill>
                            <a:srgbClr val="001F5F"/>
                          </a:solidFill>
                          <a:latin typeface="Calibri"/>
                          <a:cs typeface="Calibri"/>
                        </a:rPr>
                        <a:t> </a:t>
                      </a:r>
                      <a:r>
                        <a:rPr sz="1200" spc="-10" dirty="0">
                          <a:solidFill>
                            <a:srgbClr val="001F5F"/>
                          </a:solidFill>
                          <a:latin typeface="Calibri"/>
                          <a:cs typeface="Calibri"/>
                        </a:rPr>
                        <a:t>d’échelle.</a:t>
                      </a:r>
                      <a:endParaRPr sz="12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CF4"/>
                    </a:solidFill>
                  </a:tcPr>
                </a:tc>
                <a:extLst>
                  <a:ext uri="{0D108BD9-81ED-4DB2-BD59-A6C34878D82A}">
                    <a16:rowId xmlns:a16="http://schemas.microsoft.com/office/drawing/2014/main" val="10002"/>
                  </a:ext>
                </a:extLst>
              </a:tr>
              <a:tr h="688975">
                <a:tc>
                  <a:txBody>
                    <a:bodyPr/>
                    <a:lstStyle/>
                    <a:p>
                      <a:pPr marL="635" algn="ctr">
                        <a:lnSpc>
                          <a:spcPct val="100000"/>
                        </a:lnSpc>
                        <a:spcBef>
                          <a:spcPts val="275"/>
                        </a:spcBef>
                      </a:pPr>
                      <a:r>
                        <a:rPr sz="1400" b="1" spc="-10" dirty="0">
                          <a:solidFill>
                            <a:srgbClr val="001F5F"/>
                          </a:solidFill>
                          <a:latin typeface="Calibri"/>
                          <a:cs typeface="Calibri"/>
                        </a:rPr>
                        <a:t>Financement</a:t>
                      </a:r>
                      <a:endParaRPr sz="1400">
                        <a:latin typeface="Calibri"/>
                        <a:cs typeface="Calibri"/>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a:lnSpc>
                          <a:spcPct val="100000"/>
                        </a:lnSpc>
                        <a:spcBef>
                          <a:spcPts val="295"/>
                        </a:spcBef>
                      </a:pPr>
                      <a:r>
                        <a:rPr sz="1200" dirty="0">
                          <a:solidFill>
                            <a:srgbClr val="001F5F"/>
                          </a:solidFill>
                          <a:latin typeface="Calibri"/>
                          <a:cs typeface="Calibri"/>
                        </a:rPr>
                        <a:t>Fiscalité</a:t>
                      </a:r>
                      <a:r>
                        <a:rPr sz="1200" spc="-30" dirty="0">
                          <a:solidFill>
                            <a:srgbClr val="001F5F"/>
                          </a:solidFill>
                          <a:latin typeface="Calibri"/>
                          <a:cs typeface="Calibri"/>
                        </a:rPr>
                        <a:t> </a:t>
                      </a:r>
                      <a:r>
                        <a:rPr sz="1200" dirty="0">
                          <a:solidFill>
                            <a:srgbClr val="001F5F"/>
                          </a:solidFill>
                          <a:latin typeface="Calibri"/>
                          <a:cs typeface="Calibri"/>
                        </a:rPr>
                        <a:t>directe</a:t>
                      </a:r>
                      <a:r>
                        <a:rPr sz="1200" spc="-50" dirty="0">
                          <a:solidFill>
                            <a:srgbClr val="001F5F"/>
                          </a:solidFill>
                          <a:latin typeface="Calibri"/>
                          <a:cs typeface="Calibri"/>
                        </a:rPr>
                        <a:t> </a:t>
                      </a:r>
                      <a:r>
                        <a:rPr sz="1200" dirty="0">
                          <a:solidFill>
                            <a:srgbClr val="001F5F"/>
                          </a:solidFill>
                          <a:latin typeface="Calibri"/>
                          <a:cs typeface="Calibri"/>
                        </a:rPr>
                        <a:t>locale</a:t>
                      </a:r>
                      <a:r>
                        <a:rPr sz="1200" spc="-15" dirty="0">
                          <a:solidFill>
                            <a:srgbClr val="001F5F"/>
                          </a:solidFill>
                          <a:latin typeface="Calibri"/>
                          <a:cs typeface="Calibri"/>
                        </a:rPr>
                        <a:t> </a:t>
                      </a:r>
                      <a:r>
                        <a:rPr sz="1200" dirty="0">
                          <a:solidFill>
                            <a:srgbClr val="001F5F"/>
                          </a:solidFill>
                          <a:latin typeface="Calibri"/>
                          <a:cs typeface="Calibri"/>
                        </a:rPr>
                        <a:t>et</a:t>
                      </a:r>
                      <a:r>
                        <a:rPr sz="1200" spc="-40" dirty="0">
                          <a:solidFill>
                            <a:srgbClr val="001F5F"/>
                          </a:solidFill>
                          <a:latin typeface="Calibri"/>
                          <a:cs typeface="Calibri"/>
                        </a:rPr>
                        <a:t> </a:t>
                      </a:r>
                      <a:r>
                        <a:rPr sz="1200" dirty="0">
                          <a:solidFill>
                            <a:srgbClr val="001F5F"/>
                          </a:solidFill>
                          <a:latin typeface="Calibri"/>
                          <a:cs typeface="Calibri"/>
                        </a:rPr>
                        <a:t>dotations</a:t>
                      </a:r>
                      <a:r>
                        <a:rPr sz="1200" spc="-45" dirty="0">
                          <a:solidFill>
                            <a:srgbClr val="001F5F"/>
                          </a:solidFill>
                          <a:latin typeface="Calibri"/>
                          <a:cs typeface="Calibri"/>
                        </a:rPr>
                        <a:t> </a:t>
                      </a:r>
                      <a:r>
                        <a:rPr sz="1200" dirty="0">
                          <a:solidFill>
                            <a:srgbClr val="001F5F"/>
                          </a:solidFill>
                          <a:latin typeface="Calibri"/>
                          <a:cs typeface="Calibri"/>
                        </a:rPr>
                        <a:t>de</a:t>
                      </a:r>
                      <a:r>
                        <a:rPr sz="1200" spc="-40" dirty="0">
                          <a:solidFill>
                            <a:srgbClr val="001F5F"/>
                          </a:solidFill>
                          <a:latin typeface="Calibri"/>
                          <a:cs typeface="Calibri"/>
                        </a:rPr>
                        <a:t> </a:t>
                      </a:r>
                      <a:r>
                        <a:rPr sz="1200" spc="-10" dirty="0">
                          <a:solidFill>
                            <a:srgbClr val="001F5F"/>
                          </a:solidFill>
                          <a:latin typeface="Calibri"/>
                          <a:cs typeface="Calibri"/>
                        </a:rPr>
                        <a:t>l’Etat.</a:t>
                      </a:r>
                      <a:endParaRPr sz="12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tc>
                  <a:txBody>
                    <a:bodyPr/>
                    <a:lstStyle/>
                    <a:p>
                      <a:pPr marL="92075" marR="230504">
                        <a:lnSpc>
                          <a:spcPct val="100000"/>
                        </a:lnSpc>
                        <a:spcBef>
                          <a:spcPts val="295"/>
                        </a:spcBef>
                      </a:pPr>
                      <a:r>
                        <a:rPr sz="1200" spc="-10" dirty="0">
                          <a:solidFill>
                            <a:srgbClr val="001F5F"/>
                          </a:solidFill>
                          <a:latin typeface="Calibri"/>
                          <a:cs typeface="Calibri"/>
                        </a:rPr>
                        <a:t>Contributions</a:t>
                      </a:r>
                      <a:r>
                        <a:rPr sz="1200" spc="-5" dirty="0">
                          <a:solidFill>
                            <a:srgbClr val="001F5F"/>
                          </a:solidFill>
                          <a:latin typeface="Calibri"/>
                          <a:cs typeface="Calibri"/>
                        </a:rPr>
                        <a:t> </a:t>
                      </a:r>
                      <a:r>
                        <a:rPr sz="1200" spc="-10" dirty="0">
                          <a:solidFill>
                            <a:srgbClr val="001F5F"/>
                          </a:solidFill>
                          <a:latin typeface="Calibri"/>
                          <a:cs typeface="Calibri"/>
                        </a:rPr>
                        <a:t>budgétaires</a:t>
                      </a:r>
                      <a:r>
                        <a:rPr sz="1200" spc="-5" dirty="0">
                          <a:solidFill>
                            <a:srgbClr val="001F5F"/>
                          </a:solidFill>
                          <a:latin typeface="Calibri"/>
                          <a:cs typeface="Calibri"/>
                        </a:rPr>
                        <a:t> </a:t>
                      </a:r>
                      <a:r>
                        <a:rPr sz="1200" dirty="0">
                          <a:solidFill>
                            <a:srgbClr val="001F5F"/>
                          </a:solidFill>
                          <a:latin typeface="Calibri"/>
                          <a:cs typeface="Calibri"/>
                        </a:rPr>
                        <a:t>des</a:t>
                      </a:r>
                      <a:r>
                        <a:rPr sz="1200" spc="35" dirty="0">
                          <a:solidFill>
                            <a:srgbClr val="001F5F"/>
                          </a:solidFill>
                          <a:latin typeface="Calibri"/>
                          <a:cs typeface="Calibri"/>
                        </a:rPr>
                        <a:t> </a:t>
                      </a:r>
                      <a:r>
                        <a:rPr sz="1200" spc="-10" dirty="0">
                          <a:solidFill>
                            <a:srgbClr val="001F5F"/>
                          </a:solidFill>
                          <a:latin typeface="Calibri"/>
                          <a:cs typeface="Calibri"/>
                        </a:rPr>
                        <a:t>communes membres.</a:t>
                      </a:r>
                      <a:endParaRPr sz="1200">
                        <a:latin typeface="Calibri"/>
                        <a:cs typeface="Calibri"/>
                      </a:endParaRPr>
                    </a:p>
                  </a:txBody>
                  <a:tcPr marL="0" marR="0" marT="374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0D7E8"/>
                    </a:solidFill>
                  </a:tcPr>
                </a:tc>
                <a:extLst>
                  <a:ext uri="{0D108BD9-81ED-4DB2-BD59-A6C34878D82A}">
                    <a16:rowId xmlns:a16="http://schemas.microsoft.com/office/drawing/2014/main" val="10003"/>
                  </a:ext>
                </a:extLst>
              </a:tr>
            </a:tbl>
          </a:graphicData>
        </a:graphic>
      </p:graphicFrame>
      <p:sp>
        <p:nvSpPr>
          <p:cNvPr id="22" name="object 22"/>
          <p:cNvSpPr txBox="1"/>
          <p:nvPr/>
        </p:nvSpPr>
        <p:spPr>
          <a:xfrm>
            <a:off x="258267" y="1219327"/>
            <a:ext cx="7521575"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1F487C"/>
                </a:solidFill>
                <a:latin typeface="Calibri"/>
                <a:cs typeface="Calibri"/>
              </a:rPr>
              <a:t>Une</a:t>
            </a:r>
            <a:r>
              <a:rPr sz="1800" spc="-40" dirty="0">
                <a:solidFill>
                  <a:srgbClr val="1F487C"/>
                </a:solidFill>
                <a:latin typeface="Calibri"/>
                <a:cs typeface="Calibri"/>
              </a:rPr>
              <a:t> </a:t>
            </a:r>
            <a:r>
              <a:rPr sz="1800" spc="-10" dirty="0">
                <a:solidFill>
                  <a:srgbClr val="1F487C"/>
                </a:solidFill>
                <a:latin typeface="Calibri"/>
                <a:cs typeface="Calibri"/>
              </a:rPr>
              <a:t>intercommunalité</a:t>
            </a:r>
            <a:r>
              <a:rPr sz="1800" spc="-5" dirty="0">
                <a:solidFill>
                  <a:srgbClr val="1F487C"/>
                </a:solidFill>
                <a:latin typeface="Calibri"/>
                <a:cs typeface="Calibri"/>
              </a:rPr>
              <a:t> </a:t>
            </a:r>
            <a:r>
              <a:rPr sz="1800" dirty="0">
                <a:solidFill>
                  <a:srgbClr val="1F487C"/>
                </a:solidFill>
                <a:latin typeface="Calibri"/>
                <a:cs typeface="Calibri"/>
              </a:rPr>
              <a:t>est</a:t>
            </a:r>
            <a:r>
              <a:rPr sz="1800" spc="-45" dirty="0">
                <a:solidFill>
                  <a:srgbClr val="1F487C"/>
                </a:solidFill>
                <a:latin typeface="Calibri"/>
                <a:cs typeface="Calibri"/>
              </a:rPr>
              <a:t> </a:t>
            </a:r>
            <a:r>
              <a:rPr sz="1800" dirty="0">
                <a:solidFill>
                  <a:srgbClr val="1F487C"/>
                </a:solidFill>
                <a:latin typeface="Calibri"/>
                <a:cs typeface="Calibri"/>
              </a:rPr>
              <a:t>un</a:t>
            </a:r>
            <a:r>
              <a:rPr sz="1800" spc="-30" dirty="0">
                <a:solidFill>
                  <a:srgbClr val="1F487C"/>
                </a:solidFill>
                <a:latin typeface="Calibri"/>
                <a:cs typeface="Calibri"/>
              </a:rPr>
              <a:t> </a:t>
            </a:r>
            <a:r>
              <a:rPr sz="1800" b="1" spc="-10" dirty="0">
                <a:solidFill>
                  <a:srgbClr val="1F487C"/>
                </a:solidFill>
                <a:latin typeface="Calibri"/>
                <a:cs typeface="Calibri"/>
              </a:rPr>
              <a:t>établissement</a:t>
            </a:r>
            <a:r>
              <a:rPr sz="1800" b="1" spc="-60" dirty="0">
                <a:solidFill>
                  <a:srgbClr val="1F487C"/>
                </a:solidFill>
                <a:latin typeface="Calibri"/>
                <a:cs typeface="Calibri"/>
              </a:rPr>
              <a:t> </a:t>
            </a:r>
            <a:r>
              <a:rPr sz="1800" b="1" dirty="0">
                <a:solidFill>
                  <a:srgbClr val="1F487C"/>
                </a:solidFill>
                <a:latin typeface="Calibri"/>
                <a:cs typeface="Calibri"/>
              </a:rPr>
              <a:t>public</a:t>
            </a:r>
            <a:r>
              <a:rPr sz="1800" b="1" spc="-65" dirty="0">
                <a:solidFill>
                  <a:srgbClr val="1F487C"/>
                </a:solidFill>
                <a:latin typeface="Calibri"/>
                <a:cs typeface="Calibri"/>
              </a:rPr>
              <a:t> </a:t>
            </a:r>
            <a:r>
              <a:rPr sz="1800" dirty="0">
                <a:solidFill>
                  <a:srgbClr val="1F487C"/>
                </a:solidFill>
                <a:latin typeface="Calibri"/>
                <a:cs typeface="Calibri"/>
              </a:rPr>
              <a:t>et</a:t>
            </a:r>
            <a:r>
              <a:rPr sz="1800" spc="-35" dirty="0">
                <a:solidFill>
                  <a:srgbClr val="1F487C"/>
                </a:solidFill>
                <a:latin typeface="Calibri"/>
                <a:cs typeface="Calibri"/>
              </a:rPr>
              <a:t> </a:t>
            </a:r>
            <a:r>
              <a:rPr sz="1800" dirty="0">
                <a:solidFill>
                  <a:srgbClr val="1F487C"/>
                </a:solidFill>
                <a:latin typeface="Calibri"/>
                <a:cs typeface="Calibri"/>
              </a:rPr>
              <a:t>non</a:t>
            </a:r>
            <a:r>
              <a:rPr sz="1800" spc="-25" dirty="0">
                <a:solidFill>
                  <a:srgbClr val="1F487C"/>
                </a:solidFill>
                <a:latin typeface="Calibri"/>
                <a:cs typeface="Calibri"/>
              </a:rPr>
              <a:t> </a:t>
            </a:r>
            <a:r>
              <a:rPr sz="1800" dirty="0">
                <a:solidFill>
                  <a:srgbClr val="1F487C"/>
                </a:solidFill>
                <a:latin typeface="Calibri"/>
                <a:cs typeface="Calibri"/>
              </a:rPr>
              <a:t>une</a:t>
            </a:r>
            <a:r>
              <a:rPr sz="1800" spc="-40" dirty="0">
                <a:solidFill>
                  <a:srgbClr val="1F487C"/>
                </a:solidFill>
                <a:latin typeface="Calibri"/>
                <a:cs typeface="Calibri"/>
              </a:rPr>
              <a:t> </a:t>
            </a:r>
            <a:r>
              <a:rPr sz="1800" dirty="0">
                <a:solidFill>
                  <a:srgbClr val="1F487C"/>
                </a:solidFill>
                <a:latin typeface="Calibri"/>
                <a:cs typeface="Calibri"/>
              </a:rPr>
              <a:t>collectivité</a:t>
            </a:r>
            <a:r>
              <a:rPr sz="1800" spc="-5" dirty="0">
                <a:solidFill>
                  <a:srgbClr val="1F487C"/>
                </a:solidFill>
                <a:latin typeface="Calibri"/>
                <a:cs typeface="Calibri"/>
              </a:rPr>
              <a:t> </a:t>
            </a:r>
            <a:r>
              <a:rPr sz="1800" spc="-10" dirty="0">
                <a:solidFill>
                  <a:srgbClr val="1F487C"/>
                </a:solidFill>
                <a:latin typeface="Calibri"/>
                <a:cs typeface="Calibri"/>
              </a:rPr>
              <a:t>locale.</a:t>
            </a:r>
            <a:endParaRPr sz="18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8267" y="172973"/>
            <a:ext cx="167005" cy="360680"/>
          </a:xfrm>
          <a:prstGeom prst="rect">
            <a:avLst/>
          </a:prstGeom>
        </p:spPr>
        <p:txBody>
          <a:bodyPr vert="horz" wrap="square" lIns="0" tIns="12065" rIns="0" bIns="0" rtlCol="0">
            <a:spAutoFit/>
          </a:bodyPr>
          <a:lstStyle/>
          <a:p>
            <a:pPr marL="12700">
              <a:lnSpc>
                <a:spcPct val="100000"/>
              </a:lnSpc>
              <a:spcBef>
                <a:spcPts val="95"/>
              </a:spcBef>
            </a:pPr>
            <a:r>
              <a:rPr sz="2200" b="1" spc="-50" dirty="0">
                <a:solidFill>
                  <a:srgbClr val="FFFFFF"/>
                </a:solidFill>
                <a:latin typeface="Calibri"/>
                <a:cs typeface="Calibri"/>
              </a:rPr>
              <a:t>1</a:t>
            </a:r>
            <a:endParaRPr sz="2200">
              <a:latin typeface="Calibri"/>
              <a:cs typeface="Calibri"/>
            </a:endParaRPr>
          </a:p>
        </p:txBody>
      </p:sp>
      <p:sp>
        <p:nvSpPr>
          <p:cNvPr id="3" name="object 3" descr="$PPTXTitle"/>
          <p:cNvSpPr txBox="1">
            <a:spLocks noGrp="1"/>
          </p:cNvSpPr>
          <p:nvPr>
            <p:ph type="title"/>
          </p:nvPr>
        </p:nvSpPr>
        <p:spPr>
          <a:xfrm>
            <a:off x="258267" y="504901"/>
            <a:ext cx="5835650" cy="406400"/>
          </a:xfrm>
          <a:prstGeom prst="rect">
            <a:avLst/>
          </a:prstGeom>
        </p:spPr>
        <p:txBody>
          <a:bodyPr vert="horz" wrap="square" lIns="0" tIns="12065" rIns="0" bIns="0" rtlCol="0">
            <a:spAutoFit/>
          </a:bodyPr>
          <a:lstStyle/>
          <a:p>
            <a:pPr marL="12700">
              <a:lnSpc>
                <a:spcPct val="100000"/>
              </a:lnSpc>
              <a:spcBef>
                <a:spcPts val="95"/>
              </a:spcBef>
            </a:pPr>
            <a:r>
              <a:rPr sz="2500" u="none" dirty="0">
                <a:solidFill>
                  <a:srgbClr val="FFFFFF"/>
                </a:solidFill>
              </a:rPr>
              <a:t>Principes</a:t>
            </a:r>
            <a:r>
              <a:rPr sz="2500" u="none" spc="-45" dirty="0">
                <a:solidFill>
                  <a:srgbClr val="FFFFFF"/>
                </a:solidFill>
              </a:rPr>
              <a:t> </a:t>
            </a:r>
            <a:r>
              <a:rPr sz="2500" u="none" dirty="0">
                <a:solidFill>
                  <a:srgbClr val="FFFFFF"/>
                </a:solidFill>
              </a:rPr>
              <a:t>de</a:t>
            </a:r>
            <a:r>
              <a:rPr sz="2500" u="none" spc="-40" dirty="0">
                <a:solidFill>
                  <a:srgbClr val="FFFFFF"/>
                </a:solidFill>
              </a:rPr>
              <a:t> </a:t>
            </a:r>
            <a:r>
              <a:rPr sz="2500" u="none" dirty="0">
                <a:solidFill>
                  <a:srgbClr val="FFFFFF"/>
                </a:solidFill>
              </a:rPr>
              <a:t>la</a:t>
            </a:r>
            <a:r>
              <a:rPr sz="2500" u="none" spc="-35" dirty="0">
                <a:solidFill>
                  <a:srgbClr val="FFFFFF"/>
                </a:solidFill>
              </a:rPr>
              <a:t> </a:t>
            </a:r>
            <a:r>
              <a:rPr sz="2500" u="none" spc="-10" dirty="0">
                <a:solidFill>
                  <a:srgbClr val="FFFFFF"/>
                </a:solidFill>
              </a:rPr>
              <a:t>coopération</a:t>
            </a:r>
            <a:r>
              <a:rPr sz="2500" u="none" spc="-30" dirty="0">
                <a:solidFill>
                  <a:srgbClr val="FFFFFF"/>
                </a:solidFill>
              </a:rPr>
              <a:t> </a:t>
            </a:r>
            <a:r>
              <a:rPr sz="2500" u="none" spc="-10" dirty="0">
                <a:solidFill>
                  <a:srgbClr val="FFFFFF"/>
                </a:solidFill>
              </a:rPr>
              <a:t>intercommunale</a:t>
            </a:r>
            <a:endParaRPr sz="2500"/>
          </a:p>
        </p:txBody>
      </p:sp>
      <p:sp>
        <p:nvSpPr>
          <p:cNvPr id="4" name="object 4"/>
          <p:cNvSpPr/>
          <p:nvPr/>
        </p:nvSpPr>
        <p:spPr>
          <a:xfrm>
            <a:off x="458203" y="1600200"/>
            <a:ext cx="2612390" cy="4526280"/>
          </a:xfrm>
          <a:custGeom>
            <a:avLst/>
            <a:gdLst/>
            <a:ahLst/>
            <a:cxnLst/>
            <a:rect l="l" t="t" r="r" b="b"/>
            <a:pathLst>
              <a:path w="2612390" h="4526280">
                <a:moveTo>
                  <a:pt x="2350782" y="0"/>
                </a:moveTo>
                <a:lnTo>
                  <a:pt x="261188" y="0"/>
                </a:lnTo>
                <a:lnTo>
                  <a:pt x="214240" y="4209"/>
                </a:lnTo>
                <a:lnTo>
                  <a:pt x="170052" y="16344"/>
                </a:lnTo>
                <a:lnTo>
                  <a:pt x="129363" y="35668"/>
                </a:lnTo>
                <a:lnTo>
                  <a:pt x="92909" y="61442"/>
                </a:lnTo>
                <a:lnTo>
                  <a:pt x="61429" y="92928"/>
                </a:lnTo>
                <a:lnTo>
                  <a:pt x="35660" y="129389"/>
                </a:lnTo>
                <a:lnTo>
                  <a:pt x="16341" y="170086"/>
                </a:lnTo>
                <a:lnTo>
                  <a:pt x="4208" y="214282"/>
                </a:lnTo>
                <a:lnTo>
                  <a:pt x="0" y="261238"/>
                </a:lnTo>
                <a:lnTo>
                  <a:pt x="0" y="4264774"/>
                </a:lnTo>
                <a:lnTo>
                  <a:pt x="4208" y="4311722"/>
                </a:lnTo>
                <a:lnTo>
                  <a:pt x="16341" y="4355909"/>
                </a:lnTo>
                <a:lnTo>
                  <a:pt x="35660" y="4396599"/>
                </a:lnTo>
                <a:lnTo>
                  <a:pt x="61429" y="4433053"/>
                </a:lnTo>
                <a:lnTo>
                  <a:pt x="92909" y="4464533"/>
                </a:lnTo>
                <a:lnTo>
                  <a:pt x="129363" y="4490301"/>
                </a:lnTo>
                <a:lnTo>
                  <a:pt x="170052" y="4509621"/>
                </a:lnTo>
                <a:lnTo>
                  <a:pt x="214240" y="4521754"/>
                </a:lnTo>
                <a:lnTo>
                  <a:pt x="261188" y="4525962"/>
                </a:lnTo>
                <a:lnTo>
                  <a:pt x="2350782" y="4525962"/>
                </a:lnTo>
                <a:lnTo>
                  <a:pt x="2397734" y="4521754"/>
                </a:lnTo>
                <a:lnTo>
                  <a:pt x="2441918" y="4509621"/>
                </a:lnTo>
                <a:lnTo>
                  <a:pt x="2482599" y="4490301"/>
                </a:lnTo>
                <a:lnTo>
                  <a:pt x="2519040" y="4464533"/>
                </a:lnTo>
                <a:lnTo>
                  <a:pt x="2550505" y="4433053"/>
                </a:lnTo>
                <a:lnTo>
                  <a:pt x="2576259" y="4396599"/>
                </a:lnTo>
                <a:lnTo>
                  <a:pt x="2595566" y="4355909"/>
                </a:lnTo>
                <a:lnTo>
                  <a:pt x="2607689" y="4311722"/>
                </a:lnTo>
                <a:lnTo>
                  <a:pt x="2611894" y="4264774"/>
                </a:lnTo>
                <a:lnTo>
                  <a:pt x="2611894" y="261238"/>
                </a:lnTo>
                <a:lnTo>
                  <a:pt x="2607689" y="214282"/>
                </a:lnTo>
                <a:lnTo>
                  <a:pt x="2595566" y="170086"/>
                </a:lnTo>
                <a:lnTo>
                  <a:pt x="2576259" y="129389"/>
                </a:lnTo>
                <a:lnTo>
                  <a:pt x="2550505" y="92928"/>
                </a:lnTo>
                <a:lnTo>
                  <a:pt x="2519040" y="61442"/>
                </a:lnTo>
                <a:lnTo>
                  <a:pt x="2482599" y="35668"/>
                </a:lnTo>
                <a:lnTo>
                  <a:pt x="2441918" y="16344"/>
                </a:lnTo>
                <a:lnTo>
                  <a:pt x="2397734" y="4209"/>
                </a:lnTo>
                <a:lnTo>
                  <a:pt x="2350782" y="0"/>
                </a:lnTo>
                <a:close/>
              </a:path>
            </a:pathLst>
          </a:custGeom>
          <a:solidFill>
            <a:srgbClr val="D7D2DF"/>
          </a:solidFill>
        </p:spPr>
        <p:txBody>
          <a:bodyPr wrap="square" lIns="0" tIns="0" rIns="0" bIns="0" rtlCol="0"/>
          <a:lstStyle/>
          <a:p>
            <a:endParaRPr/>
          </a:p>
        </p:txBody>
      </p:sp>
      <p:sp>
        <p:nvSpPr>
          <p:cNvPr id="5" name="object 5"/>
          <p:cNvSpPr txBox="1"/>
          <p:nvPr/>
        </p:nvSpPr>
        <p:spPr>
          <a:xfrm>
            <a:off x="600252" y="1946529"/>
            <a:ext cx="2327910" cy="559435"/>
          </a:xfrm>
          <a:prstGeom prst="rect">
            <a:avLst/>
          </a:prstGeom>
        </p:spPr>
        <p:txBody>
          <a:bodyPr vert="horz" wrap="square" lIns="0" tIns="13335" rIns="0" bIns="0" rtlCol="0">
            <a:spAutoFit/>
          </a:bodyPr>
          <a:lstStyle/>
          <a:p>
            <a:pPr marL="12700">
              <a:lnSpc>
                <a:spcPct val="100000"/>
              </a:lnSpc>
              <a:spcBef>
                <a:spcPts val="105"/>
              </a:spcBef>
            </a:pPr>
            <a:r>
              <a:rPr sz="3500" b="1" spc="-30" dirty="0">
                <a:latin typeface="Calibri"/>
                <a:cs typeface="Calibri"/>
              </a:rPr>
              <a:t>Territorialité</a:t>
            </a:r>
            <a:endParaRPr sz="3500">
              <a:latin typeface="Calibri"/>
              <a:cs typeface="Calibri"/>
            </a:endParaRPr>
          </a:p>
        </p:txBody>
      </p:sp>
      <p:grpSp>
        <p:nvGrpSpPr>
          <p:cNvPr id="6" name="object 6"/>
          <p:cNvGrpSpPr/>
          <p:nvPr/>
        </p:nvGrpSpPr>
        <p:grpSpPr>
          <a:xfrm>
            <a:off x="706691" y="2945257"/>
            <a:ext cx="2115185" cy="2967355"/>
            <a:chOff x="706691" y="2945257"/>
            <a:chExt cx="2115185" cy="2967355"/>
          </a:xfrm>
        </p:grpSpPr>
        <p:sp>
          <p:nvSpPr>
            <p:cNvPr id="7" name="object 7"/>
            <p:cNvSpPr/>
            <p:nvPr/>
          </p:nvSpPr>
          <p:spPr>
            <a:xfrm>
              <a:off x="719391" y="2957957"/>
              <a:ext cx="2089785" cy="2941955"/>
            </a:xfrm>
            <a:custGeom>
              <a:avLst/>
              <a:gdLst/>
              <a:ahLst/>
              <a:cxnLst/>
              <a:rect l="l" t="t" r="r" b="b"/>
              <a:pathLst>
                <a:path w="2089785" h="2941954">
                  <a:moveTo>
                    <a:pt x="1880552" y="0"/>
                  </a:moveTo>
                  <a:lnTo>
                    <a:pt x="208965" y="0"/>
                  </a:lnTo>
                  <a:lnTo>
                    <a:pt x="161053" y="5521"/>
                  </a:lnTo>
                  <a:lnTo>
                    <a:pt x="117069" y="21248"/>
                  </a:lnTo>
                  <a:lnTo>
                    <a:pt x="78269" y="45926"/>
                  </a:lnTo>
                  <a:lnTo>
                    <a:pt x="45908" y="78300"/>
                  </a:lnTo>
                  <a:lnTo>
                    <a:pt x="21240" y="117113"/>
                  </a:lnTo>
                  <a:lnTo>
                    <a:pt x="5519" y="161113"/>
                  </a:lnTo>
                  <a:lnTo>
                    <a:pt x="0" y="209041"/>
                  </a:lnTo>
                  <a:lnTo>
                    <a:pt x="0" y="2732951"/>
                  </a:lnTo>
                  <a:lnTo>
                    <a:pt x="5519" y="2780863"/>
                  </a:lnTo>
                  <a:lnTo>
                    <a:pt x="21240" y="2824844"/>
                  </a:lnTo>
                  <a:lnTo>
                    <a:pt x="45908" y="2863641"/>
                  </a:lnTo>
                  <a:lnTo>
                    <a:pt x="78269" y="2896000"/>
                  </a:lnTo>
                  <a:lnTo>
                    <a:pt x="117069" y="2920666"/>
                  </a:lnTo>
                  <a:lnTo>
                    <a:pt x="161053" y="2936385"/>
                  </a:lnTo>
                  <a:lnTo>
                    <a:pt x="208965" y="2941904"/>
                  </a:lnTo>
                  <a:lnTo>
                    <a:pt x="1880552" y="2941904"/>
                  </a:lnTo>
                  <a:lnTo>
                    <a:pt x="1928481" y="2936385"/>
                  </a:lnTo>
                  <a:lnTo>
                    <a:pt x="1972480" y="2920666"/>
                  </a:lnTo>
                  <a:lnTo>
                    <a:pt x="2011294" y="2896000"/>
                  </a:lnTo>
                  <a:lnTo>
                    <a:pt x="2043667" y="2863641"/>
                  </a:lnTo>
                  <a:lnTo>
                    <a:pt x="2068345" y="2824844"/>
                  </a:lnTo>
                  <a:lnTo>
                    <a:pt x="2084073" y="2780863"/>
                  </a:lnTo>
                  <a:lnTo>
                    <a:pt x="2089594" y="2732951"/>
                  </a:lnTo>
                  <a:lnTo>
                    <a:pt x="2089594" y="209041"/>
                  </a:lnTo>
                  <a:lnTo>
                    <a:pt x="2084073" y="161113"/>
                  </a:lnTo>
                  <a:lnTo>
                    <a:pt x="2068345" y="117113"/>
                  </a:lnTo>
                  <a:lnTo>
                    <a:pt x="2043667" y="78300"/>
                  </a:lnTo>
                  <a:lnTo>
                    <a:pt x="2011294" y="45926"/>
                  </a:lnTo>
                  <a:lnTo>
                    <a:pt x="1972480" y="21248"/>
                  </a:lnTo>
                  <a:lnTo>
                    <a:pt x="1928481" y="5521"/>
                  </a:lnTo>
                  <a:lnTo>
                    <a:pt x="1880552" y="0"/>
                  </a:lnTo>
                  <a:close/>
                </a:path>
              </a:pathLst>
            </a:custGeom>
            <a:solidFill>
              <a:srgbClr val="8063A1"/>
            </a:solidFill>
          </p:spPr>
          <p:txBody>
            <a:bodyPr wrap="square" lIns="0" tIns="0" rIns="0" bIns="0" rtlCol="0"/>
            <a:lstStyle/>
            <a:p>
              <a:endParaRPr/>
            </a:p>
          </p:txBody>
        </p:sp>
        <p:sp>
          <p:nvSpPr>
            <p:cNvPr id="8" name="object 8"/>
            <p:cNvSpPr/>
            <p:nvPr/>
          </p:nvSpPr>
          <p:spPr>
            <a:xfrm>
              <a:off x="719391" y="2957957"/>
              <a:ext cx="2089785" cy="2941955"/>
            </a:xfrm>
            <a:custGeom>
              <a:avLst/>
              <a:gdLst/>
              <a:ahLst/>
              <a:cxnLst/>
              <a:rect l="l" t="t" r="r" b="b"/>
              <a:pathLst>
                <a:path w="2089785" h="2941954">
                  <a:moveTo>
                    <a:pt x="0" y="209041"/>
                  </a:moveTo>
                  <a:lnTo>
                    <a:pt x="5519" y="161113"/>
                  </a:lnTo>
                  <a:lnTo>
                    <a:pt x="21240" y="117113"/>
                  </a:lnTo>
                  <a:lnTo>
                    <a:pt x="45908" y="78300"/>
                  </a:lnTo>
                  <a:lnTo>
                    <a:pt x="78269" y="45926"/>
                  </a:lnTo>
                  <a:lnTo>
                    <a:pt x="117069" y="21248"/>
                  </a:lnTo>
                  <a:lnTo>
                    <a:pt x="161053" y="5521"/>
                  </a:lnTo>
                  <a:lnTo>
                    <a:pt x="208965" y="0"/>
                  </a:lnTo>
                  <a:lnTo>
                    <a:pt x="1880552" y="0"/>
                  </a:lnTo>
                  <a:lnTo>
                    <a:pt x="1928481" y="5521"/>
                  </a:lnTo>
                  <a:lnTo>
                    <a:pt x="1972480" y="21248"/>
                  </a:lnTo>
                  <a:lnTo>
                    <a:pt x="2011294" y="45926"/>
                  </a:lnTo>
                  <a:lnTo>
                    <a:pt x="2043667" y="78300"/>
                  </a:lnTo>
                  <a:lnTo>
                    <a:pt x="2068345" y="117113"/>
                  </a:lnTo>
                  <a:lnTo>
                    <a:pt x="2084073" y="161113"/>
                  </a:lnTo>
                  <a:lnTo>
                    <a:pt x="2089594" y="209041"/>
                  </a:lnTo>
                  <a:lnTo>
                    <a:pt x="2089594" y="2732951"/>
                  </a:lnTo>
                  <a:lnTo>
                    <a:pt x="2084073" y="2780863"/>
                  </a:lnTo>
                  <a:lnTo>
                    <a:pt x="2068345" y="2824844"/>
                  </a:lnTo>
                  <a:lnTo>
                    <a:pt x="2043667" y="2863641"/>
                  </a:lnTo>
                  <a:lnTo>
                    <a:pt x="2011294" y="2896000"/>
                  </a:lnTo>
                  <a:lnTo>
                    <a:pt x="1972480" y="2920666"/>
                  </a:lnTo>
                  <a:lnTo>
                    <a:pt x="1928481" y="2936385"/>
                  </a:lnTo>
                  <a:lnTo>
                    <a:pt x="1880552" y="2941904"/>
                  </a:lnTo>
                  <a:lnTo>
                    <a:pt x="208965" y="2941904"/>
                  </a:lnTo>
                  <a:lnTo>
                    <a:pt x="161053" y="2936385"/>
                  </a:lnTo>
                  <a:lnTo>
                    <a:pt x="117069" y="2920666"/>
                  </a:lnTo>
                  <a:lnTo>
                    <a:pt x="78269" y="2896000"/>
                  </a:lnTo>
                  <a:lnTo>
                    <a:pt x="45908" y="2863641"/>
                  </a:lnTo>
                  <a:lnTo>
                    <a:pt x="21240" y="2824844"/>
                  </a:lnTo>
                  <a:lnTo>
                    <a:pt x="5519" y="2780863"/>
                  </a:lnTo>
                  <a:lnTo>
                    <a:pt x="0" y="2732951"/>
                  </a:lnTo>
                  <a:lnTo>
                    <a:pt x="0" y="209041"/>
                  </a:lnTo>
                  <a:close/>
                </a:path>
              </a:pathLst>
            </a:custGeom>
            <a:ln w="25400">
              <a:solidFill>
                <a:srgbClr val="FFFFFF"/>
              </a:solidFill>
            </a:ln>
          </p:spPr>
          <p:txBody>
            <a:bodyPr wrap="square" lIns="0" tIns="0" rIns="0" bIns="0" rtlCol="0"/>
            <a:lstStyle/>
            <a:p>
              <a:endParaRPr/>
            </a:p>
          </p:txBody>
        </p:sp>
      </p:grpSp>
      <p:sp>
        <p:nvSpPr>
          <p:cNvPr id="9" name="object 9"/>
          <p:cNvSpPr txBox="1"/>
          <p:nvPr/>
        </p:nvSpPr>
        <p:spPr>
          <a:xfrm>
            <a:off x="820318" y="3898519"/>
            <a:ext cx="1885314" cy="1021715"/>
          </a:xfrm>
          <a:prstGeom prst="rect">
            <a:avLst/>
          </a:prstGeom>
        </p:spPr>
        <p:txBody>
          <a:bodyPr vert="horz" wrap="square" lIns="0" tIns="31115" rIns="0" bIns="0" rtlCol="0">
            <a:spAutoFit/>
          </a:bodyPr>
          <a:lstStyle/>
          <a:p>
            <a:pPr marL="12065" marR="5080" indent="-635" algn="ctr">
              <a:lnSpc>
                <a:spcPct val="91600"/>
              </a:lnSpc>
              <a:spcBef>
                <a:spcPts val="245"/>
              </a:spcBef>
            </a:pPr>
            <a:r>
              <a:rPr sz="1400" spc="-20" dirty="0">
                <a:solidFill>
                  <a:srgbClr val="FFFFFF"/>
                </a:solidFill>
                <a:latin typeface="Calibri"/>
                <a:cs typeface="Calibri"/>
              </a:rPr>
              <a:t>L’EPCI</a:t>
            </a:r>
            <a:r>
              <a:rPr sz="1400" spc="-15" dirty="0">
                <a:solidFill>
                  <a:srgbClr val="FFFFFF"/>
                </a:solidFill>
                <a:latin typeface="Calibri"/>
                <a:cs typeface="Calibri"/>
              </a:rPr>
              <a:t> </a:t>
            </a:r>
            <a:r>
              <a:rPr sz="1400" spc="-10" dirty="0">
                <a:solidFill>
                  <a:srgbClr val="FFFFFF"/>
                </a:solidFill>
                <a:latin typeface="Calibri"/>
                <a:cs typeface="Calibri"/>
              </a:rPr>
              <a:t>n’intervient</a:t>
            </a:r>
            <a:r>
              <a:rPr sz="1400" spc="-15" dirty="0">
                <a:solidFill>
                  <a:srgbClr val="FFFFFF"/>
                </a:solidFill>
                <a:latin typeface="Calibri"/>
                <a:cs typeface="Calibri"/>
              </a:rPr>
              <a:t> </a:t>
            </a:r>
            <a:r>
              <a:rPr sz="1400" spc="-20" dirty="0">
                <a:solidFill>
                  <a:srgbClr val="FFFFFF"/>
                </a:solidFill>
                <a:latin typeface="Calibri"/>
                <a:cs typeface="Calibri"/>
              </a:rPr>
              <a:t>qu’à </a:t>
            </a:r>
            <a:r>
              <a:rPr sz="1400" spc="-10" dirty="0">
                <a:solidFill>
                  <a:srgbClr val="FFFFFF"/>
                </a:solidFill>
                <a:latin typeface="Calibri"/>
                <a:cs typeface="Calibri"/>
              </a:rPr>
              <a:t>l’intérieur</a:t>
            </a:r>
            <a:r>
              <a:rPr sz="1400" spc="-20" dirty="0">
                <a:solidFill>
                  <a:srgbClr val="FFFFFF"/>
                </a:solidFill>
                <a:latin typeface="Calibri"/>
                <a:cs typeface="Calibri"/>
              </a:rPr>
              <a:t> </a:t>
            </a:r>
            <a:r>
              <a:rPr sz="1400" dirty="0">
                <a:solidFill>
                  <a:srgbClr val="FFFFFF"/>
                </a:solidFill>
                <a:latin typeface="Calibri"/>
                <a:cs typeface="Calibri"/>
              </a:rPr>
              <a:t>de</a:t>
            </a:r>
            <a:r>
              <a:rPr sz="1400" spc="-20" dirty="0">
                <a:solidFill>
                  <a:srgbClr val="FFFFFF"/>
                </a:solidFill>
                <a:latin typeface="Calibri"/>
                <a:cs typeface="Calibri"/>
              </a:rPr>
              <a:t> </a:t>
            </a:r>
            <a:r>
              <a:rPr sz="1400" spc="-25" dirty="0">
                <a:solidFill>
                  <a:srgbClr val="FFFFFF"/>
                </a:solidFill>
                <a:latin typeface="Calibri"/>
                <a:cs typeface="Calibri"/>
              </a:rPr>
              <a:t>son </a:t>
            </a:r>
            <a:r>
              <a:rPr sz="1400" spc="-10" dirty="0">
                <a:solidFill>
                  <a:srgbClr val="FFFFFF"/>
                </a:solidFill>
                <a:latin typeface="Calibri"/>
                <a:cs typeface="Calibri"/>
              </a:rPr>
              <a:t>périmètre,</a:t>
            </a:r>
            <a:r>
              <a:rPr sz="1400" spc="-15" dirty="0">
                <a:solidFill>
                  <a:srgbClr val="FFFFFF"/>
                </a:solidFill>
                <a:latin typeface="Calibri"/>
                <a:cs typeface="Calibri"/>
              </a:rPr>
              <a:t> </a:t>
            </a:r>
            <a:r>
              <a:rPr sz="1400" dirty="0">
                <a:solidFill>
                  <a:srgbClr val="FFFFFF"/>
                </a:solidFill>
                <a:latin typeface="Calibri"/>
                <a:cs typeface="Calibri"/>
              </a:rPr>
              <a:t>au</a:t>
            </a:r>
            <a:r>
              <a:rPr sz="1400" spc="-15" dirty="0">
                <a:solidFill>
                  <a:srgbClr val="FFFFFF"/>
                </a:solidFill>
                <a:latin typeface="Calibri"/>
                <a:cs typeface="Calibri"/>
              </a:rPr>
              <a:t> </a:t>
            </a:r>
            <a:r>
              <a:rPr sz="1400" dirty="0">
                <a:solidFill>
                  <a:srgbClr val="FFFFFF"/>
                </a:solidFill>
                <a:latin typeface="Calibri"/>
                <a:cs typeface="Calibri"/>
              </a:rPr>
              <a:t>sein</a:t>
            </a:r>
            <a:r>
              <a:rPr sz="1400" spc="-25" dirty="0">
                <a:solidFill>
                  <a:srgbClr val="FFFFFF"/>
                </a:solidFill>
                <a:latin typeface="Calibri"/>
                <a:cs typeface="Calibri"/>
              </a:rPr>
              <a:t> des </a:t>
            </a:r>
            <a:r>
              <a:rPr sz="1400" spc="-10" dirty="0">
                <a:solidFill>
                  <a:srgbClr val="FFFFFF"/>
                </a:solidFill>
                <a:latin typeface="Calibri"/>
                <a:cs typeface="Calibri"/>
              </a:rPr>
              <a:t>limites</a:t>
            </a:r>
            <a:r>
              <a:rPr sz="1400" spc="-20" dirty="0">
                <a:solidFill>
                  <a:srgbClr val="FFFFFF"/>
                </a:solidFill>
                <a:latin typeface="Calibri"/>
                <a:cs typeface="Calibri"/>
              </a:rPr>
              <a:t> </a:t>
            </a:r>
            <a:r>
              <a:rPr sz="1400" spc="-10" dirty="0">
                <a:solidFill>
                  <a:srgbClr val="FFFFFF"/>
                </a:solidFill>
                <a:latin typeface="Calibri"/>
                <a:cs typeface="Calibri"/>
              </a:rPr>
              <a:t>territoriales</a:t>
            </a:r>
            <a:r>
              <a:rPr sz="1400" spc="-25" dirty="0">
                <a:solidFill>
                  <a:srgbClr val="FFFFFF"/>
                </a:solidFill>
                <a:latin typeface="Calibri"/>
                <a:cs typeface="Calibri"/>
              </a:rPr>
              <a:t> </a:t>
            </a:r>
            <a:r>
              <a:rPr sz="1400" dirty="0">
                <a:solidFill>
                  <a:srgbClr val="FFFFFF"/>
                </a:solidFill>
                <a:latin typeface="Calibri"/>
                <a:cs typeface="Calibri"/>
              </a:rPr>
              <a:t>de</a:t>
            </a:r>
            <a:r>
              <a:rPr sz="1400" spc="5" dirty="0">
                <a:solidFill>
                  <a:srgbClr val="FFFFFF"/>
                </a:solidFill>
                <a:latin typeface="Calibri"/>
                <a:cs typeface="Calibri"/>
              </a:rPr>
              <a:t> </a:t>
            </a:r>
            <a:r>
              <a:rPr sz="1400" spc="-25" dirty="0">
                <a:solidFill>
                  <a:srgbClr val="FFFFFF"/>
                </a:solidFill>
                <a:latin typeface="Calibri"/>
                <a:cs typeface="Calibri"/>
              </a:rPr>
              <a:t>ses </a:t>
            </a:r>
            <a:r>
              <a:rPr sz="1400" dirty="0">
                <a:solidFill>
                  <a:srgbClr val="FFFFFF"/>
                </a:solidFill>
                <a:latin typeface="Calibri"/>
                <a:cs typeface="Calibri"/>
              </a:rPr>
              <a:t>communes</a:t>
            </a:r>
            <a:r>
              <a:rPr sz="1400" spc="-60" dirty="0">
                <a:solidFill>
                  <a:srgbClr val="FFFFFF"/>
                </a:solidFill>
                <a:latin typeface="Calibri"/>
                <a:cs typeface="Calibri"/>
              </a:rPr>
              <a:t> </a:t>
            </a:r>
            <a:r>
              <a:rPr sz="1400" spc="-10" dirty="0">
                <a:solidFill>
                  <a:srgbClr val="FFFFFF"/>
                </a:solidFill>
                <a:latin typeface="Calibri"/>
                <a:cs typeface="Calibri"/>
              </a:rPr>
              <a:t>membres</a:t>
            </a:r>
            <a:endParaRPr sz="1400">
              <a:latin typeface="Calibri"/>
              <a:cs typeface="Calibri"/>
            </a:endParaRPr>
          </a:p>
        </p:txBody>
      </p:sp>
      <p:sp>
        <p:nvSpPr>
          <p:cNvPr id="10" name="object 10"/>
          <p:cNvSpPr/>
          <p:nvPr/>
        </p:nvSpPr>
        <p:spPr>
          <a:xfrm>
            <a:off x="3266059" y="1600200"/>
            <a:ext cx="2612390" cy="4526280"/>
          </a:xfrm>
          <a:custGeom>
            <a:avLst/>
            <a:gdLst/>
            <a:ahLst/>
            <a:cxnLst/>
            <a:rect l="l" t="t" r="r" b="b"/>
            <a:pathLst>
              <a:path w="2612390" h="4526280">
                <a:moveTo>
                  <a:pt x="2350769" y="0"/>
                </a:moveTo>
                <a:lnTo>
                  <a:pt x="261112" y="0"/>
                </a:lnTo>
                <a:lnTo>
                  <a:pt x="214193" y="4209"/>
                </a:lnTo>
                <a:lnTo>
                  <a:pt x="170027" y="16344"/>
                </a:lnTo>
                <a:lnTo>
                  <a:pt x="129351" y="35668"/>
                </a:lnTo>
                <a:lnTo>
                  <a:pt x="92906" y="61442"/>
                </a:lnTo>
                <a:lnTo>
                  <a:pt x="61431" y="92928"/>
                </a:lnTo>
                <a:lnTo>
                  <a:pt x="35663" y="129389"/>
                </a:lnTo>
                <a:lnTo>
                  <a:pt x="16343" y="170086"/>
                </a:lnTo>
                <a:lnTo>
                  <a:pt x="4208" y="214282"/>
                </a:lnTo>
                <a:lnTo>
                  <a:pt x="0" y="261238"/>
                </a:lnTo>
                <a:lnTo>
                  <a:pt x="0" y="4264774"/>
                </a:lnTo>
                <a:lnTo>
                  <a:pt x="4208" y="4311722"/>
                </a:lnTo>
                <a:lnTo>
                  <a:pt x="16343" y="4355909"/>
                </a:lnTo>
                <a:lnTo>
                  <a:pt x="35663" y="4396599"/>
                </a:lnTo>
                <a:lnTo>
                  <a:pt x="61431" y="4433053"/>
                </a:lnTo>
                <a:lnTo>
                  <a:pt x="92906" y="4464533"/>
                </a:lnTo>
                <a:lnTo>
                  <a:pt x="129351" y="4490301"/>
                </a:lnTo>
                <a:lnTo>
                  <a:pt x="170027" y="4509621"/>
                </a:lnTo>
                <a:lnTo>
                  <a:pt x="214193" y="4521754"/>
                </a:lnTo>
                <a:lnTo>
                  <a:pt x="261112" y="4525962"/>
                </a:lnTo>
                <a:lnTo>
                  <a:pt x="2350769" y="4525962"/>
                </a:lnTo>
                <a:lnTo>
                  <a:pt x="2397688" y="4521754"/>
                </a:lnTo>
                <a:lnTo>
                  <a:pt x="2441854" y="4509621"/>
                </a:lnTo>
                <a:lnTo>
                  <a:pt x="2482530" y="4490301"/>
                </a:lnTo>
                <a:lnTo>
                  <a:pt x="2518975" y="4464533"/>
                </a:lnTo>
                <a:lnTo>
                  <a:pt x="2550450" y="4433053"/>
                </a:lnTo>
                <a:lnTo>
                  <a:pt x="2576218" y="4396599"/>
                </a:lnTo>
                <a:lnTo>
                  <a:pt x="2595538" y="4355909"/>
                </a:lnTo>
                <a:lnTo>
                  <a:pt x="2607673" y="4311722"/>
                </a:lnTo>
                <a:lnTo>
                  <a:pt x="2611881" y="4264774"/>
                </a:lnTo>
                <a:lnTo>
                  <a:pt x="2611881" y="261238"/>
                </a:lnTo>
                <a:lnTo>
                  <a:pt x="2607673" y="214282"/>
                </a:lnTo>
                <a:lnTo>
                  <a:pt x="2595538" y="170086"/>
                </a:lnTo>
                <a:lnTo>
                  <a:pt x="2576218" y="129389"/>
                </a:lnTo>
                <a:lnTo>
                  <a:pt x="2550450" y="92928"/>
                </a:lnTo>
                <a:lnTo>
                  <a:pt x="2518975" y="61442"/>
                </a:lnTo>
                <a:lnTo>
                  <a:pt x="2482530" y="35668"/>
                </a:lnTo>
                <a:lnTo>
                  <a:pt x="2441854" y="16344"/>
                </a:lnTo>
                <a:lnTo>
                  <a:pt x="2397688" y="4209"/>
                </a:lnTo>
                <a:lnTo>
                  <a:pt x="2350769" y="0"/>
                </a:lnTo>
                <a:close/>
              </a:path>
            </a:pathLst>
          </a:custGeom>
          <a:solidFill>
            <a:srgbClr val="D7D2DF"/>
          </a:solidFill>
        </p:spPr>
        <p:txBody>
          <a:bodyPr wrap="square" lIns="0" tIns="0" rIns="0" bIns="0" rtlCol="0"/>
          <a:lstStyle/>
          <a:p>
            <a:endParaRPr/>
          </a:p>
        </p:txBody>
      </p:sp>
      <p:sp>
        <p:nvSpPr>
          <p:cNvPr id="11" name="object 11"/>
          <p:cNvSpPr txBox="1"/>
          <p:nvPr/>
        </p:nvSpPr>
        <p:spPr>
          <a:xfrm>
            <a:off x="3669284" y="1946529"/>
            <a:ext cx="1806575" cy="559435"/>
          </a:xfrm>
          <a:prstGeom prst="rect">
            <a:avLst/>
          </a:prstGeom>
        </p:spPr>
        <p:txBody>
          <a:bodyPr vert="horz" wrap="square" lIns="0" tIns="13335" rIns="0" bIns="0" rtlCol="0">
            <a:spAutoFit/>
          </a:bodyPr>
          <a:lstStyle/>
          <a:p>
            <a:pPr marL="12700">
              <a:lnSpc>
                <a:spcPct val="100000"/>
              </a:lnSpc>
              <a:spcBef>
                <a:spcPts val="105"/>
              </a:spcBef>
            </a:pPr>
            <a:r>
              <a:rPr sz="3500" b="1" spc="-10" dirty="0">
                <a:latin typeface="Calibri"/>
                <a:cs typeface="Calibri"/>
              </a:rPr>
              <a:t>Spécialité</a:t>
            </a:r>
            <a:endParaRPr sz="3500">
              <a:latin typeface="Calibri"/>
              <a:cs typeface="Calibri"/>
            </a:endParaRPr>
          </a:p>
        </p:txBody>
      </p:sp>
      <p:grpSp>
        <p:nvGrpSpPr>
          <p:cNvPr id="12" name="object 12"/>
          <p:cNvGrpSpPr/>
          <p:nvPr/>
        </p:nvGrpSpPr>
        <p:grpSpPr>
          <a:xfrm>
            <a:off x="3514471" y="2946654"/>
            <a:ext cx="2115185" cy="1390015"/>
            <a:chOff x="3514471" y="2946654"/>
            <a:chExt cx="2115185" cy="1390015"/>
          </a:xfrm>
        </p:grpSpPr>
        <p:sp>
          <p:nvSpPr>
            <p:cNvPr id="13" name="object 13"/>
            <p:cNvSpPr/>
            <p:nvPr/>
          </p:nvSpPr>
          <p:spPr>
            <a:xfrm>
              <a:off x="3527171" y="2959354"/>
              <a:ext cx="2089785" cy="1364615"/>
            </a:xfrm>
            <a:custGeom>
              <a:avLst/>
              <a:gdLst/>
              <a:ahLst/>
              <a:cxnLst/>
              <a:rect l="l" t="t" r="r" b="b"/>
              <a:pathLst>
                <a:path w="2089785" h="1364614">
                  <a:moveTo>
                    <a:pt x="1953132" y="0"/>
                  </a:moveTo>
                  <a:lnTo>
                    <a:pt x="136525" y="0"/>
                  </a:lnTo>
                  <a:lnTo>
                    <a:pt x="93358" y="6955"/>
                  </a:lnTo>
                  <a:lnTo>
                    <a:pt x="55878" y="26322"/>
                  </a:lnTo>
                  <a:lnTo>
                    <a:pt x="26330" y="55851"/>
                  </a:lnTo>
                  <a:lnTo>
                    <a:pt x="6956" y="93293"/>
                  </a:lnTo>
                  <a:lnTo>
                    <a:pt x="0" y="136398"/>
                  </a:lnTo>
                  <a:lnTo>
                    <a:pt x="0" y="1228090"/>
                  </a:lnTo>
                  <a:lnTo>
                    <a:pt x="6956" y="1271256"/>
                  </a:lnTo>
                  <a:lnTo>
                    <a:pt x="26330" y="1308736"/>
                  </a:lnTo>
                  <a:lnTo>
                    <a:pt x="55878" y="1338284"/>
                  </a:lnTo>
                  <a:lnTo>
                    <a:pt x="93358" y="1357658"/>
                  </a:lnTo>
                  <a:lnTo>
                    <a:pt x="136525" y="1364615"/>
                  </a:lnTo>
                  <a:lnTo>
                    <a:pt x="1953132" y="1364615"/>
                  </a:lnTo>
                  <a:lnTo>
                    <a:pt x="1996251" y="1357658"/>
                  </a:lnTo>
                  <a:lnTo>
                    <a:pt x="2033724" y="1338284"/>
                  </a:lnTo>
                  <a:lnTo>
                    <a:pt x="2063290" y="1308736"/>
                  </a:lnTo>
                  <a:lnTo>
                    <a:pt x="2082689" y="1271256"/>
                  </a:lnTo>
                  <a:lnTo>
                    <a:pt x="2089657" y="1228090"/>
                  </a:lnTo>
                  <a:lnTo>
                    <a:pt x="2089657" y="136398"/>
                  </a:lnTo>
                  <a:lnTo>
                    <a:pt x="2082689" y="93293"/>
                  </a:lnTo>
                  <a:lnTo>
                    <a:pt x="2063290" y="55851"/>
                  </a:lnTo>
                  <a:lnTo>
                    <a:pt x="2033724" y="26322"/>
                  </a:lnTo>
                  <a:lnTo>
                    <a:pt x="1996251" y="6955"/>
                  </a:lnTo>
                  <a:lnTo>
                    <a:pt x="1953132" y="0"/>
                  </a:lnTo>
                  <a:close/>
                </a:path>
              </a:pathLst>
            </a:custGeom>
            <a:solidFill>
              <a:srgbClr val="685DAB"/>
            </a:solidFill>
          </p:spPr>
          <p:txBody>
            <a:bodyPr wrap="square" lIns="0" tIns="0" rIns="0" bIns="0" rtlCol="0"/>
            <a:lstStyle/>
            <a:p>
              <a:endParaRPr/>
            </a:p>
          </p:txBody>
        </p:sp>
        <p:sp>
          <p:nvSpPr>
            <p:cNvPr id="14" name="object 14"/>
            <p:cNvSpPr/>
            <p:nvPr/>
          </p:nvSpPr>
          <p:spPr>
            <a:xfrm>
              <a:off x="3527171" y="2959354"/>
              <a:ext cx="2089785" cy="1364615"/>
            </a:xfrm>
            <a:custGeom>
              <a:avLst/>
              <a:gdLst/>
              <a:ahLst/>
              <a:cxnLst/>
              <a:rect l="l" t="t" r="r" b="b"/>
              <a:pathLst>
                <a:path w="2089785" h="1364614">
                  <a:moveTo>
                    <a:pt x="0" y="136398"/>
                  </a:moveTo>
                  <a:lnTo>
                    <a:pt x="6956" y="93293"/>
                  </a:lnTo>
                  <a:lnTo>
                    <a:pt x="26330" y="55851"/>
                  </a:lnTo>
                  <a:lnTo>
                    <a:pt x="55878" y="26322"/>
                  </a:lnTo>
                  <a:lnTo>
                    <a:pt x="93358" y="6955"/>
                  </a:lnTo>
                  <a:lnTo>
                    <a:pt x="136525" y="0"/>
                  </a:lnTo>
                  <a:lnTo>
                    <a:pt x="1953132" y="0"/>
                  </a:lnTo>
                  <a:lnTo>
                    <a:pt x="1996251" y="6955"/>
                  </a:lnTo>
                  <a:lnTo>
                    <a:pt x="2033724" y="26322"/>
                  </a:lnTo>
                  <a:lnTo>
                    <a:pt x="2063290" y="55851"/>
                  </a:lnTo>
                  <a:lnTo>
                    <a:pt x="2082689" y="93293"/>
                  </a:lnTo>
                  <a:lnTo>
                    <a:pt x="2089657" y="136398"/>
                  </a:lnTo>
                  <a:lnTo>
                    <a:pt x="2089657" y="1228090"/>
                  </a:lnTo>
                  <a:lnTo>
                    <a:pt x="2082689" y="1271256"/>
                  </a:lnTo>
                  <a:lnTo>
                    <a:pt x="2063290" y="1308736"/>
                  </a:lnTo>
                  <a:lnTo>
                    <a:pt x="2033724" y="1338284"/>
                  </a:lnTo>
                  <a:lnTo>
                    <a:pt x="1996251" y="1357658"/>
                  </a:lnTo>
                  <a:lnTo>
                    <a:pt x="1953132" y="1364615"/>
                  </a:lnTo>
                  <a:lnTo>
                    <a:pt x="136525" y="1364615"/>
                  </a:lnTo>
                  <a:lnTo>
                    <a:pt x="93358" y="1357658"/>
                  </a:lnTo>
                  <a:lnTo>
                    <a:pt x="55878" y="1338284"/>
                  </a:lnTo>
                  <a:lnTo>
                    <a:pt x="26330" y="1308736"/>
                  </a:lnTo>
                  <a:lnTo>
                    <a:pt x="6956" y="1271256"/>
                  </a:lnTo>
                  <a:lnTo>
                    <a:pt x="0" y="1228090"/>
                  </a:lnTo>
                  <a:lnTo>
                    <a:pt x="0" y="136398"/>
                  </a:lnTo>
                  <a:close/>
                </a:path>
              </a:pathLst>
            </a:custGeom>
            <a:ln w="25399">
              <a:solidFill>
                <a:srgbClr val="FFFFFF"/>
              </a:solidFill>
            </a:ln>
          </p:spPr>
          <p:txBody>
            <a:bodyPr wrap="square" lIns="0" tIns="0" rIns="0" bIns="0" rtlCol="0"/>
            <a:lstStyle/>
            <a:p>
              <a:endParaRPr/>
            </a:p>
          </p:txBody>
        </p:sp>
      </p:grpSp>
      <p:sp>
        <p:nvSpPr>
          <p:cNvPr id="15" name="object 15"/>
          <p:cNvSpPr txBox="1"/>
          <p:nvPr/>
        </p:nvSpPr>
        <p:spPr>
          <a:xfrm>
            <a:off x="3659251" y="3013329"/>
            <a:ext cx="1826260" cy="1216660"/>
          </a:xfrm>
          <a:prstGeom prst="rect">
            <a:avLst/>
          </a:prstGeom>
        </p:spPr>
        <p:txBody>
          <a:bodyPr vert="horz" wrap="square" lIns="0" tIns="31115" rIns="0" bIns="0" rtlCol="0">
            <a:spAutoFit/>
          </a:bodyPr>
          <a:lstStyle/>
          <a:p>
            <a:pPr marL="12700" marR="5080" indent="-635" algn="ctr">
              <a:lnSpc>
                <a:spcPct val="91600"/>
              </a:lnSpc>
              <a:spcBef>
                <a:spcPts val="245"/>
              </a:spcBef>
            </a:pPr>
            <a:r>
              <a:rPr sz="1400" spc="-20" dirty="0">
                <a:solidFill>
                  <a:srgbClr val="FFFFFF"/>
                </a:solidFill>
                <a:latin typeface="Calibri"/>
                <a:cs typeface="Calibri"/>
              </a:rPr>
              <a:t>L’EPCI</a:t>
            </a:r>
            <a:r>
              <a:rPr sz="1400" spc="-15" dirty="0">
                <a:solidFill>
                  <a:srgbClr val="FFFFFF"/>
                </a:solidFill>
                <a:latin typeface="Calibri"/>
                <a:cs typeface="Calibri"/>
              </a:rPr>
              <a:t> </a:t>
            </a:r>
            <a:r>
              <a:rPr sz="1400" spc="-10" dirty="0">
                <a:solidFill>
                  <a:srgbClr val="FFFFFF"/>
                </a:solidFill>
                <a:latin typeface="Calibri"/>
                <a:cs typeface="Calibri"/>
              </a:rPr>
              <a:t>n’intervient</a:t>
            </a:r>
            <a:r>
              <a:rPr sz="1400" spc="-15" dirty="0">
                <a:solidFill>
                  <a:srgbClr val="FFFFFF"/>
                </a:solidFill>
                <a:latin typeface="Calibri"/>
                <a:cs typeface="Calibri"/>
              </a:rPr>
              <a:t> </a:t>
            </a:r>
            <a:r>
              <a:rPr sz="1400" spc="-25" dirty="0">
                <a:solidFill>
                  <a:srgbClr val="FFFFFF"/>
                </a:solidFill>
                <a:latin typeface="Calibri"/>
                <a:cs typeface="Calibri"/>
              </a:rPr>
              <a:t>que </a:t>
            </a:r>
            <a:r>
              <a:rPr sz="1400" dirty="0">
                <a:solidFill>
                  <a:srgbClr val="FFFFFF"/>
                </a:solidFill>
                <a:latin typeface="Calibri"/>
                <a:cs typeface="Calibri"/>
              </a:rPr>
              <a:t>dans</a:t>
            </a:r>
            <a:r>
              <a:rPr sz="1400" spc="-45" dirty="0">
                <a:solidFill>
                  <a:srgbClr val="FFFFFF"/>
                </a:solidFill>
                <a:latin typeface="Calibri"/>
                <a:cs typeface="Calibri"/>
              </a:rPr>
              <a:t> </a:t>
            </a:r>
            <a:r>
              <a:rPr sz="1400" dirty="0">
                <a:solidFill>
                  <a:srgbClr val="FFFFFF"/>
                </a:solidFill>
                <a:latin typeface="Calibri"/>
                <a:cs typeface="Calibri"/>
              </a:rPr>
              <a:t>les</a:t>
            </a:r>
            <a:r>
              <a:rPr sz="1400" spc="-40" dirty="0">
                <a:solidFill>
                  <a:srgbClr val="FFFFFF"/>
                </a:solidFill>
                <a:latin typeface="Calibri"/>
                <a:cs typeface="Calibri"/>
              </a:rPr>
              <a:t> </a:t>
            </a:r>
            <a:r>
              <a:rPr sz="1400" dirty="0">
                <a:solidFill>
                  <a:srgbClr val="FFFFFF"/>
                </a:solidFill>
                <a:latin typeface="Calibri"/>
                <a:cs typeface="Calibri"/>
              </a:rPr>
              <a:t>domaines</a:t>
            </a:r>
            <a:r>
              <a:rPr sz="1400" spc="-45" dirty="0">
                <a:solidFill>
                  <a:srgbClr val="FFFFFF"/>
                </a:solidFill>
                <a:latin typeface="Calibri"/>
                <a:cs typeface="Calibri"/>
              </a:rPr>
              <a:t> </a:t>
            </a:r>
            <a:r>
              <a:rPr sz="1400" spc="-25" dirty="0">
                <a:solidFill>
                  <a:srgbClr val="FFFFFF"/>
                </a:solidFill>
                <a:latin typeface="Calibri"/>
                <a:cs typeface="Calibri"/>
              </a:rPr>
              <a:t>de </a:t>
            </a:r>
            <a:r>
              <a:rPr sz="1400" spc="-10" dirty="0">
                <a:solidFill>
                  <a:srgbClr val="FFFFFF"/>
                </a:solidFill>
                <a:latin typeface="Calibri"/>
                <a:cs typeface="Calibri"/>
              </a:rPr>
              <a:t>compétences</a:t>
            </a:r>
            <a:r>
              <a:rPr sz="1400" spc="-15" dirty="0">
                <a:solidFill>
                  <a:srgbClr val="FFFFFF"/>
                </a:solidFill>
                <a:latin typeface="Calibri"/>
                <a:cs typeface="Calibri"/>
              </a:rPr>
              <a:t> </a:t>
            </a:r>
            <a:r>
              <a:rPr sz="1400" dirty="0">
                <a:solidFill>
                  <a:srgbClr val="FFFFFF"/>
                </a:solidFill>
                <a:latin typeface="Calibri"/>
                <a:cs typeface="Calibri"/>
              </a:rPr>
              <a:t>qui</a:t>
            </a:r>
            <a:r>
              <a:rPr sz="1400" spc="-15" dirty="0">
                <a:solidFill>
                  <a:srgbClr val="FFFFFF"/>
                </a:solidFill>
                <a:latin typeface="Calibri"/>
                <a:cs typeface="Calibri"/>
              </a:rPr>
              <a:t> </a:t>
            </a:r>
            <a:r>
              <a:rPr sz="1400" dirty="0">
                <a:solidFill>
                  <a:srgbClr val="FFFFFF"/>
                </a:solidFill>
                <a:latin typeface="Calibri"/>
                <a:cs typeface="Calibri"/>
              </a:rPr>
              <a:t>lui</a:t>
            </a:r>
            <a:r>
              <a:rPr sz="1400" spc="-25" dirty="0">
                <a:solidFill>
                  <a:srgbClr val="FFFFFF"/>
                </a:solidFill>
                <a:latin typeface="Calibri"/>
                <a:cs typeface="Calibri"/>
              </a:rPr>
              <a:t> </a:t>
            </a:r>
            <a:r>
              <a:rPr sz="1400" spc="-20" dirty="0">
                <a:solidFill>
                  <a:srgbClr val="FFFFFF"/>
                </a:solidFill>
                <a:latin typeface="Calibri"/>
                <a:cs typeface="Calibri"/>
              </a:rPr>
              <a:t>sont </a:t>
            </a:r>
            <a:r>
              <a:rPr sz="1400" spc="-10" dirty="0">
                <a:solidFill>
                  <a:srgbClr val="FFFFFF"/>
                </a:solidFill>
                <a:latin typeface="Calibri"/>
                <a:cs typeface="Calibri"/>
              </a:rPr>
              <a:t>expressément</a:t>
            </a:r>
            <a:r>
              <a:rPr sz="1400" spc="-30" dirty="0">
                <a:solidFill>
                  <a:srgbClr val="FFFFFF"/>
                </a:solidFill>
                <a:latin typeface="Calibri"/>
                <a:cs typeface="Calibri"/>
              </a:rPr>
              <a:t> </a:t>
            </a:r>
            <a:r>
              <a:rPr sz="1400" spc="-10" dirty="0">
                <a:solidFill>
                  <a:srgbClr val="FFFFFF"/>
                </a:solidFill>
                <a:latin typeface="Calibri"/>
                <a:cs typeface="Calibri"/>
              </a:rPr>
              <a:t>transférés </a:t>
            </a:r>
            <a:r>
              <a:rPr sz="1400" dirty="0">
                <a:solidFill>
                  <a:srgbClr val="FFFFFF"/>
                </a:solidFill>
                <a:latin typeface="Calibri"/>
                <a:cs typeface="Calibri"/>
              </a:rPr>
              <a:t>par</a:t>
            </a:r>
            <a:r>
              <a:rPr sz="1400" spc="-45" dirty="0">
                <a:solidFill>
                  <a:srgbClr val="FFFFFF"/>
                </a:solidFill>
                <a:latin typeface="Calibri"/>
                <a:cs typeface="Calibri"/>
              </a:rPr>
              <a:t> </a:t>
            </a:r>
            <a:r>
              <a:rPr sz="1400" dirty="0">
                <a:solidFill>
                  <a:srgbClr val="FFFFFF"/>
                </a:solidFill>
                <a:latin typeface="Calibri"/>
                <a:cs typeface="Calibri"/>
              </a:rPr>
              <a:t>ses</a:t>
            </a:r>
            <a:r>
              <a:rPr sz="1400" spc="-45" dirty="0">
                <a:solidFill>
                  <a:srgbClr val="FFFFFF"/>
                </a:solidFill>
                <a:latin typeface="Calibri"/>
                <a:cs typeface="Calibri"/>
              </a:rPr>
              <a:t> </a:t>
            </a:r>
            <a:r>
              <a:rPr sz="1400" dirty="0">
                <a:solidFill>
                  <a:srgbClr val="FFFFFF"/>
                </a:solidFill>
                <a:latin typeface="Calibri"/>
                <a:cs typeface="Calibri"/>
              </a:rPr>
              <a:t>membres</a:t>
            </a:r>
            <a:r>
              <a:rPr sz="1400" spc="-35" dirty="0">
                <a:solidFill>
                  <a:srgbClr val="FFFFFF"/>
                </a:solidFill>
                <a:latin typeface="Calibri"/>
                <a:cs typeface="Calibri"/>
              </a:rPr>
              <a:t> </a:t>
            </a:r>
            <a:r>
              <a:rPr sz="1400" spc="-25" dirty="0">
                <a:solidFill>
                  <a:srgbClr val="FFFFFF"/>
                </a:solidFill>
                <a:latin typeface="Calibri"/>
                <a:cs typeface="Calibri"/>
              </a:rPr>
              <a:t>ou </a:t>
            </a:r>
            <a:r>
              <a:rPr sz="1400" dirty="0">
                <a:solidFill>
                  <a:srgbClr val="FFFFFF"/>
                </a:solidFill>
                <a:latin typeface="Calibri"/>
                <a:cs typeface="Calibri"/>
              </a:rPr>
              <a:t>dévolus</a:t>
            </a:r>
            <a:r>
              <a:rPr sz="1400" spc="-35" dirty="0">
                <a:solidFill>
                  <a:srgbClr val="FFFFFF"/>
                </a:solidFill>
                <a:latin typeface="Calibri"/>
                <a:cs typeface="Calibri"/>
              </a:rPr>
              <a:t> </a:t>
            </a:r>
            <a:r>
              <a:rPr sz="1400" dirty="0">
                <a:solidFill>
                  <a:srgbClr val="FFFFFF"/>
                </a:solidFill>
                <a:latin typeface="Calibri"/>
                <a:cs typeface="Calibri"/>
              </a:rPr>
              <a:t>par</a:t>
            </a:r>
            <a:r>
              <a:rPr sz="1400" spc="-35" dirty="0">
                <a:solidFill>
                  <a:srgbClr val="FFFFFF"/>
                </a:solidFill>
                <a:latin typeface="Calibri"/>
                <a:cs typeface="Calibri"/>
              </a:rPr>
              <a:t> </a:t>
            </a:r>
            <a:r>
              <a:rPr sz="1400" dirty="0">
                <a:solidFill>
                  <a:srgbClr val="FFFFFF"/>
                </a:solidFill>
                <a:latin typeface="Calibri"/>
                <a:cs typeface="Calibri"/>
              </a:rPr>
              <a:t>la</a:t>
            </a:r>
            <a:r>
              <a:rPr sz="1400" spc="-45" dirty="0">
                <a:solidFill>
                  <a:srgbClr val="FFFFFF"/>
                </a:solidFill>
                <a:latin typeface="Calibri"/>
                <a:cs typeface="Calibri"/>
              </a:rPr>
              <a:t> </a:t>
            </a:r>
            <a:r>
              <a:rPr sz="1400" spc="-25" dirty="0">
                <a:solidFill>
                  <a:srgbClr val="FFFFFF"/>
                </a:solidFill>
                <a:latin typeface="Calibri"/>
                <a:cs typeface="Calibri"/>
              </a:rPr>
              <a:t>loi</a:t>
            </a:r>
            <a:endParaRPr sz="1400">
              <a:latin typeface="Calibri"/>
              <a:cs typeface="Calibri"/>
            </a:endParaRPr>
          </a:p>
        </p:txBody>
      </p:sp>
      <p:grpSp>
        <p:nvGrpSpPr>
          <p:cNvPr id="16" name="object 16"/>
          <p:cNvGrpSpPr/>
          <p:nvPr/>
        </p:nvGrpSpPr>
        <p:grpSpPr>
          <a:xfrm>
            <a:off x="3514471" y="4521200"/>
            <a:ext cx="2115185" cy="1390015"/>
            <a:chOff x="3514471" y="4521200"/>
            <a:chExt cx="2115185" cy="1390015"/>
          </a:xfrm>
        </p:grpSpPr>
        <p:sp>
          <p:nvSpPr>
            <p:cNvPr id="17" name="object 17"/>
            <p:cNvSpPr/>
            <p:nvPr/>
          </p:nvSpPr>
          <p:spPr>
            <a:xfrm>
              <a:off x="3527171" y="4533900"/>
              <a:ext cx="2089785" cy="1364615"/>
            </a:xfrm>
            <a:custGeom>
              <a:avLst/>
              <a:gdLst/>
              <a:ahLst/>
              <a:cxnLst/>
              <a:rect l="l" t="t" r="r" b="b"/>
              <a:pathLst>
                <a:path w="2089785" h="1364614">
                  <a:moveTo>
                    <a:pt x="1953132" y="0"/>
                  </a:moveTo>
                  <a:lnTo>
                    <a:pt x="136525" y="0"/>
                  </a:lnTo>
                  <a:lnTo>
                    <a:pt x="93358" y="6955"/>
                  </a:lnTo>
                  <a:lnTo>
                    <a:pt x="55878" y="26322"/>
                  </a:lnTo>
                  <a:lnTo>
                    <a:pt x="26330" y="55851"/>
                  </a:lnTo>
                  <a:lnTo>
                    <a:pt x="6956" y="93293"/>
                  </a:lnTo>
                  <a:lnTo>
                    <a:pt x="0" y="136398"/>
                  </a:lnTo>
                  <a:lnTo>
                    <a:pt x="0" y="1228140"/>
                  </a:lnTo>
                  <a:lnTo>
                    <a:pt x="6956" y="1271271"/>
                  </a:lnTo>
                  <a:lnTo>
                    <a:pt x="26330" y="1308731"/>
                  </a:lnTo>
                  <a:lnTo>
                    <a:pt x="55878" y="1338272"/>
                  </a:lnTo>
                  <a:lnTo>
                    <a:pt x="93358" y="1357645"/>
                  </a:lnTo>
                  <a:lnTo>
                    <a:pt x="136525" y="1364602"/>
                  </a:lnTo>
                  <a:lnTo>
                    <a:pt x="1953132" y="1364602"/>
                  </a:lnTo>
                  <a:lnTo>
                    <a:pt x="1996251" y="1357645"/>
                  </a:lnTo>
                  <a:lnTo>
                    <a:pt x="2033724" y="1338272"/>
                  </a:lnTo>
                  <a:lnTo>
                    <a:pt x="2063290" y="1308731"/>
                  </a:lnTo>
                  <a:lnTo>
                    <a:pt x="2082689" y="1271271"/>
                  </a:lnTo>
                  <a:lnTo>
                    <a:pt x="2089657" y="1228140"/>
                  </a:lnTo>
                  <a:lnTo>
                    <a:pt x="2089657" y="136398"/>
                  </a:lnTo>
                  <a:lnTo>
                    <a:pt x="2082689" y="93293"/>
                  </a:lnTo>
                  <a:lnTo>
                    <a:pt x="2063290" y="55851"/>
                  </a:lnTo>
                  <a:lnTo>
                    <a:pt x="2033724" y="26322"/>
                  </a:lnTo>
                  <a:lnTo>
                    <a:pt x="1996251" y="6955"/>
                  </a:lnTo>
                  <a:lnTo>
                    <a:pt x="1953132" y="0"/>
                  </a:lnTo>
                  <a:close/>
                </a:path>
              </a:pathLst>
            </a:custGeom>
            <a:solidFill>
              <a:srgbClr val="5667B4"/>
            </a:solidFill>
          </p:spPr>
          <p:txBody>
            <a:bodyPr wrap="square" lIns="0" tIns="0" rIns="0" bIns="0" rtlCol="0"/>
            <a:lstStyle/>
            <a:p>
              <a:endParaRPr/>
            </a:p>
          </p:txBody>
        </p:sp>
        <p:sp>
          <p:nvSpPr>
            <p:cNvPr id="18" name="object 18"/>
            <p:cNvSpPr/>
            <p:nvPr/>
          </p:nvSpPr>
          <p:spPr>
            <a:xfrm>
              <a:off x="3527171" y="4533900"/>
              <a:ext cx="2089785" cy="1364615"/>
            </a:xfrm>
            <a:custGeom>
              <a:avLst/>
              <a:gdLst/>
              <a:ahLst/>
              <a:cxnLst/>
              <a:rect l="l" t="t" r="r" b="b"/>
              <a:pathLst>
                <a:path w="2089785" h="1364614">
                  <a:moveTo>
                    <a:pt x="0" y="136398"/>
                  </a:moveTo>
                  <a:lnTo>
                    <a:pt x="6956" y="93293"/>
                  </a:lnTo>
                  <a:lnTo>
                    <a:pt x="26330" y="55851"/>
                  </a:lnTo>
                  <a:lnTo>
                    <a:pt x="55878" y="26322"/>
                  </a:lnTo>
                  <a:lnTo>
                    <a:pt x="93358" y="6955"/>
                  </a:lnTo>
                  <a:lnTo>
                    <a:pt x="136525" y="0"/>
                  </a:lnTo>
                  <a:lnTo>
                    <a:pt x="1953132" y="0"/>
                  </a:lnTo>
                  <a:lnTo>
                    <a:pt x="1996251" y="6955"/>
                  </a:lnTo>
                  <a:lnTo>
                    <a:pt x="2033724" y="26322"/>
                  </a:lnTo>
                  <a:lnTo>
                    <a:pt x="2063290" y="55851"/>
                  </a:lnTo>
                  <a:lnTo>
                    <a:pt x="2082689" y="93293"/>
                  </a:lnTo>
                  <a:lnTo>
                    <a:pt x="2089657" y="136398"/>
                  </a:lnTo>
                  <a:lnTo>
                    <a:pt x="2089657" y="1228140"/>
                  </a:lnTo>
                  <a:lnTo>
                    <a:pt x="2082689" y="1271271"/>
                  </a:lnTo>
                  <a:lnTo>
                    <a:pt x="2063290" y="1308731"/>
                  </a:lnTo>
                  <a:lnTo>
                    <a:pt x="2033724" y="1338272"/>
                  </a:lnTo>
                  <a:lnTo>
                    <a:pt x="1996251" y="1357645"/>
                  </a:lnTo>
                  <a:lnTo>
                    <a:pt x="1953132" y="1364602"/>
                  </a:lnTo>
                  <a:lnTo>
                    <a:pt x="136525" y="1364602"/>
                  </a:lnTo>
                  <a:lnTo>
                    <a:pt x="93358" y="1357645"/>
                  </a:lnTo>
                  <a:lnTo>
                    <a:pt x="55878" y="1338272"/>
                  </a:lnTo>
                  <a:lnTo>
                    <a:pt x="26330" y="1308731"/>
                  </a:lnTo>
                  <a:lnTo>
                    <a:pt x="6956" y="1271271"/>
                  </a:lnTo>
                  <a:lnTo>
                    <a:pt x="0" y="1228140"/>
                  </a:lnTo>
                  <a:lnTo>
                    <a:pt x="0" y="136398"/>
                  </a:lnTo>
                  <a:close/>
                </a:path>
              </a:pathLst>
            </a:custGeom>
            <a:ln w="25400">
              <a:solidFill>
                <a:srgbClr val="FFFFFF"/>
              </a:solidFill>
            </a:ln>
          </p:spPr>
          <p:txBody>
            <a:bodyPr wrap="square" lIns="0" tIns="0" rIns="0" bIns="0" rtlCol="0"/>
            <a:lstStyle/>
            <a:p>
              <a:endParaRPr/>
            </a:p>
          </p:txBody>
        </p:sp>
      </p:grpSp>
      <p:sp>
        <p:nvSpPr>
          <p:cNvPr id="19" name="object 19"/>
          <p:cNvSpPr txBox="1"/>
          <p:nvPr/>
        </p:nvSpPr>
        <p:spPr>
          <a:xfrm>
            <a:off x="3602863" y="4881117"/>
            <a:ext cx="1937385" cy="629920"/>
          </a:xfrm>
          <a:prstGeom prst="rect">
            <a:avLst/>
          </a:prstGeom>
        </p:spPr>
        <p:txBody>
          <a:bodyPr vert="horz" wrap="square" lIns="0" tIns="34290" rIns="0" bIns="0" rtlCol="0">
            <a:spAutoFit/>
          </a:bodyPr>
          <a:lstStyle/>
          <a:p>
            <a:pPr marL="12065" marR="5080" algn="ctr">
              <a:lnSpc>
                <a:spcPts val="1540"/>
              </a:lnSpc>
              <a:spcBef>
                <a:spcPts val="270"/>
              </a:spcBef>
            </a:pPr>
            <a:r>
              <a:rPr sz="1400" spc="-20" dirty="0">
                <a:solidFill>
                  <a:srgbClr val="FFFFFF"/>
                </a:solidFill>
                <a:latin typeface="Calibri"/>
                <a:cs typeface="Calibri"/>
              </a:rPr>
              <a:t>L’EPCI </a:t>
            </a:r>
            <a:r>
              <a:rPr sz="1400" dirty="0">
                <a:solidFill>
                  <a:srgbClr val="FFFFFF"/>
                </a:solidFill>
                <a:latin typeface="Calibri"/>
                <a:cs typeface="Calibri"/>
              </a:rPr>
              <a:t>ne</a:t>
            </a:r>
            <a:r>
              <a:rPr sz="1400" spc="-15" dirty="0">
                <a:solidFill>
                  <a:srgbClr val="FFFFFF"/>
                </a:solidFill>
                <a:latin typeface="Calibri"/>
                <a:cs typeface="Calibri"/>
              </a:rPr>
              <a:t> </a:t>
            </a:r>
            <a:r>
              <a:rPr sz="1400" spc="-10" dirty="0">
                <a:solidFill>
                  <a:srgbClr val="FFFFFF"/>
                </a:solidFill>
                <a:latin typeface="Calibri"/>
                <a:cs typeface="Calibri"/>
              </a:rPr>
              <a:t>dispose</a:t>
            </a:r>
            <a:r>
              <a:rPr sz="1400" spc="-35" dirty="0">
                <a:solidFill>
                  <a:srgbClr val="FFFFFF"/>
                </a:solidFill>
                <a:latin typeface="Calibri"/>
                <a:cs typeface="Calibri"/>
              </a:rPr>
              <a:t> </a:t>
            </a:r>
            <a:r>
              <a:rPr sz="1400" dirty="0">
                <a:solidFill>
                  <a:srgbClr val="FFFFFF"/>
                </a:solidFill>
                <a:latin typeface="Calibri"/>
                <a:cs typeface="Calibri"/>
              </a:rPr>
              <a:t>pas</a:t>
            </a:r>
            <a:r>
              <a:rPr sz="1400" spc="-15" dirty="0">
                <a:solidFill>
                  <a:srgbClr val="FFFFFF"/>
                </a:solidFill>
                <a:latin typeface="Calibri"/>
                <a:cs typeface="Calibri"/>
              </a:rPr>
              <a:t> </a:t>
            </a:r>
            <a:r>
              <a:rPr sz="1400" dirty="0">
                <a:solidFill>
                  <a:srgbClr val="FFFFFF"/>
                </a:solidFill>
                <a:latin typeface="Calibri"/>
                <a:cs typeface="Calibri"/>
              </a:rPr>
              <a:t>de</a:t>
            </a:r>
            <a:r>
              <a:rPr sz="1400" spc="-15" dirty="0">
                <a:solidFill>
                  <a:srgbClr val="FFFFFF"/>
                </a:solidFill>
                <a:latin typeface="Calibri"/>
                <a:cs typeface="Calibri"/>
              </a:rPr>
              <a:t> </a:t>
            </a:r>
            <a:r>
              <a:rPr sz="1400" spc="-25" dirty="0">
                <a:solidFill>
                  <a:srgbClr val="FFFFFF"/>
                </a:solidFill>
                <a:latin typeface="Calibri"/>
                <a:cs typeface="Calibri"/>
              </a:rPr>
              <a:t>la </a:t>
            </a:r>
            <a:r>
              <a:rPr sz="1400" dirty="0">
                <a:solidFill>
                  <a:srgbClr val="FFFFFF"/>
                </a:solidFill>
                <a:latin typeface="Calibri"/>
                <a:cs typeface="Calibri"/>
              </a:rPr>
              <a:t>clause</a:t>
            </a:r>
            <a:r>
              <a:rPr sz="1400" spc="-40" dirty="0">
                <a:solidFill>
                  <a:srgbClr val="FFFFFF"/>
                </a:solidFill>
                <a:latin typeface="Calibri"/>
                <a:cs typeface="Calibri"/>
              </a:rPr>
              <a:t> </a:t>
            </a:r>
            <a:r>
              <a:rPr sz="1400" spc="-10" dirty="0">
                <a:solidFill>
                  <a:srgbClr val="FFFFFF"/>
                </a:solidFill>
                <a:latin typeface="Calibri"/>
                <a:cs typeface="Calibri"/>
              </a:rPr>
              <a:t>générale</a:t>
            </a:r>
            <a:r>
              <a:rPr sz="1400" spc="-40" dirty="0">
                <a:solidFill>
                  <a:srgbClr val="FFFFFF"/>
                </a:solidFill>
                <a:latin typeface="Calibri"/>
                <a:cs typeface="Calibri"/>
              </a:rPr>
              <a:t> </a:t>
            </a:r>
            <a:r>
              <a:rPr sz="1400" spc="-25" dirty="0">
                <a:solidFill>
                  <a:srgbClr val="FFFFFF"/>
                </a:solidFill>
                <a:latin typeface="Calibri"/>
                <a:cs typeface="Calibri"/>
              </a:rPr>
              <a:t>de </a:t>
            </a:r>
            <a:r>
              <a:rPr sz="1400" spc="-10" dirty="0">
                <a:solidFill>
                  <a:srgbClr val="FFFFFF"/>
                </a:solidFill>
                <a:latin typeface="Calibri"/>
                <a:cs typeface="Calibri"/>
              </a:rPr>
              <a:t>compétence</a:t>
            </a:r>
            <a:endParaRPr sz="1400">
              <a:latin typeface="Calibri"/>
              <a:cs typeface="Calibri"/>
            </a:endParaRPr>
          </a:p>
        </p:txBody>
      </p:sp>
      <p:sp>
        <p:nvSpPr>
          <p:cNvPr id="20" name="object 20"/>
          <p:cNvSpPr/>
          <p:nvPr/>
        </p:nvSpPr>
        <p:spPr>
          <a:xfrm>
            <a:off x="6073902" y="1600200"/>
            <a:ext cx="2612390" cy="4526280"/>
          </a:xfrm>
          <a:custGeom>
            <a:avLst/>
            <a:gdLst/>
            <a:ahLst/>
            <a:cxnLst/>
            <a:rect l="l" t="t" r="r" b="b"/>
            <a:pathLst>
              <a:path w="2612390" h="4526280">
                <a:moveTo>
                  <a:pt x="2350643" y="0"/>
                </a:moveTo>
                <a:lnTo>
                  <a:pt x="261112" y="0"/>
                </a:lnTo>
                <a:lnTo>
                  <a:pt x="214159" y="4209"/>
                </a:lnTo>
                <a:lnTo>
                  <a:pt x="169975" y="16344"/>
                </a:lnTo>
                <a:lnTo>
                  <a:pt x="129295" y="35668"/>
                </a:lnTo>
                <a:lnTo>
                  <a:pt x="92854" y="61442"/>
                </a:lnTo>
                <a:lnTo>
                  <a:pt x="61389" y="92928"/>
                </a:lnTo>
                <a:lnTo>
                  <a:pt x="35635" y="129389"/>
                </a:lnTo>
                <a:lnTo>
                  <a:pt x="16328" y="170086"/>
                </a:lnTo>
                <a:lnTo>
                  <a:pt x="4204" y="214282"/>
                </a:lnTo>
                <a:lnTo>
                  <a:pt x="0" y="261238"/>
                </a:lnTo>
                <a:lnTo>
                  <a:pt x="0" y="4264774"/>
                </a:lnTo>
                <a:lnTo>
                  <a:pt x="4204" y="4311722"/>
                </a:lnTo>
                <a:lnTo>
                  <a:pt x="16328" y="4355909"/>
                </a:lnTo>
                <a:lnTo>
                  <a:pt x="35635" y="4396599"/>
                </a:lnTo>
                <a:lnTo>
                  <a:pt x="61389" y="4433053"/>
                </a:lnTo>
                <a:lnTo>
                  <a:pt x="92854" y="4464533"/>
                </a:lnTo>
                <a:lnTo>
                  <a:pt x="129295" y="4490301"/>
                </a:lnTo>
                <a:lnTo>
                  <a:pt x="169975" y="4509621"/>
                </a:lnTo>
                <a:lnTo>
                  <a:pt x="214159" y="4521754"/>
                </a:lnTo>
                <a:lnTo>
                  <a:pt x="261112" y="4525962"/>
                </a:lnTo>
                <a:lnTo>
                  <a:pt x="2350643" y="4525962"/>
                </a:lnTo>
                <a:lnTo>
                  <a:pt x="2397599" y="4521754"/>
                </a:lnTo>
                <a:lnTo>
                  <a:pt x="2441795" y="4509621"/>
                </a:lnTo>
                <a:lnTo>
                  <a:pt x="2482492" y="4490301"/>
                </a:lnTo>
                <a:lnTo>
                  <a:pt x="2518953" y="4464533"/>
                </a:lnTo>
                <a:lnTo>
                  <a:pt x="2550439" y="4433053"/>
                </a:lnTo>
                <a:lnTo>
                  <a:pt x="2576213" y="4396599"/>
                </a:lnTo>
                <a:lnTo>
                  <a:pt x="2595537" y="4355909"/>
                </a:lnTo>
                <a:lnTo>
                  <a:pt x="2607672" y="4311722"/>
                </a:lnTo>
                <a:lnTo>
                  <a:pt x="2611881" y="4264774"/>
                </a:lnTo>
                <a:lnTo>
                  <a:pt x="2611881" y="261238"/>
                </a:lnTo>
                <a:lnTo>
                  <a:pt x="2607672" y="214282"/>
                </a:lnTo>
                <a:lnTo>
                  <a:pt x="2595537" y="170086"/>
                </a:lnTo>
                <a:lnTo>
                  <a:pt x="2576213" y="129389"/>
                </a:lnTo>
                <a:lnTo>
                  <a:pt x="2550439" y="92928"/>
                </a:lnTo>
                <a:lnTo>
                  <a:pt x="2518953" y="61442"/>
                </a:lnTo>
                <a:lnTo>
                  <a:pt x="2482492" y="35668"/>
                </a:lnTo>
                <a:lnTo>
                  <a:pt x="2441795" y="16344"/>
                </a:lnTo>
                <a:lnTo>
                  <a:pt x="2397599" y="4209"/>
                </a:lnTo>
                <a:lnTo>
                  <a:pt x="2350643" y="0"/>
                </a:lnTo>
                <a:close/>
              </a:path>
            </a:pathLst>
          </a:custGeom>
          <a:solidFill>
            <a:srgbClr val="D7D2DF"/>
          </a:solidFill>
        </p:spPr>
        <p:txBody>
          <a:bodyPr wrap="square" lIns="0" tIns="0" rIns="0" bIns="0" rtlCol="0"/>
          <a:lstStyle/>
          <a:p>
            <a:endParaRPr/>
          </a:p>
        </p:txBody>
      </p:sp>
      <p:sp>
        <p:nvSpPr>
          <p:cNvPr id="21" name="object 21"/>
          <p:cNvSpPr txBox="1"/>
          <p:nvPr/>
        </p:nvSpPr>
        <p:spPr>
          <a:xfrm>
            <a:off x="6405753" y="1946529"/>
            <a:ext cx="1951355" cy="559435"/>
          </a:xfrm>
          <a:prstGeom prst="rect">
            <a:avLst/>
          </a:prstGeom>
        </p:spPr>
        <p:txBody>
          <a:bodyPr vert="horz" wrap="square" lIns="0" tIns="13335" rIns="0" bIns="0" rtlCol="0">
            <a:spAutoFit/>
          </a:bodyPr>
          <a:lstStyle/>
          <a:p>
            <a:pPr marL="12700">
              <a:lnSpc>
                <a:spcPct val="100000"/>
              </a:lnSpc>
              <a:spcBef>
                <a:spcPts val="105"/>
              </a:spcBef>
            </a:pPr>
            <a:r>
              <a:rPr sz="3500" b="1" spc="-10" dirty="0">
                <a:latin typeface="Calibri"/>
                <a:cs typeface="Calibri"/>
              </a:rPr>
              <a:t>Exclusivité</a:t>
            </a:r>
            <a:endParaRPr sz="3500">
              <a:latin typeface="Calibri"/>
              <a:cs typeface="Calibri"/>
            </a:endParaRPr>
          </a:p>
        </p:txBody>
      </p:sp>
      <p:grpSp>
        <p:nvGrpSpPr>
          <p:cNvPr id="22" name="object 22"/>
          <p:cNvGrpSpPr/>
          <p:nvPr/>
        </p:nvGrpSpPr>
        <p:grpSpPr>
          <a:xfrm>
            <a:off x="6322314" y="2946654"/>
            <a:ext cx="2115185" cy="1390015"/>
            <a:chOff x="6322314" y="2946654"/>
            <a:chExt cx="2115185" cy="1390015"/>
          </a:xfrm>
        </p:grpSpPr>
        <p:sp>
          <p:nvSpPr>
            <p:cNvPr id="23" name="object 23"/>
            <p:cNvSpPr/>
            <p:nvPr/>
          </p:nvSpPr>
          <p:spPr>
            <a:xfrm>
              <a:off x="6335014" y="2959354"/>
              <a:ext cx="2089785" cy="1364615"/>
            </a:xfrm>
            <a:custGeom>
              <a:avLst/>
              <a:gdLst/>
              <a:ahLst/>
              <a:cxnLst/>
              <a:rect l="l" t="t" r="r" b="b"/>
              <a:pathLst>
                <a:path w="2089784" h="1364614">
                  <a:moveTo>
                    <a:pt x="1953133" y="0"/>
                  </a:moveTo>
                  <a:lnTo>
                    <a:pt x="136525" y="0"/>
                  </a:lnTo>
                  <a:lnTo>
                    <a:pt x="93358" y="6955"/>
                  </a:lnTo>
                  <a:lnTo>
                    <a:pt x="55878" y="26322"/>
                  </a:lnTo>
                  <a:lnTo>
                    <a:pt x="26330" y="55851"/>
                  </a:lnTo>
                  <a:lnTo>
                    <a:pt x="6956" y="93293"/>
                  </a:lnTo>
                  <a:lnTo>
                    <a:pt x="0" y="136398"/>
                  </a:lnTo>
                  <a:lnTo>
                    <a:pt x="0" y="1228090"/>
                  </a:lnTo>
                  <a:lnTo>
                    <a:pt x="6956" y="1271256"/>
                  </a:lnTo>
                  <a:lnTo>
                    <a:pt x="26330" y="1308736"/>
                  </a:lnTo>
                  <a:lnTo>
                    <a:pt x="55878" y="1338284"/>
                  </a:lnTo>
                  <a:lnTo>
                    <a:pt x="93358" y="1357658"/>
                  </a:lnTo>
                  <a:lnTo>
                    <a:pt x="136525" y="1364615"/>
                  </a:lnTo>
                  <a:lnTo>
                    <a:pt x="1953133" y="1364615"/>
                  </a:lnTo>
                  <a:lnTo>
                    <a:pt x="1996237" y="1357658"/>
                  </a:lnTo>
                  <a:lnTo>
                    <a:pt x="2033679" y="1338284"/>
                  </a:lnTo>
                  <a:lnTo>
                    <a:pt x="2063208" y="1308736"/>
                  </a:lnTo>
                  <a:lnTo>
                    <a:pt x="2082575" y="1271256"/>
                  </a:lnTo>
                  <a:lnTo>
                    <a:pt x="2089531" y="1228090"/>
                  </a:lnTo>
                  <a:lnTo>
                    <a:pt x="2089531" y="136398"/>
                  </a:lnTo>
                  <a:lnTo>
                    <a:pt x="2082575" y="93293"/>
                  </a:lnTo>
                  <a:lnTo>
                    <a:pt x="2063208" y="55851"/>
                  </a:lnTo>
                  <a:lnTo>
                    <a:pt x="2033679" y="26322"/>
                  </a:lnTo>
                  <a:lnTo>
                    <a:pt x="1996237" y="6955"/>
                  </a:lnTo>
                  <a:lnTo>
                    <a:pt x="1953133" y="0"/>
                  </a:lnTo>
                  <a:close/>
                </a:path>
              </a:pathLst>
            </a:custGeom>
            <a:solidFill>
              <a:srgbClr val="5185BC"/>
            </a:solidFill>
          </p:spPr>
          <p:txBody>
            <a:bodyPr wrap="square" lIns="0" tIns="0" rIns="0" bIns="0" rtlCol="0"/>
            <a:lstStyle/>
            <a:p>
              <a:endParaRPr/>
            </a:p>
          </p:txBody>
        </p:sp>
        <p:sp>
          <p:nvSpPr>
            <p:cNvPr id="24" name="object 24"/>
            <p:cNvSpPr/>
            <p:nvPr/>
          </p:nvSpPr>
          <p:spPr>
            <a:xfrm>
              <a:off x="6335014" y="2959354"/>
              <a:ext cx="2089785" cy="1364615"/>
            </a:xfrm>
            <a:custGeom>
              <a:avLst/>
              <a:gdLst/>
              <a:ahLst/>
              <a:cxnLst/>
              <a:rect l="l" t="t" r="r" b="b"/>
              <a:pathLst>
                <a:path w="2089784" h="1364614">
                  <a:moveTo>
                    <a:pt x="0" y="136398"/>
                  </a:moveTo>
                  <a:lnTo>
                    <a:pt x="6956" y="93293"/>
                  </a:lnTo>
                  <a:lnTo>
                    <a:pt x="26330" y="55851"/>
                  </a:lnTo>
                  <a:lnTo>
                    <a:pt x="55878" y="26322"/>
                  </a:lnTo>
                  <a:lnTo>
                    <a:pt x="93358" y="6955"/>
                  </a:lnTo>
                  <a:lnTo>
                    <a:pt x="136525" y="0"/>
                  </a:lnTo>
                  <a:lnTo>
                    <a:pt x="1953133" y="0"/>
                  </a:lnTo>
                  <a:lnTo>
                    <a:pt x="1996237" y="6955"/>
                  </a:lnTo>
                  <a:lnTo>
                    <a:pt x="2033679" y="26322"/>
                  </a:lnTo>
                  <a:lnTo>
                    <a:pt x="2063208" y="55851"/>
                  </a:lnTo>
                  <a:lnTo>
                    <a:pt x="2082575" y="93293"/>
                  </a:lnTo>
                  <a:lnTo>
                    <a:pt x="2089531" y="136398"/>
                  </a:lnTo>
                  <a:lnTo>
                    <a:pt x="2089531" y="1228090"/>
                  </a:lnTo>
                  <a:lnTo>
                    <a:pt x="2082575" y="1271256"/>
                  </a:lnTo>
                  <a:lnTo>
                    <a:pt x="2063208" y="1308736"/>
                  </a:lnTo>
                  <a:lnTo>
                    <a:pt x="2033679" y="1338284"/>
                  </a:lnTo>
                  <a:lnTo>
                    <a:pt x="1996237" y="1357658"/>
                  </a:lnTo>
                  <a:lnTo>
                    <a:pt x="1953133" y="1364615"/>
                  </a:lnTo>
                  <a:lnTo>
                    <a:pt x="136525" y="1364615"/>
                  </a:lnTo>
                  <a:lnTo>
                    <a:pt x="93358" y="1357658"/>
                  </a:lnTo>
                  <a:lnTo>
                    <a:pt x="55878" y="1338284"/>
                  </a:lnTo>
                  <a:lnTo>
                    <a:pt x="26330" y="1308736"/>
                  </a:lnTo>
                  <a:lnTo>
                    <a:pt x="6956" y="1271256"/>
                  </a:lnTo>
                  <a:lnTo>
                    <a:pt x="0" y="1228090"/>
                  </a:lnTo>
                  <a:lnTo>
                    <a:pt x="0" y="136398"/>
                  </a:lnTo>
                  <a:close/>
                </a:path>
              </a:pathLst>
            </a:custGeom>
            <a:ln w="25400">
              <a:solidFill>
                <a:srgbClr val="FFFFFF"/>
              </a:solidFill>
            </a:ln>
          </p:spPr>
          <p:txBody>
            <a:bodyPr wrap="square" lIns="0" tIns="0" rIns="0" bIns="0" rtlCol="0"/>
            <a:lstStyle/>
            <a:p>
              <a:endParaRPr/>
            </a:p>
          </p:txBody>
        </p:sp>
      </p:grpSp>
      <p:sp>
        <p:nvSpPr>
          <p:cNvPr id="25" name="object 25"/>
          <p:cNvSpPr txBox="1"/>
          <p:nvPr/>
        </p:nvSpPr>
        <p:spPr>
          <a:xfrm>
            <a:off x="6592569" y="3110864"/>
            <a:ext cx="1574800" cy="1021715"/>
          </a:xfrm>
          <a:prstGeom prst="rect">
            <a:avLst/>
          </a:prstGeom>
        </p:spPr>
        <p:txBody>
          <a:bodyPr vert="horz" wrap="square" lIns="0" tIns="30480" rIns="0" bIns="0" rtlCol="0">
            <a:spAutoFit/>
          </a:bodyPr>
          <a:lstStyle/>
          <a:p>
            <a:pPr marL="12700" marR="5080" indent="1270" algn="ctr">
              <a:lnSpc>
                <a:spcPct val="91700"/>
              </a:lnSpc>
              <a:spcBef>
                <a:spcPts val="240"/>
              </a:spcBef>
            </a:pPr>
            <a:r>
              <a:rPr sz="1400" dirty="0">
                <a:solidFill>
                  <a:srgbClr val="FFFFFF"/>
                </a:solidFill>
                <a:latin typeface="Calibri"/>
                <a:cs typeface="Calibri"/>
              </a:rPr>
              <a:t>Les</a:t>
            </a:r>
            <a:r>
              <a:rPr sz="1400" spc="-40" dirty="0">
                <a:solidFill>
                  <a:srgbClr val="FFFFFF"/>
                </a:solidFill>
                <a:latin typeface="Calibri"/>
                <a:cs typeface="Calibri"/>
              </a:rPr>
              <a:t> </a:t>
            </a:r>
            <a:r>
              <a:rPr sz="1400" dirty="0">
                <a:solidFill>
                  <a:srgbClr val="FFFFFF"/>
                </a:solidFill>
                <a:latin typeface="Calibri"/>
                <a:cs typeface="Calibri"/>
              </a:rPr>
              <a:t>communes</a:t>
            </a:r>
            <a:r>
              <a:rPr sz="1400" spc="-30" dirty="0">
                <a:solidFill>
                  <a:srgbClr val="FFFFFF"/>
                </a:solidFill>
                <a:latin typeface="Calibri"/>
                <a:cs typeface="Calibri"/>
              </a:rPr>
              <a:t> </a:t>
            </a:r>
            <a:r>
              <a:rPr sz="1400" spc="-20" dirty="0">
                <a:solidFill>
                  <a:srgbClr val="FFFFFF"/>
                </a:solidFill>
                <a:latin typeface="Calibri"/>
                <a:cs typeface="Calibri"/>
              </a:rPr>
              <a:t>sont </a:t>
            </a:r>
            <a:r>
              <a:rPr sz="1400" spc="-10" dirty="0">
                <a:solidFill>
                  <a:srgbClr val="FFFFFF"/>
                </a:solidFill>
                <a:latin typeface="Calibri"/>
                <a:cs typeface="Calibri"/>
              </a:rPr>
              <a:t>dessaisies </a:t>
            </a:r>
            <a:r>
              <a:rPr sz="1400" spc="-25" dirty="0">
                <a:solidFill>
                  <a:srgbClr val="FFFFFF"/>
                </a:solidFill>
                <a:latin typeface="Calibri"/>
                <a:cs typeface="Calibri"/>
              </a:rPr>
              <a:t>des </a:t>
            </a:r>
            <a:r>
              <a:rPr sz="1400" spc="-10" dirty="0">
                <a:solidFill>
                  <a:srgbClr val="FFFFFF"/>
                </a:solidFill>
                <a:latin typeface="Calibri"/>
                <a:cs typeface="Calibri"/>
              </a:rPr>
              <a:t>compétences</a:t>
            </a:r>
            <a:r>
              <a:rPr sz="1400" spc="-15" dirty="0">
                <a:solidFill>
                  <a:srgbClr val="FFFFFF"/>
                </a:solidFill>
                <a:latin typeface="Calibri"/>
                <a:cs typeface="Calibri"/>
              </a:rPr>
              <a:t> </a:t>
            </a:r>
            <a:r>
              <a:rPr sz="1400" spc="-20" dirty="0">
                <a:solidFill>
                  <a:srgbClr val="FFFFFF"/>
                </a:solidFill>
                <a:latin typeface="Calibri"/>
                <a:cs typeface="Calibri"/>
              </a:rPr>
              <a:t>qu’elles transfèrent</a:t>
            </a:r>
            <a:r>
              <a:rPr sz="1400" spc="10" dirty="0">
                <a:solidFill>
                  <a:srgbClr val="FFFFFF"/>
                </a:solidFill>
                <a:latin typeface="Calibri"/>
                <a:cs typeface="Calibri"/>
              </a:rPr>
              <a:t> </a:t>
            </a:r>
            <a:r>
              <a:rPr sz="1400" dirty="0">
                <a:solidFill>
                  <a:srgbClr val="FFFFFF"/>
                </a:solidFill>
                <a:latin typeface="Calibri"/>
                <a:cs typeface="Calibri"/>
              </a:rPr>
              <a:t>à</a:t>
            </a:r>
            <a:r>
              <a:rPr sz="1400" spc="10" dirty="0">
                <a:solidFill>
                  <a:srgbClr val="FFFFFF"/>
                </a:solidFill>
                <a:latin typeface="Calibri"/>
                <a:cs typeface="Calibri"/>
              </a:rPr>
              <a:t> </a:t>
            </a:r>
            <a:r>
              <a:rPr sz="1400" spc="-25" dirty="0">
                <a:solidFill>
                  <a:srgbClr val="FFFFFF"/>
                </a:solidFill>
                <a:latin typeface="Calibri"/>
                <a:cs typeface="Calibri"/>
              </a:rPr>
              <a:t>la </a:t>
            </a:r>
            <a:r>
              <a:rPr sz="1400" spc="-10" dirty="0">
                <a:solidFill>
                  <a:srgbClr val="FFFFFF"/>
                </a:solidFill>
                <a:latin typeface="Calibri"/>
                <a:cs typeface="Calibri"/>
              </a:rPr>
              <a:t>communauté</a:t>
            </a:r>
            <a:endParaRPr sz="1400">
              <a:latin typeface="Calibri"/>
              <a:cs typeface="Calibri"/>
            </a:endParaRPr>
          </a:p>
        </p:txBody>
      </p:sp>
      <p:grpSp>
        <p:nvGrpSpPr>
          <p:cNvPr id="26" name="object 26"/>
          <p:cNvGrpSpPr/>
          <p:nvPr/>
        </p:nvGrpSpPr>
        <p:grpSpPr>
          <a:xfrm>
            <a:off x="6322314" y="4521200"/>
            <a:ext cx="2115185" cy="1390015"/>
            <a:chOff x="6322314" y="4521200"/>
            <a:chExt cx="2115185" cy="1390015"/>
          </a:xfrm>
        </p:grpSpPr>
        <p:sp>
          <p:nvSpPr>
            <p:cNvPr id="27" name="object 27"/>
            <p:cNvSpPr/>
            <p:nvPr/>
          </p:nvSpPr>
          <p:spPr>
            <a:xfrm>
              <a:off x="6335014" y="4533900"/>
              <a:ext cx="2089785" cy="1364615"/>
            </a:xfrm>
            <a:custGeom>
              <a:avLst/>
              <a:gdLst/>
              <a:ahLst/>
              <a:cxnLst/>
              <a:rect l="l" t="t" r="r" b="b"/>
              <a:pathLst>
                <a:path w="2089784" h="1364614">
                  <a:moveTo>
                    <a:pt x="1953133" y="0"/>
                  </a:moveTo>
                  <a:lnTo>
                    <a:pt x="136525" y="0"/>
                  </a:lnTo>
                  <a:lnTo>
                    <a:pt x="93358" y="6955"/>
                  </a:lnTo>
                  <a:lnTo>
                    <a:pt x="55878" y="26322"/>
                  </a:lnTo>
                  <a:lnTo>
                    <a:pt x="26330" y="55851"/>
                  </a:lnTo>
                  <a:lnTo>
                    <a:pt x="6956" y="93293"/>
                  </a:lnTo>
                  <a:lnTo>
                    <a:pt x="0" y="136398"/>
                  </a:lnTo>
                  <a:lnTo>
                    <a:pt x="0" y="1228140"/>
                  </a:lnTo>
                  <a:lnTo>
                    <a:pt x="6956" y="1271271"/>
                  </a:lnTo>
                  <a:lnTo>
                    <a:pt x="26330" y="1308731"/>
                  </a:lnTo>
                  <a:lnTo>
                    <a:pt x="55878" y="1338272"/>
                  </a:lnTo>
                  <a:lnTo>
                    <a:pt x="93358" y="1357645"/>
                  </a:lnTo>
                  <a:lnTo>
                    <a:pt x="136525" y="1364602"/>
                  </a:lnTo>
                  <a:lnTo>
                    <a:pt x="1953133" y="1364602"/>
                  </a:lnTo>
                  <a:lnTo>
                    <a:pt x="1996237" y="1357645"/>
                  </a:lnTo>
                  <a:lnTo>
                    <a:pt x="2033679" y="1338272"/>
                  </a:lnTo>
                  <a:lnTo>
                    <a:pt x="2063208" y="1308731"/>
                  </a:lnTo>
                  <a:lnTo>
                    <a:pt x="2082575" y="1271271"/>
                  </a:lnTo>
                  <a:lnTo>
                    <a:pt x="2089531" y="1228140"/>
                  </a:lnTo>
                  <a:lnTo>
                    <a:pt x="2089531" y="136398"/>
                  </a:lnTo>
                  <a:lnTo>
                    <a:pt x="2082575" y="93293"/>
                  </a:lnTo>
                  <a:lnTo>
                    <a:pt x="2063208" y="55851"/>
                  </a:lnTo>
                  <a:lnTo>
                    <a:pt x="2033679" y="26322"/>
                  </a:lnTo>
                  <a:lnTo>
                    <a:pt x="1996237" y="6955"/>
                  </a:lnTo>
                  <a:lnTo>
                    <a:pt x="1953133" y="0"/>
                  </a:lnTo>
                  <a:close/>
                </a:path>
              </a:pathLst>
            </a:custGeom>
            <a:solidFill>
              <a:srgbClr val="4AACC5"/>
            </a:solidFill>
          </p:spPr>
          <p:txBody>
            <a:bodyPr wrap="square" lIns="0" tIns="0" rIns="0" bIns="0" rtlCol="0"/>
            <a:lstStyle/>
            <a:p>
              <a:endParaRPr/>
            </a:p>
          </p:txBody>
        </p:sp>
        <p:sp>
          <p:nvSpPr>
            <p:cNvPr id="28" name="object 28"/>
            <p:cNvSpPr/>
            <p:nvPr/>
          </p:nvSpPr>
          <p:spPr>
            <a:xfrm>
              <a:off x="6335014" y="4533900"/>
              <a:ext cx="2089785" cy="1364615"/>
            </a:xfrm>
            <a:custGeom>
              <a:avLst/>
              <a:gdLst/>
              <a:ahLst/>
              <a:cxnLst/>
              <a:rect l="l" t="t" r="r" b="b"/>
              <a:pathLst>
                <a:path w="2089784" h="1364614">
                  <a:moveTo>
                    <a:pt x="0" y="136398"/>
                  </a:moveTo>
                  <a:lnTo>
                    <a:pt x="6956" y="93293"/>
                  </a:lnTo>
                  <a:lnTo>
                    <a:pt x="26330" y="55851"/>
                  </a:lnTo>
                  <a:lnTo>
                    <a:pt x="55878" y="26322"/>
                  </a:lnTo>
                  <a:lnTo>
                    <a:pt x="93358" y="6955"/>
                  </a:lnTo>
                  <a:lnTo>
                    <a:pt x="136525" y="0"/>
                  </a:lnTo>
                  <a:lnTo>
                    <a:pt x="1953133" y="0"/>
                  </a:lnTo>
                  <a:lnTo>
                    <a:pt x="1996237" y="6955"/>
                  </a:lnTo>
                  <a:lnTo>
                    <a:pt x="2033679" y="26322"/>
                  </a:lnTo>
                  <a:lnTo>
                    <a:pt x="2063208" y="55851"/>
                  </a:lnTo>
                  <a:lnTo>
                    <a:pt x="2082575" y="93293"/>
                  </a:lnTo>
                  <a:lnTo>
                    <a:pt x="2089531" y="136398"/>
                  </a:lnTo>
                  <a:lnTo>
                    <a:pt x="2089531" y="1228140"/>
                  </a:lnTo>
                  <a:lnTo>
                    <a:pt x="2082575" y="1271271"/>
                  </a:lnTo>
                  <a:lnTo>
                    <a:pt x="2063208" y="1308731"/>
                  </a:lnTo>
                  <a:lnTo>
                    <a:pt x="2033679" y="1338272"/>
                  </a:lnTo>
                  <a:lnTo>
                    <a:pt x="1996237" y="1357645"/>
                  </a:lnTo>
                  <a:lnTo>
                    <a:pt x="1953133" y="1364602"/>
                  </a:lnTo>
                  <a:lnTo>
                    <a:pt x="136525" y="1364602"/>
                  </a:lnTo>
                  <a:lnTo>
                    <a:pt x="93358" y="1357645"/>
                  </a:lnTo>
                  <a:lnTo>
                    <a:pt x="55878" y="1338272"/>
                  </a:lnTo>
                  <a:lnTo>
                    <a:pt x="26330" y="1308731"/>
                  </a:lnTo>
                  <a:lnTo>
                    <a:pt x="6956" y="1271271"/>
                  </a:lnTo>
                  <a:lnTo>
                    <a:pt x="0" y="1228140"/>
                  </a:lnTo>
                  <a:lnTo>
                    <a:pt x="0" y="136398"/>
                  </a:lnTo>
                  <a:close/>
                </a:path>
              </a:pathLst>
            </a:custGeom>
            <a:ln w="25399">
              <a:solidFill>
                <a:srgbClr val="FFFFFF"/>
              </a:solidFill>
            </a:ln>
          </p:spPr>
          <p:txBody>
            <a:bodyPr wrap="square" lIns="0" tIns="0" rIns="0" bIns="0" rtlCol="0"/>
            <a:lstStyle/>
            <a:p>
              <a:endParaRPr/>
            </a:p>
          </p:txBody>
        </p:sp>
      </p:grpSp>
      <p:sp>
        <p:nvSpPr>
          <p:cNvPr id="29" name="object 29"/>
          <p:cNvSpPr txBox="1"/>
          <p:nvPr/>
        </p:nvSpPr>
        <p:spPr>
          <a:xfrm>
            <a:off x="6403594" y="4685791"/>
            <a:ext cx="1952625" cy="1021715"/>
          </a:xfrm>
          <a:prstGeom prst="rect">
            <a:avLst/>
          </a:prstGeom>
        </p:spPr>
        <p:txBody>
          <a:bodyPr vert="horz" wrap="square" lIns="0" tIns="31115" rIns="0" bIns="0" rtlCol="0">
            <a:spAutoFit/>
          </a:bodyPr>
          <a:lstStyle/>
          <a:p>
            <a:pPr marL="12065" marR="5080" indent="-635" algn="ctr">
              <a:lnSpc>
                <a:spcPct val="91600"/>
              </a:lnSpc>
              <a:spcBef>
                <a:spcPts val="245"/>
              </a:spcBef>
            </a:pPr>
            <a:r>
              <a:rPr sz="1400" dirty="0">
                <a:solidFill>
                  <a:srgbClr val="FFFFFF"/>
                </a:solidFill>
                <a:latin typeface="Calibri"/>
                <a:cs typeface="Calibri"/>
              </a:rPr>
              <a:t>Il</a:t>
            </a:r>
            <a:r>
              <a:rPr sz="1400" spc="-20" dirty="0">
                <a:solidFill>
                  <a:srgbClr val="FFFFFF"/>
                </a:solidFill>
                <a:latin typeface="Calibri"/>
                <a:cs typeface="Calibri"/>
              </a:rPr>
              <a:t> </a:t>
            </a:r>
            <a:r>
              <a:rPr sz="1400" spc="-10" dirty="0">
                <a:solidFill>
                  <a:srgbClr val="FFFFFF"/>
                </a:solidFill>
                <a:latin typeface="Calibri"/>
                <a:cs typeface="Calibri"/>
              </a:rPr>
              <a:t>convient</a:t>
            </a:r>
            <a:r>
              <a:rPr sz="1400" spc="-30" dirty="0">
                <a:solidFill>
                  <a:srgbClr val="FFFFFF"/>
                </a:solidFill>
                <a:latin typeface="Calibri"/>
                <a:cs typeface="Calibri"/>
              </a:rPr>
              <a:t> </a:t>
            </a:r>
            <a:r>
              <a:rPr sz="1400" spc="-25" dirty="0">
                <a:solidFill>
                  <a:srgbClr val="FFFFFF"/>
                </a:solidFill>
                <a:latin typeface="Calibri"/>
                <a:cs typeface="Calibri"/>
              </a:rPr>
              <a:t>d’être </a:t>
            </a:r>
            <a:r>
              <a:rPr sz="1400" spc="-10" dirty="0">
                <a:solidFill>
                  <a:srgbClr val="FFFFFF"/>
                </a:solidFill>
                <a:latin typeface="Calibri"/>
                <a:cs typeface="Calibri"/>
              </a:rPr>
              <a:t>vigilant </a:t>
            </a:r>
            <a:r>
              <a:rPr sz="1400" dirty="0">
                <a:solidFill>
                  <a:srgbClr val="FFFFFF"/>
                </a:solidFill>
                <a:latin typeface="Calibri"/>
                <a:cs typeface="Calibri"/>
              </a:rPr>
              <a:t>sur</a:t>
            </a:r>
            <a:r>
              <a:rPr sz="1400" spc="-15" dirty="0">
                <a:solidFill>
                  <a:srgbClr val="FFFFFF"/>
                </a:solidFill>
                <a:latin typeface="Calibri"/>
                <a:cs typeface="Calibri"/>
              </a:rPr>
              <a:t> </a:t>
            </a:r>
            <a:r>
              <a:rPr sz="1400" dirty="0">
                <a:solidFill>
                  <a:srgbClr val="FFFFFF"/>
                </a:solidFill>
                <a:latin typeface="Calibri"/>
                <a:cs typeface="Calibri"/>
              </a:rPr>
              <a:t>la</a:t>
            </a:r>
            <a:r>
              <a:rPr sz="1400" spc="-10" dirty="0">
                <a:solidFill>
                  <a:srgbClr val="FFFFFF"/>
                </a:solidFill>
                <a:latin typeface="Calibri"/>
                <a:cs typeface="Calibri"/>
              </a:rPr>
              <a:t> rédaction </a:t>
            </a:r>
            <a:r>
              <a:rPr sz="1400" spc="-25" dirty="0">
                <a:solidFill>
                  <a:srgbClr val="FFFFFF"/>
                </a:solidFill>
                <a:latin typeface="Calibri"/>
                <a:cs typeface="Calibri"/>
              </a:rPr>
              <a:t>des </a:t>
            </a:r>
            <a:r>
              <a:rPr sz="1400" spc="-10" dirty="0">
                <a:solidFill>
                  <a:srgbClr val="FFFFFF"/>
                </a:solidFill>
                <a:latin typeface="Calibri"/>
                <a:cs typeface="Calibri"/>
              </a:rPr>
              <a:t>compétences</a:t>
            </a:r>
            <a:r>
              <a:rPr sz="1400" spc="-15" dirty="0">
                <a:solidFill>
                  <a:srgbClr val="FFFFFF"/>
                </a:solidFill>
                <a:latin typeface="Calibri"/>
                <a:cs typeface="Calibri"/>
              </a:rPr>
              <a:t> </a:t>
            </a:r>
            <a:r>
              <a:rPr sz="1400" dirty="0">
                <a:solidFill>
                  <a:srgbClr val="FFFFFF"/>
                </a:solidFill>
                <a:latin typeface="Calibri"/>
                <a:cs typeface="Calibri"/>
              </a:rPr>
              <a:t>dans</a:t>
            </a:r>
            <a:r>
              <a:rPr sz="1400" spc="-10" dirty="0">
                <a:solidFill>
                  <a:srgbClr val="FFFFFF"/>
                </a:solidFill>
                <a:latin typeface="Calibri"/>
                <a:cs typeface="Calibri"/>
              </a:rPr>
              <a:t> </a:t>
            </a:r>
            <a:r>
              <a:rPr sz="1400" spc="-25" dirty="0">
                <a:solidFill>
                  <a:srgbClr val="FFFFFF"/>
                </a:solidFill>
                <a:latin typeface="Calibri"/>
                <a:cs typeface="Calibri"/>
              </a:rPr>
              <a:t>les </a:t>
            </a:r>
            <a:r>
              <a:rPr sz="1400" spc="-10" dirty="0">
                <a:solidFill>
                  <a:srgbClr val="FFFFFF"/>
                </a:solidFill>
                <a:latin typeface="Calibri"/>
                <a:cs typeface="Calibri"/>
              </a:rPr>
              <a:t>statuts</a:t>
            </a:r>
            <a:r>
              <a:rPr sz="1400" spc="-35" dirty="0">
                <a:solidFill>
                  <a:srgbClr val="FFFFFF"/>
                </a:solidFill>
                <a:latin typeface="Calibri"/>
                <a:cs typeface="Calibri"/>
              </a:rPr>
              <a:t> </a:t>
            </a:r>
            <a:r>
              <a:rPr sz="1400" dirty="0">
                <a:solidFill>
                  <a:srgbClr val="FFFFFF"/>
                </a:solidFill>
                <a:latin typeface="Calibri"/>
                <a:cs typeface="Calibri"/>
              </a:rPr>
              <a:t>et</a:t>
            </a:r>
            <a:r>
              <a:rPr sz="1400" spc="-10" dirty="0">
                <a:solidFill>
                  <a:srgbClr val="FFFFFF"/>
                </a:solidFill>
                <a:latin typeface="Calibri"/>
                <a:cs typeface="Calibri"/>
              </a:rPr>
              <a:t> </a:t>
            </a:r>
            <a:r>
              <a:rPr sz="1400" dirty="0">
                <a:solidFill>
                  <a:srgbClr val="FFFFFF"/>
                </a:solidFill>
                <a:latin typeface="Calibri"/>
                <a:cs typeface="Calibri"/>
              </a:rPr>
              <a:t>à</a:t>
            </a:r>
            <a:r>
              <a:rPr sz="1400" spc="-20" dirty="0">
                <a:solidFill>
                  <a:srgbClr val="FFFFFF"/>
                </a:solidFill>
                <a:latin typeface="Calibri"/>
                <a:cs typeface="Calibri"/>
              </a:rPr>
              <a:t> </a:t>
            </a:r>
            <a:r>
              <a:rPr sz="1400" dirty="0">
                <a:solidFill>
                  <a:srgbClr val="FFFFFF"/>
                </a:solidFill>
                <a:latin typeface="Calibri"/>
                <a:cs typeface="Calibri"/>
              </a:rPr>
              <a:t>la</a:t>
            </a:r>
            <a:r>
              <a:rPr sz="1400" spc="-15" dirty="0">
                <a:solidFill>
                  <a:srgbClr val="FFFFFF"/>
                </a:solidFill>
                <a:latin typeface="Calibri"/>
                <a:cs typeface="Calibri"/>
              </a:rPr>
              <a:t> </a:t>
            </a:r>
            <a:r>
              <a:rPr sz="1400" spc="-10" dirty="0">
                <a:solidFill>
                  <a:srgbClr val="FFFFFF"/>
                </a:solidFill>
                <a:latin typeface="Calibri"/>
                <a:cs typeface="Calibri"/>
              </a:rPr>
              <a:t>définition</a:t>
            </a:r>
            <a:r>
              <a:rPr sz="1400" spc="-25" dirty="0">
                <a:solidFill>
                  <a:srgbClr val="FFFFFF"/>
                </a:solidFill>
                <a:latin typeface="Calibri"/>
                <a:cs typeface="Calibri"/>
              </a:rPr>
              <a:t> de </a:t>
            </a:r>
            <a:r>
              <a:rPr sz="1400" spc="-10" dirty="0">
                <a:solidFill>
                  <a:srgbClr val="FFFFFF"/>
                </a:solidFill>
                <a:latin typeface="Calibri"/>
                <a:cs typeface="Calibri"/>
              </a:rPr>
              <a:t>l’intérêt</a:t>
            </a:r>
            <a:r>
              <a:rPr sz="1400" spc="-35" dirty="0">
                <a:solidFill>
                  <a:srgbClr val="FFFFFF"/>
                </a:solidFill>
                <a:latin typeface="Calibri"/>
                <a:cs typeface="Calibri"/>
              </a:rPr>
              <a:t> </a:t>
            </a:r>
            <a:r>
              <a:rPr sz="1400" spc="-10" dirty="0">
                <a:solidFill>
                  <a:srgbClr val="FFFFFF"/>
                </a:solidFill>
                <a:latin typeface="Calibri"/>
                <a:cs typeface="Calibri"/>
              </a:rPr>
              <a:t>communautaire</a:t>
            </a:r>
            <a:endParaRPr sz="14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6303" y="2895345"/>
            <a:ext cx="7527290" cy="878840"/>
          </a:xfrm>
          <a:prstGeom prst="rect">
            <a:avLst/>
          </a:prstGeom>
        </p:spPr>
        <p:txBody>
          <a:bodyPr vert="horz" wrap="square" lIns="0" tIns="12065" rIns="0" bIns="0" rtlCol="0">
            <a:spAutoFit/>
          </a:bodyPr>
          <a:lstStyle/>
          <a:p>
            <a:pPr marL="12700">
              <a:lnSpc>
                <a:spcPct val="100000"/>
              </a:lnSpc>
              <a:spcBef>
                <a:spcPts val="95"/>
              </a:spcBef>
            </a:pPr>
            <a:r>
              <a:rPr sz="2800" b="1" spc="-25" dirty="0">
                <a:solidFill>
                  <a:srgbClr val="1F487C"/>
                </a:solidFill>
                <a:latin typeface="Calibri"/>
                <a:cs typeface="Calibri"/>
              </a:rPr>
              <a:t>2.</a:t>
            </a:r>
            <a:endParaRPr sz="2800">
              <a:latin typeface="Calibri"/>
              <a:cs typeface="Calibri"/>
            </a:endParaRPr>
          </a:p>
          <a:p>
            <a:pPr marL="12700">
              <a:lnSpc>
                <a:spcPct val="100000"/>
              </a:lnSpc>
              <a:spcBef>
                <a:spcPts val="5"/>
              </a:spcBef>
            </a:pPr>
            <a:r>
              <a:rPr sz="2800" b="1" spc="-10" dirty="0">
                <a:solidFill>
                  <a:srgbClr val="1F487C"/>
                </a:solidFill>
                <a:latin typeface="Calibri"/>
                <a:cs typeface="Calibri"/>
              </a:rPr>
              <a:t>Organisation</a:t>
            </a:r>
            <a:r>
              <a:rPr sz="2800" b="1" spc="-55" dirty="0">
                <a:solidFill>
                  <a:srgbClr val="1F487C"/>
                </a:solidFill>
                <a:latin typeface="Calibri"/>
                <a:cs typeface="Calibri"/>
              </a:rPr>
              <a:t> </a:t>
            </a:r>
            <a:r>
              <a:rPr sz="2800" b="1" dirty="0">
                <a:solidFill>
                  <a:srgbClr val="1F487C"/>
                </a:solidFill>
                <a:latin typeface="Calibri"/>
                <a:cs typeface="Calibri"/>
              </a:rPr>
              <a:t>et</a:t>
            </a:r>
            <a:r>
              <a:rPr sz="2800" b="1" spc="-45" dirty="0">
                <a:solidFill>
                  <a:srgbClr val="1F487C"/>
                </a:solidFill>
                <a:latin typeface="Calibri"/>
                <a:cs typeface="Calibri"/>
              </a:rPr>
              <a:t> </a:t>
            </a:r>
            <a:r>
              <a:rPr sz="2800" b="1" spc="-20" dirty="0">
                <a:solidFill>
                  <a:srgbClr val="1F487C"/>
                </a:solidFill>
                <a:latin typeface="Calibri"/>
                <a:cs typeface="Calibri"/>
              </a:rPr>
              <a:t>fonctionnement</a:t>
            </a:r>
            <a:r>
              <a:rPr sz="2800" b="1" spc="-40" dirty="0">
                <a:solidFill>
                  <a:srgbClr val="1F487C"/>
                </a:solidFill>
                <a:latin typeface="Calibri"/>
                <a:cs typeface="Calibri"/>
              </a:rPr>
              <a:t> </a:t>
            </a:r>
            <a:r>
              <a:rPr sz="2800" b="1" dirty="0">
                <a:solidFill>
                  <a:srgbClr val="1F487C"/>
                </a:solidFill>
                <a:latin typeface="Calibri"/>
                <a:cs typeface="Calibri"/>
              </a:rPr>
              <a:t>des</a:t>
            </a:r>
            <a:r>
              <a:rPr sz="2800" b="1" spc="-70" dirty="0">
                <a:solidFill>
                  <a:srgbClr val="1F487C"/>
                </a:solidFill>
                <a:latin typeface="Calibri"/>
                <a:cs typeface="Calibri"/>
              </a:rPr>
              <a:t> </a:t>
            </a:r>
            <a:r>
              <a:rPr sz="2800" b="1" spc="-10" dirty="0">
                <a:solidFill>
                  <a:srgbClr val="1F487C"/>
                </a:solidFill>
                <a:latin typeface="Calibri"/>
                <a:cs typeface="Calibri"/>
              </a:rPr>
              <a:t>communautés</a:t>
            </a:r>
            <a:endParaRPr sz="2800">
              <a:latin typeface="Calibri"/>
              <a:cs typeface="Calibri"/>
            </a:endParaRPr>
          </a:p>
        </p:txBody>
      </p:sp>
      <p:sp>
        <p:nvSpPr>
          <p:cNvPr id="3" name="object 3"/>
          <p:cNvSpPr txBox="1"/>
          <p:nvPr/>
        </p:nvSpPr>
        <p:spPr>
          <a:xfrm>
            <a:off x="186334" y="6408216"/>
            <a:ext cx="5173345" cy="162560"/>
          </a:xfrm>
          <a:prstGeom prst="rect">
            <a:avLst/>
          </a:prstGeom>
        </p:spPr>
        <p:txBody>
          <a:bodyPr vert="horz" wrap="square" lIns="0" tIns="12700" rIns="0" bIns="0" rtlCol="0">
            <a:spAutoFit/>
          </a:bodyPr>
          <a:lstStyle/>
          <a:p>
            <a:pPr marL="12700">
              <a:lnSpc>
                <a:spcPct val="100000"/>
              </a:lnSpc>
              <a:spcBef>
                <a:spcPts val="100"/>
              </a:spcBef>
            </a:pPr>
            <a:r>
              <a:rPr sz="900" b="1" dirty="0">
                <a:latin typeface="Calibri"/>
                <a:cs typeface="Calibri"/>
              </a:rPr>
              <a:t>Pour</a:t>
            </a:r>
            <a:r>
              <a:rPr sz="900" b="1" spc="-10" dirty="0">
                <a:latin typeface="Calibri"/>
                <a:cs typeface="Calibri"/>
              </a:rPr>
              <a:t> </a:t>
            </a:r>
            <a:r>
              <a:rPr sz="900" b="1" dirty="0">
                <a:latin typeface="Calibri"/>
                <a:cs typeface="Calibri"/>
              </a:rPr>
              <a:t>plus</a:t>
            </a:r>
            <a:r>
              <a:rPr sz="900" b="1" spc="-15" dirty="0">
                <a:latin typeface="Calibri"/>
                <a:cs typeface="Calibri"/>
              </a:rPr>
              <a:t> </a:t>
            </a:r>
            <a:r>
              <a:rPr sz="900" b="1" dirty="0">
                <a:latin typeface="Calibri"/>
                <a:cs typeface="Calibri"/>
              </a:rPr>
              <a:t>d’information</a:t>
            </a:r>
            <a:r>
              <a:rPr sz="900" b="1" spc="30" dirty="0">
                <a:latin typeface="Calibri"/>
                <a:cs typeface="Calibri"/>
              </a:rPr>
              <a:t> </a:t>
            </a:r>
            <a:r>
              <a:rPr sz="900" b="1" dirty="0">
                <a:latin typeface="Calibri"/>
                <a:cs typeface="Calibri"/>
              </a:rPr>
              <a:t>veuillez</a:t>
            </a:r>
            <a:r>
              <a:rPr sz="900" b="1" spc="-5" dirty="0">
                <a:latin typeface="Calibri"/>
                <a:cs typeface="Calibri"/>
              </a:rPr>
              <a:t> </a:t>
            </a:r>
            <a:r>
              <a:rPr sz="900" b="1" dirty="0">
                <a:latin typeface="Calibri"/>
                <a:cs typeface="Calibri"/>
              </a:rPr>
              <a:t>consulter</a:t>
            </a:r>
            <a:r>
              <a:rPr sz="900" b="1" spc="5" dirty="0">
                <a:latin typeface="Calibri"/>
                <a:cs typeface="Calibri"/>
              </a:rPr>
              <a:t> </a:t>
            </a:r>
            <a:r>
              <a:rPr sz="900" b="1" dirty="0">
                <a:latin typeface="Calibri"/>
                <a:cs typeface="Calibri"/>
              </a:rPr>
              <a:t>le</a:t>
            </a:r>
            <a:r>
              <a:rPr sz="900" b="1" spc="-20" dirty="0">
                <a:latin typeface="Calibri"/>
                <a:cs typeface="Calibri"/>
              </a:rPr>
              <a:t> </a:t>
            </a:r>
            <a:r>
              <a:rPr sz="900" b="1" dirty="0">
                <a:latin typeface="Calibri"/>
                <a:cs typeface="Calibri"/>
              </a:rPr>
              <a:t>Guide</a:t>
            </a:r>
            <a:r>
              <a:rPr sz="900" b="1" spc="-10" dirty="0">
                <a:latin typeface="Calibri"/>
                <a:cs typeface="Calibri"/>
              </a:rPr>
              <a:t> </a:t>
            </a:r>
            <a:r>
              <a:rPr sz="900" b="1" dirty="0">
                <a:latin typeface="Calibri"/>
                <a:cs typeface="Calibri"/>
              </a:rPr>
              <a:t>du</a:t>
            </a:r>
            <a:r>
              <a:rPr sz="900" b="1" spc="-20" dirty="0">
                <a:latin typeface="Calibri"/>
                <a:cs typeface="Calibri"/>
              </a:rPr>
              <a:t> </a:t>
            </a:r>
            <a:r>
              <a:rPr sz="900" b="1" dirty="0">
                <a:latin typeface="Calibri"/>
                <a:cs typeface="Calibri"/>
              </a:rPr>
              <a:t>président et</a:t>
            </a:r>
            <a:r>
              <a:rPr sz="900" b="1" spc="-40" dirty="0">
                <a:latin typeface="Calibri"/>
                <a:cs typeface="Calibri"/>
              </a:rPr>
              <a:t> </a:t>
            </a:r>
            <a:r>
              <a:rPr sz="900" b="1" dirty="0">
                <a:latin typeface="Calibri"/>
                <a:cs typeface="Calibri"/>
              </a:rPr>
              <a:t>des</a:t>
            </a:r>
            <a:r>
              <a:rPr sz="900" b="1" spc="-20" dirty="0">
                <a:latin typeface="Calibri"/>
                <a:cs typeface="Calibri"/>
              </a:rPr>
              <a:t> </a:t>
            </a:r>
            <a:r>
              <a:rPr sz="900" b="1" dirty="0">
                <a:latin typeface="Calibri"/>
                <a:cs typeface="Calibri"/>
              </a:rPr>
              <a:t>élus</a:t>
            </a:r>
            <a:r>
              <a:rPr sz="900" b="1" spc="-15" dirty="0">
                <a:latin typeface="Calibri"/>
                <a:cs typeface="Calibri"/>
              </a:rPr>
              <a:t> </a:t>
            </a:r>
            <a:r>
              <a:rPr sz="900" b="1" dirty="0">
                <a:latin typeface="Calibri"/>
                <a:cs typeface="Calibri"/>
              </a:rPr>
              <a:t>de</a:t>
            </a:r>
            <a:r>
              <a:rPr sz="900" b="1" spc="-35" dirty="0">
                <a:latin typeface="Calibri"/>
                <a:cs typeface="Calibri"/>
              </a:rPr>
              <a:t> </a:t>
            </a:r>
            <a:r>
              <a:rPr sz="900" b="1" spc="-10" dirty="0">
                <a:latin typeface="Calibri"/>
                <a:cs typeface="Calibri"/>
              </a:rPr>
              <a:t>l’intercommunalité</a:t>
            </a:r>
            <a:r>
              <a:rPr sz="900" b="1" spc="30" dirty="0">
                <a:latin typeface="Calibri"/>
                <a:cs typeface="Calibri"/>
              </a:rPr>
              <a:t> </a:t>
            </a:r>
            <a:r>
              <a:rPr sz="900" b="1" dirty="0">
                <a:latin typeface="Calibri"/>
                <a:cs typeface="Calibri"/>
              </a:rPr>
              <a:t>de</a:t>
            </a:r>
            <a:r>
              <a:rPr sz="900" b="1" spc="-25" dirty="0">
                <a:latin typeface="Calibri"/>
                <a:cs typeface="Calibri"/>
              </a:rPr>
              <a:t> </a:t>
            </a:r>
            <a:r>
              <a:rPr sz="900" b="1" spc="-10" dirty="0">
                <a:latin typeface="Calibri"/>
                <a:cs typeface="Calibri"/>
              </a:rPr>
              <a:t>l’AMF.</a:t>
            </a:r>
            <a:endParaRPr sz="900">
              <a:latin typeface="Calibri"/>
              <a:cs typeface="Calibri"/>
            </a:endParaRPr>
          </a:p>
        </p:txBody>
      </p:sp>
    </p:spTree>
  </p:cSld>
  <p:clrMapOvr>
    <a:masterClrMapping/>
  </p:clrMapOvr>
  <p:transition>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grpSp>
        <p:nvGrpSpPr>
          <p:cNvPr id="3" name="object 3"/>
          <p:cNvGrpSpPr/>
          <p:nvPr/>
        </p:nvGrpSpPr>
        <p:grpSpPr>
          <a:xfrm>
            <a:off x="6126353" y="3021838"/>
            <a:ext cx="2915285" cy="2907030"/>
            <a:chOff x="6126353" y="3021838"/>
            <a:chExt cx="2915285" cy="2907030"/>
          </a:xfrm>
        </p:grpSpPr>
        <p:sp>
          <p:nvSpPr>
            <p:cNvPr id="4" name="object 4"/>
            <p:cNvSpPr/>
            <p:nvPr/>
          </p:nvSpPr>
          <p:spPr>
            <a:xfrm>
              <a:off x="6139053" y="3034538"/>
              <a:ext cx="2889885" cy="2881630"/>
            </a:xfrm>
            <a:custGeom>
              <a:avLst/>
              <a:gdLst/>
              <a:ahLst/>
              <a:cxnLst/>
              <a:rect l="l" t="t" r="r" b="b"/>
              <a:pathLst>
                <a:path w="2889884" h="2881629">
                  <a:moveTo>
                    <a:pt x="2409190" y="0"/>
                  </a:moveTo>
                  <a:lnTo>
                    <a:pt x="480187" y="0"/>
                  </a:lnTo>
                  <a:lnTo>
                    <a:pt x="431073" y="2479"/>
                  </a:lnTo>
                  <a:lnTo>
                    <a:pt x="383382" y="9756"/>
                  </a:lnTo>
                  <a:lnTo>
                    <a:pt x="337355" y="21590"/>
                  </a:lnTo>
                  <a:lnTo>
                    <a:pt x="293233" y="37738"/>
                  </a:lnTo>
                  <a:lnTo>
                    <a:pt x="251255" y="57960"/>
                  </a:lnTo>
                  <a:lnTo>
                    <a:pt x="211664" y="82014"/>
                  </a:lnTo>
                  <a:lnTo>
                    <a:pt x="174700" y="109659"/>
                  </a:lnTo>
                  <a:lnTo>
                    <a:pt x="140604" y="140652"/>
                  </a:lnTo>
                  <a:lnTo>
                    <a:pt x="109618" y="174753"/>
                  </a:lnTo>
                  <a:lnTo>
                    <a:pt x="81981" y="211720"/>
                  </a:lnTo>
                  <a:lnTo>
                    <a:pt x="57935" y="251311"/>
                  </a:lnTo>
                  <a:lnTo>
                    <a:pt x="37720" y="293286"/>
                  </a:lnTo>
                  <a:lnTo>
                    <a:pt x="21579" y="337402"/>
                  </a:lnTo>
                  <a:lnTo>
                    <a:pt x="9751" y="383419"/>
                  </a:lnTo>
                  <a:lnTo>
                    <a:pt x="2478" y="431094"/>
                  </a:lnTo>
                  <a:lnTo>
                    <a:pt x="0" y="480187"/>
                  </a:lnTo>
                  <a:lnTo>
                    <a:pt x="0" y="2401062"/>
                  </a:lnTo>
                  <a:lnTo>
                    <a:pt x="2478" y="2450160"/>
                  </a:lnTo>
                  <a:lnTo>
                    <a:pt x="9751" y="2497841"/>
                  </a:lnTo>
                  <a:lnTo>
                    <a:pt x="21579" y="2543862"/>
                  </a:lnTo>
                  <a:lnTo>
                    <a:pt x="37720" y="2587982"/>
                  </a:lnTo>
                  <a:lnTo>
                    <a:pt x="57935" y="2629959"/>
                  </a:lnTo>
                  <a:lnTo>
                    <a:pt x="81981" y="2669553"/>
                  </a:lnTo>
                  <a:lnTo>
                    <a:pt x="109618" y="2706521"/>
                  </a:lnTo>
                  <a:lnTo>
                    <a:pt x="140604" y="2740623"/>
                  </a:lnTo>
                  <a:lnTo>
                    <a:pt x="174700" y="2771617"/>
                  </a:lnTo>
                  <a:lnTo>
                    <a:pt x="211664" y="2799261"/>
                  </a:lnTo>
                  <a:lnTo>
                    <a:pt x="251255" y="2823315"/>
                  </a:lnTo>
                  <a:lnTo>
                    <a:pt x="293233" y="2843536"/>
                  </a:lnTo>
                  <a:lnTo>
                    <a:pt x="337355" y="2859685"/>
                  </a:lnTo>
                  <a:lnTo>
                    <a:pt x="383382" y="2871518"/>
                  </a:lnTo>
                  <a:lnTo>
                    <a:pt x="431073" y="2878795"/>
                  </a:lnTo>
                  <a:lnTo>
                    <a:pt x="480187" y="2881274"/>
                  </a:lnTo>
                  <a:lnTo>
                    <a:pt x="2409190" y="2881274"/>
                  </a:lnTo>
                  <a:lnTo>
                    <a:pt x="2458304" y="2878795"/>
                  </a:lnTo>
                  <a:lnTo>
                    <a:pt x="2505999" y="2871518"/>
                  </a:lnTo>
                  <a:lnTo>
                    <a:pt x="2552032" y="2859685"/>
                  </a:lnTo>
                  <a:lnTo>
                    <a:pt x="2596163" y="2843536"/>
                  </a:lnTo>
                  <a:lnTo>
                    <a:pt x="2638150" y="2823315"/>
                  </a:lnTo>
                  <a:lnTo>
                    <a:pt x="2677752" y="2799261"/>
                  </a:lnTo>
                  <a:lnTo>
                    <a:pt x="2714727" y="2771617"/>
                  </a:lnTo>
                  <a:lnTo>
                    <a:pt x="2748835" y="2740623"/>
                  </a:lnTo>
                  <a:lnTo>
                    <a:pt x="2779834" y="2706521"/>
                  </a:lnTo>
                  <a:lnTo>
                    <a:pt x="2807482" y="2669553"/>
                  </a:lnTo>
                  <a:lnTo>
                    <a:pt x="2831539" y="2629959"/>
                  </a:lnTo>
                  <a:lnTo>
                    <a:pt x="2851763" y="2587982"/>
                  </a:lnTo>
                  <a:lnTo>
                    <a:pt x="2867912" y="2543862"/>
                  </a:lnTo>
                  <a:lnTo>
                    <a:pt x="2879747" y="2497841"/>
                  </a:lnTo>
                  <a:lnTo>
                    <a:pt x="2887024" y="2450160"/>
                  </a:lnTo>
                  <a:lnTo>
                    <a:pt x="2889504" y="2401062"/>
                  </a:lnTo>
                  <a:lnTo>
                    <a:pt x="2889504" y="480187"/>
                  </a:lnTo>
                  <a:lnTo>
                    <a:pt x="2887024" y="431094"/>
                  </a:lnTo>
                  <a:lnTo>
                    <a:pt x="2879747" y="383419"/>
                  </a:lnTo>
                  <a:lnTo>
                    <a:pt x="2867912" y="337402"/>
                  </a:lnTo>
                  <a:lnTo>
                    <a:pt x="2851763" y="293286"/>
                  </a:lnTo>
                  <a:lnTo>
                    <a:pt x="2831539" y="251311"/>
                  </a:lnTo>
                  <a:lnTo>
                    <a:pt x="2807482" y="211720"/>
                  </a:lnTo>
                  <a:lnTo>
                    <a:pt x="2779834" y="174753"/>
                  </a:lnTo>
                  <a:lnTo>
                    <a:pt x="2748835" y="140652"/>
                  </a:lnTo>
                  <a:lnTo>
                    <a:pt x="2714727" y="109659"/>
                  </a:lnTo>
                  <a:lnTo>
                    <a:pt x="2677752" y="82014"/>
                  </a:lnTo>
                  <a:lnTo>
                    <a:pt x="2638150" y="57960"/>
                  </a:lnTo>
                  <a:lnTo>
                    <a:pt x="2596163" y="37738"/>
                  </a:lnTo>
                  <a:lnTo>
                    <a:pt x="2552032" y="21590"/>
                  </a:lnTo>
                  <a:lnTo>
                    <a:pt x="2505999" y="9756"/>
                  </a:lnTo>
                  <a:lnTo>
                    <a:pt x="2458304" y="2479"/>
                  </a:lnTo>
                  <a:lnTo>
                    <a:pt x="2409190" y="0"/>
                  </a:lnTo>
                  <a:close/>
                </a:path>
              </a:pathLst>
            </a:custGeom>
            <a:solidFill>
              <a:srgbClr val="FFFFFF"/>
            </a:solidFill>
          </p:spPr>
          <p:txBody>
            <a:bodyPr wrap="square" lIns="0" tIns="0" rIns="0" bIns="0" rtlCol="0"/>
            <a:lstStyle/>
            <a:p>
              <a:endParaRPr/>
            </a:p>
          </p:txBody>
        </p:sp>
        <p:sp>
          <p:nvSpPr>
            <p:cNvPr id="5" name="object 5"/>
            <p:cNvSpPr/>
            <p:nvPr/>
          </p:nvSpPr>
          <p:spPr>
            <a:xfrm>
              <a:off x="6139053" y="3034538"/>
              <a:ext cx="2889885" cy="2881630"/>
            </a:xfrm>
            <a:custGeom>
              <a:avLst/>
              <a:gdLst/>
              <a:ahLst/>
              <a:cxnLst/>
              <a:rect l="l" t="t" r="r" b="b"/>
              <a:pathLst>
                <a:path w="2889884" h="2881629">
                  <a:moveTo>
                    <a:pt x="0" y="480187"/>
                  </a:moveTo>
                  <a:lnTo>
                    <a:pt x="2478" y="431094"/>
                  </a:lnTo>
                  <a:lnTo>
                    <a:pt x="9751" y="383419"/>
                  </a:lnTo>
                  <a:lnTo>
                    <a:pt x="21579" y="337402"/>
                  </a:lnTo>
                  <a:lnTo>
                    <a:pt x="37720" y="293286"/>
                  </a:lnTo>
                  <a:lnTo>
                    <a:pt x="57935" y="251311"/>
                  </a:lnTo>
                  <a:lnTo>
                    <a:pt x="81981" y="211720"/>
                  </a:lnTo>
                  <a:lnTo>
                    <a:pt x="109618" y="174753"/>
                  </a:lnTo>
                  <a:lnTo>
                    <a:pt x="140604" y="140652"/>
                  </a:lnTo>
                  <a:lnTo>
                    <a:pt x="174700" y="109659"/>
                  </a:lnTo>
                  <a:lnTo>
                    <a:pt x="211664" y="82014"/>
                  </a:lnTo>
                  <a:lnTo>
                    <a:pt x="251255" y="57960"/>
                  </a:lnTo>
                  <a:lnTo>
                    <a:pt x="293233" y="37738"/>
                  </a:lnTo>
                  <a:lnTo>
                    <a:pt x="337355" y="21590"/>
                  </a:lnTo>
                  <a:lnTo>
                    <a:pt x="383382" y="9756"/>
                  </a:lnTo>
                  <a:lnTo>
                    <a:pt x="431073" y="2479"/>
                  </a:lnTo>
                  <a:lnTo>
                    <a:pt x="480187" y="0"/>
                  </a:lnTo>
                  <a:lnTo>
                    <a:pt x="2409190" y="0"/>
                  </a:lnTo>
                  <a:lnTo>
                    <a:pt x="2458304" y="2479"/>
                  </a:lnTo>
                  <a:lnTo>
                    <a:pt x="2505999" y="9756"/>
                  </a:lnTo>
                  <a:lnTo>
                    <a:pt x="2552032" y="21590"/>
                  </a:lnTo>
                  <a:lnTo>
                    <a:pt x="2596163" y="37738"/>
                  </a:lnTo>
                  <a:lnTo>
                    <a:pt x="2638150" y="57960"/>
                  </a:lnTo>
                  <a:lnTo>
                    <a:pt x="2677752" y="82014"/>
                  </a:lnTo>
                  <a:lnTo>
                    <a:pt x="2714727" y="109659"/>
                  </a:lnTo>
                  <a:lnTo>
                    <a:pt x="2748835" y="140652"/>
                  </a:lnTo>
                  <a:lnTo>
                    <a:pt x="2779834" y="174753"/>
                  </a:lnTo>
                  <a:lnTo>
                    <a:pt x="2807482" y="211720"/>
                  </a:lnTo>
                  <a:lnTo>
                    <a:pt x="2831539" y="251311"/>
                  </a:lnTo>
                  <a:lnTo>
                    <a:pt x="2851763" y="293286"/>
                  </a:lnTo>
                  <a:lnTo>
                    <a:pt x="2867912" y="337402"/>
                  </a:lnTo>
                  <a:lnTo>
                    <a:pt x="2879747" y="383419"/>
                  </a:lnTo>
                  <a:lnTo>
                    <a:pt x="2887024" y="431094"/>
                  </a:lnTo>
                  <a:lnTo>
                    <a:pt x="2889504" y="480187"/>
                  </a:lnTo>
                  <a:lnTo>
                    <a:pt x="2889504" y="2401062"/>
                  </a:lnTo>
                  <a:lnTo>
                    <a:pt x="2887024" y="2450160"/>
                  </a:lnTo>
                  <a:lnTo>
                    <a:pt x="2879747" y="2497841"/>
                  </a:lnTo>
                  <a:lnTo>
                    <a:pt x="2867912" y="2543862"/>
                  </a:lnTo>
                  <a:lnTo>
                    <a:pt x="2851763" y="2587982"/>
                  </a:lnTo>
                  <a:lnTo>
                    <a:pt x="2831539" y="2629959"/>
                  </a:lnTo>
                  <a:lnTo>
                    <a:pt x="2807482" y="2669553"/>
                  </a:lnTo>
                  <a:lnTo>
                    <a:pt x="2779834" y="2706521"/>
                  </a:lnTo>
                  <a:lnTo>
                    <a:pt x="2748835" y="2740623"/>
                  </a:lnTo>
                  <a:lnTo>
                    <a:pt x="2714727" y="2771617"/>
                  </a:lnTo>
                  <a:lnTo>
                    <a:pt x="2677752" y="2799261"/>
                  </a:lnTo>
                  <a:lnTo>
                    <a:pt x="2638150" y="2823315"/>
                  </a:lnTo>
                  <a:lnTo>
                    <a:pt x="2596163" y="2843536"/>
                  </a:lnTo>
                  <a:lnTo>
                    <a:pt x="2552032" y="2859685"/>
                  </a:lnTo>
                  <a:lnTo>
                    <a:pt x="2505999" y="2871518"/>
                  </a:lnTo>
                  <a:lnTo>
                    <a:pt x="2458304" y="2878795"/>
                  </a:lnTo>
                  <a:lnTo>
                    <a:pt x="2409190" y="2881274"/>
                  </a:lnTo>
                  <a:lnTo>
                    <a:pt x="480187" y="2881274"/>
                  </a:lnTo>
                  <a:lnTo>
                    <a:pt x="431073" y="2878795"/>
                  </a:lnTo>
                  <a:lnTo>
                    <a:pt x="383382" y="2871518"/>
                  </a:lnTo>
                  <a:lnTo>
                    <a:pt x="337355" y="2859685"/>
                  </a:lnTo>
                  <a:lnTo>
                    <a:pt x="293233" y="2843536"/>
                  </a:lnTo>
                  <a:lnTo>
                    <a:pt x="251255" y="2823315"/>
                  </a:lnTo>
                  <a:lnTo>
                    <a:pt x="211664" y="2799261"/>
                  </a:lnTo>
                  <a:lnTo>
                    <a:pt x="174700" y="2771617"/>
                  </a:lnTo>
                  <a:lnTo>
                    <a:pt x="140604" y="2740623"/>
                  </a:lnTo>
                  <a:lnTo>
                    <a:pt x="109618" y="2706521"/>
                  </a:lnTo>
                  <a:lnTo>
                    <a:pt x="81981" y="2669553"/>
                  </a:lnTo>
                  <a:lnTo>
                    <a:pt x="57935" y="2629959"/>
                  </a:lnTo>
                  <a:lnTo>
                    <a:pt x="37720" y="2587982"/>
                  </a:lnTo>
                  <a:lnTo>
                    <a:pt x="21579" y="2543862"/>
                  </a:lnTo>
                  <a:lnTo>
                    <a:pt x="9751" y="2497841"/>
                  </a:lnTo>
                  <a:lnTo>
                    <a:pt x="2478" y="2450160"/>
                  </a:lnTo>
                  <a:lnTo>
                    <a:pt x="0" y="2401062"/>
                  </a:lnTo>
                  <a:lnTo>
                    <a:pt x="0" y="480187"/>
                  </a:lnTo>
                  <a:close/>
                </a:path>
              </a:pathLst>
            </a:custGeom>
            <a:ln w="25400">
              <a:solidFill>
                <a:srgbClr val="4F81BC"/>
              </a:solidFill>
            </a:ln>
          </p:spPr>
          <p:txBody>
            <a:bodyPr wrap="square" lIns="0" tIns="0" rIns="0" bIns="0" rtlCol="0"/>
            <a:lstStyle/>
            <a:p>
              <a:endParaRPr/>
            </a:p>
          </p:txBody>
        </p:sp>
      </p:grpSp>
      <p:sp>
        <p:nvSpPr>
          <p:cNvPr id="6" name="object 6"/>
          <p:cNvSpPr txBox="1"/>
          <p:nvPr/>
        </p:nvSpPr>
        <p:spPr>
          <a:xfrm>
            <a:off x="258267" y="177545"/>
            <a:ext cx="173990" cy="376555"/>
          </a:xfrm>
          <a:prstGeom prst="rect">
            <a:avLst/>
          </a:prstGeom>
        </p:spPr>
        <p:txBody>
          <a:bodyPr vert="horz" wrap="square" lIns="0" tIns="12700" rIns="0" bIns="0" rtlCol="0">
            <a:spAutoFit/>
          </a:bodyPr>
          <a:lstStyle/>
          <a:p>
            <a:pPr marL="12700">
              <a:lnSpc>
                <a:spcPct val="100000"/>
              </a:lnSpc>
              <a:spcBef>
                <a:spcPts val="100"/>
              </a:spcBef>
            </a:pPr>
            <a:r>
              <a:rPr sz="2300" b="1" spc="-50" dirty="0">
                <a:solidFill>
                  <a:srgbClr val="FFFFFF"/>
                </a:solidFill>
                <a:latin typeface="Calibri"/>
                <a:cs typeface="Calibri"/>
              </a:rPr>
              <a:t>2</a:t>
            </a:r>
            <a:endParaRPr sz="2300">
              <a:latin typeface="Calibri"/>
              <a:cs typeface="Calibri"/>
            </a:endParaRPr>
          </a:p>
        </p:txBody>
      </p:sp>
      <p:sp>
        <p:nvSpPr>
          <p:cNvPr id="7" name="object 7" descr="$PPTXTitle"/>
          <p:cNvSpPr txBox="1">
            <a:spLocks noGrp="1"/>
          </p:cNvSpPr>
          <p:nvPr>
            <p:ph type="title"/>
          </p:nvPr>
        </p:nvSpPr>
        <p:spPr>
          <a:xfrm>
            <a:off x="258267" y="528065"/>
            <a:ext cx="4914900" cy="376555"/>
          </a:xfrm>
          <a:prstGeom prst="rect">
            <a:avLst/>
          </a:prstGeom>
        </p:spPr>
        <p:txBody>
          <a:bodyPr vert="horz" wrap="square" lIns="0" tIns="13335" rIns="0" bIns="0" rtlCol="0">
            <a:spAutoFit/>
          </a:bodyPr>
          <a:lstStyle/>
          <a:p>
            <a:pPr marL="12700">
              <a:lnSpc>
                <a:spcPct val="100000"/>
              </a:lnSpc>
              <a:spcBef>
                <a:spcPts val="105"/>
              </a:spcBef>
            </a:pPr>
            <a:r>
              <a:rPr sz="2300" u="none" dirty="0">
                <a:solidFill>
                  <a:srgbClr val="FFFFFF"/>
                </a:solidFill>
              </a:rPr>
              <a:t>Organes</a:t>
            </a:r>
            <a:r>
              <a:rPr sz="2300" u="none" spc="-45" dirty="0">
                <a:solidFill>
                  <a:srgbClr val="FFFFFF"/>
                </a:solidFill>
              </a:rPr>
              <a:t> </a:t>
            </a:r>
            <a:r>
              <a:rPr sz="2300" u="none" dirty="0">
                <a:solidFill>
                  <a:srgbClr val="FFFFFF"/>
                </a:solidFill>
              </a:rPr>
              <a:t>décisionnels</a:t>
            </a:r>
            <a:r>
              <a:rPr sz="2300" u="none" spc="-55" dirty="0">
                <a:solidFill>
                  <a:srgbClr val="FFFFFF"/>
                </a:solidFill>
              </a:rPr>
              <a:t> </a:t>
            </a:r>
            <a:r>
              <a:rPr sz="2300" u="none" dirty="0">
                <a:solidFill>
                  <a:srgbClr val="FFFFFF"/>
                </a:solidFill>
              </a:rPr>
              <a:t>de</a:t>
            </a:r>
            <a:r>
              <a:rPr sz="2300" u="none" spc="-20" dirty="0">
                <a:solidFill>
                  <a:srgbClr val="FFFFFF"/>
                </a:solidFill>
              </a:rPr>
              <a:t> </a:t>
            </a:r>
            <a:r>
              <a:rPr sz="2300" u="none" dirty="0">
                <a:solidFill>
                  <a:srgbClr val="FFFFFF"/>
                </a:solidFill>
              </a:rPr>
              <a:t>la</a:t>
            </a:r>
            <a:r>
              <a:rPr sz="2300" u="none" spc="-25" dirty="0">
                <a:solidFill>
                  <a:srgbClr val="FFFFFF"/>
                </a:solidFill>
              </a:rPr>
              <a:t> </a:t>
            </a:r>
            <a:r>
              <a:rPr sz="2300" u="none" spc="-10" dirty="0">
                <a:solidFill>
                  <a:srgbClr val="FFFFFF"/>
                </a:solidFill>
              </a:rPr>
              <a:t>communauté</a:t>
            </a:r>
            <a:endParaRPr sz="2300"/>
          </a:p>
        </p:txBody>
      </p:sp>
      <p:grpSp>
        <p:nvGrpSpPr>
          <p:cNvPr id="8" name="object 8"/>
          <p:cNvGrpSpPr/>
          <p:nvPr/>
        </p:nvGrpSpPr>
        <p:grpSpPr>
          <a:xfrm>
            <a:off x="1245806" y="1476247"/>
            <a:ext cx="6237605" cy="1231900"/>
            <a:chOff x="1245806" y="1476247"/>
            <a:chExt cx="6237605" cy="1231900"/>
          </a:xfrm>
        </p:grpSpPr>
        <p:sp>
          <p:nvSpPr>
            <p:cNvPr id="9" name="object 9"/>
            <p:cNvSpPr/>
            <p:nvPr/>
          </p:nvSpPr>
          <p:spPr>
            <a:xfrm>
              <a:off x="1258506" y="1488947"/>
              <a:ext cx="6212205" cy="1206500"/>
            </a:xfrm>
            <a:custGeom>
              <a:avLst/>
              <a:gdLst/>
              <a:ahLst/>
              <a:cxnLst/>
              <a:rect l="l" t="t" r="r" b="b"/>
              <a:pathLst>
                <a:path w="6212205" h="1206500">
                  <a:moveTo>
                    <a:pt x="6011100" y="0"/>
                  </a:moveTo>
                  <a:lnTo>
                    <a:pt x="200977" y="0"/>
                  </a:lnTo>
                  <a:lnTo>
                    <a:pt x="154894" y="5304"/>
                  </a:lnTo>
                  <a:lnTo>
                    <a:pt x="112592" y="20414"/>
                  </a:lnTo>
                  <a:lnTo>
                    <a:pt x="75275" y="44127"/>
                  </a:lnTo>
                  <a:lnTo>
                    <a:pt x="44152" y="75237"/>
                  </a:lnTo>
                  <a:lnTo>
                    <a:pt x="20427" y="112541"/>
                  </a:lnTo>
                  <a:lnTo>
                    <a:pt x="5307" y="154834"/>
                  </a:lnTo>
                  <a:lnTo>
                    <a:pt x="0" y="200913"/>
                  </a:lnTo>
                  <a:lnTo>
                    <a:pt x="0" y="1005077"/>
                  </a:lnTo>
                  <a:lnTo>
                    <a:pt x="5307" y="1051164"/>
                  </a:lnTo>
                  <a:lnTo>
                    <a:pt x="20427" y="1093475"/>
                  </a:lnTo>
                  <a:lnTo>
                    <a:pt x="44152" y="1130804"/>
                  </a:lnTo>
                  <a:lnTo>
                    <a:pt x="75275" y="1161941"/>
                  </a:lnTo>
                  <a:lnTo>
                    <a:pt x="112592" y="1185679"/>
                  </a:lnTo>
                  <a:lnTo>
                    <a:pt x="154894" y="1200807"/>
                  </a:lnTo>
                  <a:lnTo>
                    <a:pt x="200977" y="1206118"/>
                  </a:lnTo>
                  <a:lnTo>
                    <a:pt x="6011100" y="1206118"/>
                  </a:lnTo>
                  <a:lnTo>
                    <a:pt x="6057186" y="1200807"/>
                  </a:lnTo>
                  <a:lnTo>
                    <a:pt x="6099498" y="1185679"/>
                  </a:lnTo>
                  <a:lnTo>
                    <a:pt x="6136827" y="1161941"/>
                  </a:lnTo>
                  <a:lnTo>
                    <a:pt x="6167964" y="1130804"/>
                  </a:lnTo>
                  <a:lnTo>
                    <a:pt x="6191701" y="1093475"/>
                  </a:lnTo>
                  <a:lnTo>
                    <a:pt x="6206830" y="1051164"/>
                  </a:lnTo>
                  <a:lnTo>
                    <a:pt x="6212141" y="1005077"/>
                  </a:lnTo>
                  <a:lnTo>
                    <a:pt x="6212141" y="200913"/>
                  </a:lnTo>
                  <a:lnTo>
                    <a:pt x="6206830" y="154834"/>
                  </a:lnTo>
                  <a:lnTo>
                    <a:pt x="6191701" y="112541"/>
                  </a:lnTo>
                  <a:lnTo>
                    <a:pt x="6167964" y="75237"/>
                  </a:lnTo>
                  <a:lnTo>
                    <a:pt x="6136827" y="44127"/>
                  </a:lnTo>
                  <a:lnTo>
                    <a:pt x="6099498" y="20414"/>
                  </a:lnTo>
                  <a:lnTo>
                    <a:pt x="6057186" y="5304"/>
                  </a:lnTo>
                  <a:lnTo>
                    <a:pt x="6011100" y="0"/>
                  </a:lnTo>
                  <a:close/>
                </a:path>
              </a:pathLst>
            </a:custGeom>
            <a:solidFill>
              <a:srgbClr val="FFFFFF"/>
            </a:solidFill>
          </p:spPr>
          <p:txBody>
            <a:bodyPr wrap="square" lIns="0" tIns="0" rIns="0" bIns="0" rtlCol="0"/>
            <a:lstStyle/>
            <a:p>
              <a:endParaRPr/>
            </a:p>
          </p:txBody>
        </p:sp>
        <p:sp>
          <p:nvSpPr>
            <p:cNvPr id="10" name="object 10"/>
            <p:cNvSpPr/>
            <p:nvPr/>
          </p:nvSpPr>
          <p:spPr>
            <a:xfrm>
              <a:off x="1258506" y="1488947"/>
              <a:ext cx="6212205" cy="1206500"/>
            </a:xfrm>
            <a:custGeom>
              <a:avLst/>
              <a:gdLst/>
              <a:ahLst/>
              <a:cxnLst/>
              <a:rect l="l" t="t" r="r" b="b"/>
              <a:pathLst>
                <a:path w="6212205" h="1206500">
                  <a:moveTo>
                    <a:pt x="0" y="200913"/>
                  </a:moveTo>
                  <a:lnTo>
                    <a:pt x="5307" y="154834"/>
                  </a:lnTo>
                  <a:lnTo>
                    <a:pt x="20427" y="112541"/>
                  </a:lnTo>
                  <a:lnTo>
                    <a:pt x="44152" y="75237"/>
                  </a:lnTo>
                  <a:lnTo>
                    <a:pt x="75275" y="44127"/>
                  </a:lnTo>
                  <a:lnTo>
                    <a:pt x="112592" y="20414"/>
                  </a:lnTo>
                  <a:lnTo>
                    <a:pt x="154894" y="5304"/>
                  </a:lnTo>
                  <a:lnTo>
                    <a:pt x="200977" y="0"/>
                  </a:lnTo>
                  <a:lnTo>
                    <a:pt x="6011100" y="0"/>
                  </a:lnTo>
                  <a:lnTo>
                    <a:pt x="6057186" y="5304"/>
                  </a:lnTo>
                  <a:lnTo>
                    <a:pt x="6099498" y="20414"/>
                  </a:lnTo>
                  <a:lnTo>
                    <a:pt x="6136827" y="44127"/>
                  </a:lnTo>
                  <a:lnTo>
                    <a:pt x="6167964" y="75237"/>
                  </a:lnTo>
                  <a:lnTo>
                    <a:pt x="6191701" y="112541"/>
                  </a:lnTo>
                  <a:lnTo>
                    <a:pt x="6206830" y="154834"/>
                  </a:lnTo>
                  <a:lnTo>
                    <a:pt x="6212141" y="200913"/>
                  </a:lnTo>
                  <a:lnTo>
                    <a:pt x="6212141" y="1005077"/>
                  </a:lnTo>
                  <a:lnTo>
                    <a:pt x="6206830" y="1051164"/>
                  </a:lnTo>
                  <a:lnTo>
                    <a:pt x="6191701" y="1093475"/>
                  </a:lnTo>
                  <a:lnTo>
                    <a:pt x="6167964" y="1130804"/>
                  </a:lnTo>
                  <a:lnTo>
                    <a:pt x="6136827" y="1161941"/>
                  </a:lnTo>
                  <a:lnTo>
                    <a:pt x="6099498" y="1185679"/>
                  </a:lnTo>
                  <a:lnTo>
                    <a:pt x="6057186" y="1200807"/>
                  </a:lnTo>
                  <a:lnTo>
                    <a:pt x="6011100" y="1206118"/>
                  </a:lnTo>
                  <a:lnTo>
                    <a:pt x="200977" y="1206118"/>
                  </a:lnTo>
                  <a:lnTo>
                    <a:pt x="154894" y="1200807"/>
                  </a:lnTo>
                  <a:lnTo>
                    <a:pt x="112592" y="1185679"/>
                  </a:lnTo>
                  <a:lnTo>
                    <a:pt x="75275" y="1161941"/>
                  </a:lnTo>
                  <a:lnTo>
                    <a:pt x="44152" y="1130804"/>
                  </a:lnTo>
                  <a:lnTo>
                    <a:pt x="20427" y="1093475"/>
                  </a:lnTo>
                  <a:lnTo>
                    <a:pt x="5307" y="1051164"/>
                  </a:lnTo>
                  <a:lnTo>
                    <a:pt x="0" y="1005077"/>
                  </a:lnTo>
                  <a:lnTo>
                    <a:pt x="0" y="200913"/>
                  </a:lnTo>
                  <a:close/>
                </a:path>
              </a:pathLst>
            </a:custGeom>
            <a:ln w="25400">
              <a:solidFill>
                <a:srgbClr val="4F81BC"/>
              </a:solidFill>
            </a:ln>
          </p:spPr>
          <p:txBody>
            <a:bodyPr wrap="square" lIns="0" tIns="0" rIns="0" bIns="0" rtlCol="0"/>
            <a:lstStyle/>
            <a:p>
              <a:endParaRPr/>
            </a:p>
          </p:txBody>
        </p:sp>
      </p:grpSp>
      <p:sp>
        <p:nvSpPr>
          <p:cNvPr id="11" name="object 11"/>
          <p:cNvSpPr txBox="1"/>
          <p:nvPr/>
        </p:nvSpPr>
        <p:spPr>
          <a:xfrm>
            <a:off x="1706626" y="1510029"/>
            <a:ext cx="5735955" cy="1187450"/>
          </a:xfrm>
          <a:prstGeom prst="rect">
            <a:avLst/>
          </a:prstGeom>
        </p:spPr>
        <p:txBody>
          <a:bodyPr vert="horz" wrap="square" lIns="0" tIns="12065" rIns="0" bIns="0" rtlCol="0">
            <a:spAutoFit/>
          </a:bodyPr>
          <a:lstStyle/>
          <a:p>
            <a:pPr marL="64135" algn="ctr">
              <a:lnSpc>
                <a:spcPct val="100000"/>
              </a:lnSpc>
              <a:spcBef>
                <a:spcPts val="95"/>
              </a:spcBef>
            </a:pPr>
            <a:r>
              <a:rPr sz="1600" b="1" dirty="0">
                <a:solidFill>
                  <a:srgbClr val="1F487C"/>
                </a:solidFill>
                <a:latin typeface="Calibri"/>
                <a:cs typeface="Calibri"/>
              </a:rPr>
              <a:t>Conseil</a:t>
            </a:r>
            <a:r>
              <a:rPr sz="1600" b="1" spc="-30" dirty="0">
                <a:solidFill>
                  <a:srgbClr val="1F487C"/>
                </a:solidFill>
                <a:latin typeface="Calibri"/>
                <a:cs typeface="Calibri"/>
              </a:rPr>
              <a:t> </a:t>
            </a:r>
            <a:r>
              <a:rPr sz="1600" b="1" spc="-10" dirty="0">
                <a:solidFill>
                  <a:srgbClr val="1F487C"/>
                </a:solidFill>
                <a:latin typeface="Calibri"/>
                <a:cs typeface="Calibri"/>
              </a:rPr>
              <a:t>communautaire</a:t>
            </a:r>
            <a:r>
              <a:rPr sz="1600" b="1" spc="-5" dirty="0">
                <a:solidFill>
                  <a:srgbClr val="1F487C"/>
                </a:solidFill>
                <a:latin typeface="Calibri"/>
                <a:cs typeface="Calibri"/>
              </a:rPr>
              <a:t> </a:t>
            </a:r>
            <a:r>
              <a:rPr sz="1600" b="1" dirty="0">
                <a:solidFill>
                  <a:srgbClr val="1F487C"/>
                </a:solidFill>
                <a:latin typeface="Calibri"/>
                <a:cs typeface="Calibri"/>
              </a:rPr>
              <a:t>–</a:t>
            </a:r>
            <a:r>
              <a:rPr sz="1600" b="1" spc="-15" dirty="0">
                <a:solidFill>
                  <a:srgbClr val="1F487C"/>
                </a:solidFill>
                <a:latin typeface="Calibri"/>
                <a:cs typeface="Calibri"/>
              </a:rPr>
              <a:t> </a:t>
            </a:r>
            <a:r>
              <a:rPr sz="1600" b="1" spc="-10" dirty="0">
                <a:solidFill>
                  <a:srgbClr val="1F487C"/>
                </a:solidFill>
                <a:latin typeface="Calibri"/>
                <a:cs typeface="Calibri"/>
              </a:rPr>
              <a:t>délibération</a:t>
            </a:r>
            <a:endParaRPr sz="1600">
              <a:latin typeface="Calibri"/>
              <a:cs typeface="Calibri"/>
            </a:endParaRPr>
          </a:p>
          <a:p>
            <a:pPr marL="12700">
              <a:lnSpc>
                <a:spcPct val="100000"/>
              </a:lnSpc>
              <a:spcBef>
                <a:spcPts val="1470"/>
              </a:spcBef>
            </a:pPr>
            <a:r>
              <a:rPr sz="1200" dirty="0">
                <a:solidFill>
                  <a:srgbClr val="1F487C"/>
                </a:solidFill>
                <a:latin typeface="Calibri"/>
                <a:cs typeface="Calibri"/>
              </a:rPr>
              <a:t>Assemblée</a:t>
            </a:r>
            <a:r>
              <a:rPr sz="1200" spc="-10" dirty="0">
                <a:solidFill>
                  <a:srgbClr val="1F487C"/>
                </a:solidFill>
                <a:latin typeface="Calibri"/>
                <a:cs typeface="Calibri"/>
              </a:rPr>
              <a:t> délibérante</a:t>
            </a:r>
            <a:r>
              <a:rPr sz="1200" spc="-50" dirty="0">
                <a:solidFill>
                  <a:srgbClr val="1F487C"/>
                </a:solidFill>
                <a:latin typeface="Calibri"/>
                <a:cs typeface="Calibri"/>
              </a:rPr>
              <a:t> </a:t>
            </a:r>
            <a:r>
              <a:rPr sz="1200" dirty="0">
                <a:solidFill>
                  <a:srgbClr val="1F487C"/>
                </a:solidFill>
                <a:latin typeface="Calibri"/>
                <a:cs typeface="Calibri"/>
              </a:rPr>
              <a:t>composée</a:t>
            </a:r>
            <a:r>
              <a:rPr sz="1200" spc="-5" dirty="0">
                <a:solidFill>
                  <a:srgbClr val="1F487C"/>
                </a:solidFill>
                <a:latin typeface="Calibri"/>
                <a:cs typeface="Calibri"/>
              </a:rPr>
              <a:t> </a:t>
            </a:r>
            <a:r>
              <a:rPr sz="1200" dirty="0">
                <a:solidFill>
                  <a:srgbClr val="1F487C"/>
                </a:solidFill>
                <a:latin typeface="Calibri"/>
                <a:cs typeface="Calibri"/>
              </a:rPr>
              <a:t>d'élus</a:t>
            </a:r>
            <a:r>
              <a:rPr sz="1200" spc="-35" dirty="0">
                <a:solidFill>
                  <a:srgbClr val="1F487C"/>
                </a:solidFill>
                <a:latin typeface="Calibri"/>
                <a:cs typeface="Calibri"/>
              </a:rPr>
              <a:t> </a:t>
            </a:r>
            <a:r>
              <a:rPr sz="1200" spc="-10" dirty="0">
                <a:solidFill>
                  <a:srgbClr val="1F487C"/>
                </a:solidFill>
                <a:latin typeface="Calibri"/>
                <a:cs typeface="Calibri"/>
              </a:rPr>
              <a:t>communautaires,</a:t>
            </a:r>
            <a:r>
              <a:rPr sz="1200" spc="-45" dirty="0">
                <a:solidFill>
                  <a:srgbClr val="1F487C"/>
                </a:solidFill>
                <a:latin typeface="Calibri"/>
                <a:cs typeface="Calibri"/>
              </a:rPr>
              <a:t> </a:t>
            </a:r>
            <a:r>
              <a:rPr sz="1200" dirty="0">
                <a:solidFill>
                  <a:srgbClr val="1F487C"/>
                </a:solidFill>
                <a:latin typeface="Calibri"/>
                <a:cs typeface="Calibri"/>
              </a:rPr>
              <a:t>issus</a:t>
            </a:r>
            <a:r>
              <a:rPr sz="1200" spc="-20" dirty="0">
                <a:solidFill>
                  <a:srgbClr val="1F487C"/>
                </a:solidFill>
                <a:latin typeface="Calibri"/>
                <a:cs typeface="Calibri"/>
              </a:rPr>
              <a:t> </a:t>
            </a:r>
            <a:r>
              <a:rPr sz="1200" dirty="0">
                <a:solidFill>
                  <a:srgbClr val="1F487C"/>
                </a:solidFill>
                <a:latin typeface="Calibri"/>
                <a:cs typeface="Calibri"/>
              </a:rPr>
              <a:t>des</a:t>
            </a:r>
            <a:r>
              <a:rPr sz="1200" spc="-20" dirty="0">
                <a:solidFill>
                  <a:srgbClr val="1F487C"/>
                </a:solidFill>
                <a:latin typeface="Calibri"/>
                <a:cs typeface="Calibri"/>
              </a:rPr>
              <a:t> </a:t>
            </a:r>
            <a:r>
              <a:rPr sz="1200" dirty="0">
                <a:solidFill>
                  <a:srgbClr val="1F487C"/>
                </a:solidFill>
                <a:latin typeface="Calibri"/>
                <a:cs typeface="Calibri"/>
              </a:rPr>
              <a:t>conseils</a:t>
            </a:r>
            <a:r>
              <a:rPr sz="1200" spc="-15" dirty="0">
                <a:solidFill>
                  <a:srgbClr val="1F487C"/>
                </a:solidFill>
                <a:latin typeface="Calibri"/>
                <a:cs typeface="Calibri"/>
              </a:rPr>
              <a:t> </a:t>
            </a:r>
            <a:r>
              <a:rPr sz="1200" dirty="0">
                <a:solidFill>
                  <a:srgbClr val="1F487C"/>
                </a:solidFill>
                <a:latin typeface="Calibri"/>
                <a:cs typeface="Calibri"/>
              </a:rPr>
              <a:t>municipaux</a:t>
            </a:r>
            <a:r>
              <a:rPr sz="1200" spc="-45" dirty="0">
                <a:solidFill>
                  <a:srgbClr val="1F487C"/>
                </a:solidFill>
                <a:latin typeface="Calibri"/>
                <a:cs typeface="Calibri"/>
              </a:rPr>
              <a:t> </a:t>
            </a:r>
            <a:r>
              <a:rPr sz="1200" spc="-25" dirty="0">
                <a:solidFill>
                  <a:srgbClr val="1F487C"/>
                </a:solidFill>
                <a:latin typeface="Calibri"/>
                <a:cs typeface="Calibri"/>
              </a:rPr>
              <a:t>des</a:t>
            </a:r>
            <a:endParaRPr sz="1200">
              <a:latin typeface="Calibri"/>
              <a:cs typeface="Calibri"/>
            </a:endParaRPr>
          </a:p>
          <a:p>
            <a:pPr marL="12700">
              <a:lnSpc>
                <a:spcPct val="100000"/>
              </a:lnSpc>
            </a:pPr>
            <a:r>
              <a:rPr sz="1200" dirty="0">
                <a:solidFill>
                  <a:srgbClr val="1F487C"/>
                </a:solidFill>
                <a:latin typeface="Calibri"/>
                <a:cs typeface="Calibri"/>
              </a:rPr>
              <a:t>communes</a:t>
            </a:r>
            <a:r>
              <a:rPr sz="1200" spc="-60" dirty="0">
                <a:solidFill>
                  <a:srgbClr val="1F487C"/>
                </a:solidFill>
                <a:latin typeface="Calibri"/>
                <a:cs typeface="Calibri"/>
              </a:rPr>
              <a:t> </a:t>
            </a:r>
            <a:r>
              <a:rPr sz="1200" spc="-10" dirty="0">
                <a:solidFill>
                  <a:srgbClr val="1F487C"/>
                </a:solidFill>
                <a:latin typeface="Calibri"/>
                <a:cs typeface="Calibri"/>
              </a:rPr>
              <a:t>membres</a:t>
            </a:r>
            <a:endParaRPr sz="1200">
              <a:latin typeface="Calibri"/>
              <a:cs typeface="Calibri"/>
            </a:endParaRPr>
          </a:p>
          <a:p>
            <a:pPr marL="12700" marR="761365">
              <a:lnSpc>
                <a:spcPct val="100000"/>
              </a:lnSpc>
            </a:pPr>
            <a:r>
              <a:rPr sz="1200" dirty="0">
                <a:solidFill>
                  <a:srgbClr val="1F487C"/>
                </a:solidFill>
                <a:latin typeface="Calibri"/>
                <a:cs typeface="Calibri"/>
              </a:rPr>
              <a:t>Se</a:t>
            </a:r>
            <a:r>
              <a:rPr sz="1200" spc="-10" dirty="0">
                <a:solidFill>
                  <a:srgbClr val="1F487C"/>
                </a:solidFill>
                <a:latin typeface="Calibri"/>
                <a:cs typeface="Calibri"/>
              </a:rPr>
              <a:t> </a:t>
            </a:r>
            <a:r>
              <a:rPr sz="1200" dirty="0">
                <a:solidFill>
                  <a:srgbClr val="1F487C"/>
                </a:solidFill>
                <a:latin typeface="Calibri"/>
                <a:cs typeface="Calibri"/>
              </a:rPr>
              <a:t>réunit</a:t>
            </a:r>
            <a:r>
              <a:rPr sz="1200" spc="-50" dirty="0">
                <a:solidFill>
                  <a:srgbClr val="1F487C"/>
                </a:solidFill>
                <a:latin typeface="Calibri"/>
                <a:cs typeface="Calibri"/>
              </a:rPr>
              <a:t> </a:t>
            </a:r>
            <a:r>
              <a:rPr sz="1200" dirty="0">
                <a:solidFill>
                  <a:srgbClr val="1F487C"/>
                </a:solidFill>
                <a:latin typeface="Calibri"/>
                <a:cs typeface="Calibri"/>
              </a:rPr>
              <a:t>au</a:t>
            </a:r>
            <a:r>
              <a:rPr sz="1200" spc="-15" dirty="0">
                <a:solidFill>
                  <a:srgbClr val="1F487C"/>
                </a:solidFill>
                <a:latin typeface="Calibri"/>
                <a:cs typeface="Calibri"/>
              </a:rPr>
              <a:t> </a:t>
            </a:r>
            <a:r>
              <a:rPr sz="1200" dirty="0">
                <a:solidFill>
                  <a:srgbClr val="1F487C"/>
                </a:solidFill>
                <a:latin typeface="Calibri"/>
                <a:cs typeface="Calibri"/>
              </a:rPr>
              <a:t>moins</a:t>
            </a:r>
            <a:r>
              <a:rPr sz="1200" spc="-10" dirty="0">
                <a:solidFill>
                  <a:srgbClr val="1F487C"/>
                </a:solidFill>
                <a:latin typeface="Calibri"/>
                <a:cs typeface="Calibri"/>
              </a:rPr>
              <a:t> </a:t>
            </a:r>
            <a:r>
              <a:rPr sz="1200" dirty="0">
                <a:solidFill>
                  <a:srgbClr val="1F487C"/>
                </a:solidFill>
                <a:latin typeface="Calibri"/>
                <a:cs typeface="Calibri"/>
              </a:rPr>
              <a:t>une</a:t>
            </a:r>
            <a:r>
              <a:rPr sz="1200" spc="-35" dirty="0">
                <a:solidFill>
                  <a:srgbClr val="1F487C"/>
                </a:solidFill>
                <a:latin typeface="Calibri"/>
                <a:cs typeface="Calibri"/>
              </a:rPr>
              <a:t> </a:t>
            </a:r>
            <a:r>
              <a:rPr sz="1200" dirty="0">
                <a:solidFill>
                  <a:srgbClr val="1F487C"/>
                </a:solidFill>
                <a:latin typeface="Calibri"/>
                <a:cs typeface="Calibri"/>
              </a:rPr>
              <a:t>fois</a:t>
            </a:r>
            <a:r>
              <a:rPr sz="1200" spc="-5" dirty="0">
                <a:solidFill>
                  <a:srgbClr val="1F487C"/>
                </a:solidFill>
                <a:latin typeface="Calibri"/>
                <a:cs typeface="Calibri"/>
              </a:rPr>
              <a:t> </a:t>
            </a:r>
            <a:r>
              <a:rPr sz="1200" dirty="0">
                <a:solidFill>
                  <a:srgbClr val="1F487C"/>
                </a:solidFill>
                <a:latin typeface="Calibri"/>
                <a:cs typeface="Calibri"/>
              </a:rPr>
              <a:t>par</a:t>
            </a:r>
            <a:r>
              <a:rPr sz="1200" spc="-30" dirty="0">
                <a:solidFill>
                  <a:srgbClr val="1F487C"/>
                </a:solidFill>
                <a:latin typeface="Calibri"/>
                <a:cs typeface="Calibri"/>
              </a:rPr>
              <a:t> </a:t>
            </a:r>
            <a:r>
              <a:rPr sz="1200" spc="-10" dirty="0">
                <a:solidFill>
                  <a:srgbClr val="1F487C"/>
                </a:solidFill>
                <a:latin typeface="Calibri"/>
                <a:cs typeface="Calibri"/>
              </a:rPr>
              <a:t>trimestre</a:t>
            </a:r>
            <a:r>
              <a:rPr sz="1200" spc="-30" dirty="0">
                <a:solidFill>
                  <a:srgbClr val="1F487C"/>
                </a:solidFill>
                <a:latin typeface="Calibri"/>
                <a:cs typeface="Calibri"/>
              </a:rPr>
              <a:t> </a:t>
            </a:r>
            <a:r>
              <a:rPr sz="1200" dirty="0">
                <a:solidFill>
                  <a:srgbClr val="1F487C"/>
                </a:solidFill>
                <a:latin typeface="Calibri"/>
                <a:cs typeface="Calibri"/>
              </a:rPr>
              <a:t>(délai</a:t>
            </a:r>
            <a:r>
              <a:rPr sz="1200" spc="-30" dirty="0">
                <a:solidFill>
                  <a:srgbClr val="1F487C"/>
                </a:solidFill>
                <a:latin typeface="Calibri"/>
                <a:cs typeface="Calibri"/>
              </a:rPr>
              <a:t> </a:t>
            </a:r>
            <a:r>
              <a:rPr sz="1200" dirty="0">
                <a:solidFill>
                  <a:srgbClr val="1F487C"/>
                </a:solidFill>
                <a:latin typeface="Calibri"/>
                <a:cs typeface="Calibri"/>
              </a:rPr>
              <a:t>de</a:t>
            </a:r>
            <a:r>
              <a:rPr sz="1200" spc="-20" dirty="0">
                <a:solidFill>
                  <a:srgbClr val="1F487C"/>
                </a:solidFill>
                <a:latin typeface="Calibri"/>
                <a:cs typeface="Calibri"/>
              </a:rPr>
              <a:t> </a:t>
            </a:r>
            <a:r>
              <a:rPr sz="1200" spc="-10" dirty="0">
                <a:solidFill>
                  <a:srgbClr val="1F487C"/>
                </a:solidFill>
                <a:latin typeface="Calibri"/>
                <a:cs typeface="Calibri"/>
              </a:rPr>
              <a:t>convocation</a:t>
            </a:r>
            <a:r>
              <a:rPr sz="1200" dirty="0">
                <a:solidFill>
                  <a:srgbClr val="1F487C"/>
                </a:solidFill>
                <a:latin typeface="Calibri"/>
                <a:cs typeface="Calibri"/>
              </a:rPr>
              <a:t> fixé</a:t>
            </a:r>
            <a:r>
              <a:rPr sz="1200" spc="-5" dirty="0">
                <a:solidFill>
                  <a:srgbClr val="1F487C"/>
                </a:solidFill>
                <a:latin typeface="Calibri"/>
                <a:cs typeface="Calibri"/>
              </a:rPr>
              <a:t> </a:t>
            </a:r>
            <a:r>
              <a:rPr sz="1200" dirty="0">
                <a:solidFill>
                  <a:srgbClr val="1F487C"/>
                </a:solidFill>
                <a:latin typeface="Calibri"/>
                <a:cs typeface="Calibri"/>
              </a:rPr>
              <a:t>à</a:t>
            </a:r>
            <a:r>
              <a:rPr sz="1200" spc="-15" dirty="0">
                <a:solidFill>
                  <a:srgbClr val="1F487C"/>
                </a:solidFill>
                <a:latin typeface="Calibri"/>
                <a:cs typeface="Calibri"/>
              </a:rPr>
              <a:t> </a:t>
            </a:r>
            <a:r>
              <a:rPr sz="1200" dirty="0">
                <a:solidFill>
                  <a:srgbClr val="1F487C"/>
                </a:solidFill>
                <a:latin typeface="Calibri"/>
                <a:cs typeface="Calibri"/>
              </a:rPr>
              <a:t>5</a:t>
            </a:r>
            <a:r>
              <a:rPr sz="1200" spc="-5" dirty="0">
                <a:solidFill>
                  <a:srgbClr val="1F487C"/>
                </a:solidFill>
                <a:latin typeface="Calibri"/>
                <a:cs typeface="Calibri"/>
              </a:rPr>
              <a:t> </a:t>
            </a:r>
            <a:r>
              <a:rPr sz="1200" dirty="0">
                <a:solidFill>
                  <a:srgbClr val="1F487C"/>
                </a:solidFill>
                <a:latin typeface="Calibri"/>
                <a:cs typeface="Calibri"/>
              </a:rPr>
              <a:t>j.</a:t>
            </a:r>
            <a:r>
              <a:rPr sz="1200" spc="-10" dirty="0">
                <a:solidFill>
                  <a:srgbClr val="1F487C"/>
                </a:solidFill>
                <a:latin typeface="Calibri"/>
                <a:cs typeface="Calibri"/>
              </a:rPr>
              <a:t> francs). </a:t>
            </a:r>
            <a:r>
              <a:rPr sz="1200" dirty="0">
                <a:solidFill>
                  <a:srgbClr val="1F487C"/>
                </a:solidFill>
                <a:latin typeface="Calibri"/>
                <a:cs typeface="Calibri"/>
              </a:rPr>
              <a:t>Peut</a:t>
            </a:r>
            <a:r>
              <a:rPr sz="1200" spc="-20" dirty="0">
                <a:solidFill>
                  <a:srgbClr val="1F487C"/>
                </a:solidFill>
                <a:latin typeface="Calibri"/>
                <a:cs typeface="Calibri"/>
              </a:rPr>
              <a:t> </a:t>
            </a:r>
            <a:r>
              <a:rPr sz="1200" dirty="0">
                <a:solidFill>
                  <a:srgbClr val="1F487C"/>
                </a:solidFill>
                <a:latin typeface="Calibri"/>
                <a:cs typeface="Calibri"/>
              </a:rPr>
              <a:t>confier</a:t>
            </a:r>
            <a:r>
              <a:rPr sz="1200" spc="-10" dirty="0">
                <a:solidFill>
                  <a:srgbClr val="1F487C"/>
                </a:solidFill>
                <a:latin typeface="Calibri"/>
                <a:cs typeface="Calibri"/>
              </a:rPr>
              <a:t> </a:t>
            </a:r>
            <a:r>
              <a:rPr sz="1200" dirty="0">
                <a:solidFill>
                  <a:srgbClr val="1F487C"/>
                </a:solidFill>
                <a:latin typeface="Calibri"/>
                <a:cs typeface="Calibri"/>
              </a:rPr>
              <a:t>des </a:t>
            </a:r>
            <a:r>
              <a:rPr sz="1200" spc="-10" dirty="0">
                <a:solidFill>
                  <a:srgbClr val="1F487C"/>
                </a:solidFill>
                <a:latin typeface="Calibri"/>
                <a:cs typeface="Calibri"/>
              </a:rPr>
              <a:t>délégations</a:t>
            </a:r>
            <a:r>
              <a:rPr sz="1200" spc="-25" dirty="0">
                <a:solidFill>
                  <a:srgbClr val="1F487C"/>
                </a:solidFill>
                <a:latin typeface="Calibri"/>
                <a:cs typeface="Calibri"/>
              </a:rPr>
              <a:t> </a:t>
            </a:r>
            <a:r>
              <a:rPr sz="1200" dirty="0">
                <a:solidFill>
                  <a:srgbClr val="1F487C"/>
                </a:solidFill>
                <a:latin typeface="Calibri"/>
                <a:cs typeface="Calibri"/>
              </a:rPr>
              <a:t>au</a:t>
            </a:r>
            <a:r>
              <a:rPr sz="1200" spc="-10" dirty="0">
                <a:solidFill>
                  <a:srgbClr val="1F487C"/>
                </a:solidFill>
                <a:latin typeface="Calibri"/>
                <a:cs typeface="Calibri"/>
              </a:rPr>
              <a:t> président</a:t>
            </a:r>
            <a:r>
              <a:rPr sz="1200" spc="-40" dirty="0">
                <a:solidFill>
                  <a:srgbClr val="1F487C"/>
                </a:solidFill>
                <a:latin typeface="Calibri"/>
                <a:cs typeface="Calibri"/>
              </a:rPr>
              <a:t> </a:t>
            </a:r>
            <a:r>
              <a:rPr sz="1200" dirty="0">
                <a:solidFill>
                  <a:srgbClr val="1F487C"/>
                </a:solidFill>
                <a:latin typeface="Calibri"/>
                <a:cs typeface="Calibri"/>
              </a:rPr>
              <a:t>et</a:t>
            </a:r>
            <a:r>
              <a:rPr sz="1200" spc="5" dirty="0">
                <a:solidFill>
                  <a:srgbClr val="1F487C"/>
                </a:solidFill>
                <a:latin typeface="Calibri"/>
                <a:cs typeface="Calibri"/>
              </a:rPr>
              <a:t> </a:t>
            </a:r>
            <a:r>
              <a:rPr sz="1200" dirty="0">
                <a:solidFill>
                  <a:srgbClr val="1F487C"/>
                </a:solidFill>
                <a:latin typeface="Calibri"/>
                <a:cs typeface="Calibri"/>
              </a:rPr>
              <a:t>au</a:t>
            </a:r>
            <a:r>
              <a:rPr sz="1200" spc="-5" dirty="0">
                <a:solidFill>
                  <a:srgbClr val="1F487C"/>
                </a:solidFill>
                <a:latin typeface="Calibri"/>
                <a:cs typeface="Calibri"/>
              </a:rPr>
              <a:t> </a:t>
            </a:r>
            <a:r>
              <a:rPr sz="1200" spc="-10" dirty="0">
                <a:solidFill>
                  <a:srgbClr val="1F487C"/>
                </a:solidFill>
                <a:latin typeface="Calibri"/>
                <a:cs typeface="Calibri"/>
              </a:rPr>
              <a:t>bureau.</a:t>
            </a:r>
            <a:endParaRPr sz="1200">
              <a:latin typeface="Calibri"/>
              <a:cs typeface="Calibri"/>
            </a:endParaRPr>
          </a:p>
        </p:txBody>
      </p:sp>
      <p:sp>
        <p:nvSpPr>
          <p:cNvPr id="12" name="object 12"/>
          <p:cNvSpPr/>
          <p:nvPr/>
        </p:nvSpPr>
        <p:spPr>
          <a:xfrm>
            <a:off x="168414" y="4833746"/>
            <a:ext cx="3300095" cy="1805305"/>
          </a:xfrm>
          <a:custGeom>
            <a:avLst/>
            <a:gdLst/>
            <a:ahLst/>
            <a:cxnLst/>
            <a:rect l="l" t="t" r="r" b="b"/>
            <a:pathLst>
              <a:path w="3300095" h="1805304">
                <a:moveTo>
                  <a:pt x="0" y="300863"/>
                </a:moveTo>
                <a:lnTo>
                  <a:pt x="3936" y="252041"/>
                </a:lnTo>
                <a:lnTo>
                  <a:pt x="15334" y="205735"/>
                </a:lnTo>
                <a:lnTo>
                  <a:pt x="33574" y="162563"/>
                </a:lnTo>
                <a:lnTo>
                  <a:pt x="58036" y="123142"/>
                </a:lnTo>
                <a:lnTo>
                  <a:pt x="88101" y="88090"/>
                </a:lnTo>
                <a:lnTo>
                  <a:pt x="123150" y="58025"/>
                </a:lnTo>
                <a:lnTo>
                  <a:pt x="162564" y="33566"/>
                </a:lnTo>
                <a:lnTo>
                  <a:pt x="205722" y="15330"/>
                </a:lnTo>
                <a:lnTo>
                  <a:pt x="252007" y="3935"/>
                </a:lnTo>
                <a:lnTo>
                  <a:pt x="300799" y="0"/>
                </a:lnTo>
                <a:lnTo>
                  <a:pt x="2998965" y="0"/>
                </a:lnTo>
                <a:lnTo>
                  <a:pt x="3047752" y="3935"/>
                </a:lnTo>
                <a:lnTo>
                  <a:pt x="3094030" y="15330"/>
                </a:lnTo>
                <a:lnTo>
                  <a:pt x="3137181" y="33566"/>
                </a:lnTo>
                <a:lnTo>
                  <a:pt x="3176586" y="58025"/>
                </a:lnTo>
                <a:lnTo>
                  <a:pt x="3211626" y="88090"/>
                </a:lnTo>
                <a:lnTo>
                  <a:pt x="3241683" y="123142"/>
                </a:lnTo>
                <a:lnTo>
                  <a:pt x="3266138" y="162563"/>
                </a:lnTo>
                <a:lnTo>
                  <a:pt x="3284371" y="205735"/>
                </a:lnTo>
                <a:lnTo>
                  <a:pt x="3295765" y="252041"/>
                </a:lnTo>
                <a:lnTo>
                  <a:pt x="3299701" y="300863"/>
                </a:lnTo>
                <a:lnTo>
                  <a:pt x="3299701" y="1503959"/>
                </a:lnTo>
                <a:lnTo>
                  <a:pt x="3295765" y="1552751"/>
                </a:lnTo>
                <a:lnTo>
                  <a:pt x="3284371" y="1599035"/>
                </a:lnTo>
                <a:lnTo>
                  <a:pt x="3266138" y="1642194"/>
                </a:lnTo>
                <a:lnTo>
                  <a:pt x="3241683" y="1681608"/>
                </a:lnTo>
                <a:lnTo>
                  <a:pt x="3211626" y="1716657"/>
                </a:lnTo>
                <a:lnTo>
                  <a:pt x="3176586" y="1746722"/>
                </a:lnTo>
                <a:lnTo>
                  <a:pt x="3137181" y="1771184"/>
                </a:lnTo>
                <a:lnTo>
                  <a:pt x="3094030" y="1789424"/>
                </a:lnTo>
                <a:lnTo>
                  <a:pt x="3047752" y="1800821"/>
                </a:lnTo>
                <a:lnTo>
                  <a:pt x="2998965" y="1804758"/>
                </a:lnTo>
                <a:lnTo>
                  <a:pt x="300799" y="1804758"/>
                </a:lnTo>
                <a:lnTo>
                  <a:pt x="252007" y="1800821"/>
                </a:lnTo>
                <a:lnTo>
                  <a:pt x="205722" y="1789424"/>
                </a:lnTo>
                <a:lnTo>
                  <a:pt x="162564" y="1771184"/>
                </a:lnTo>
                <a:lnTo>
                  <a:pt x="123150" y="1746722"/>
                </a:lnTo>
                <a:lnTo>
                  <a:pt x="88101" y="1716657"/>
                </a:lnTo>
                <a:lnTo>
                  <a:pt x="58036" y="1681608"/>
                </a:lnTo>
                <a:lnTo>
                  <a:pt x="33574" y="1642194"/>
                </a:lnTo>
                <a:lnTo>
                  <a:pt x="15334" y="1599035"/>
                </a:lnTo>
                <a:lnTo>
                  <a:pt x="3936" y="1552751"/>
                </a:lnTo>
                <a:lnTo>
                  <a:pt x="0" y="1503959"/>
                </a:lnTo>
                <a:lnTo>
                  <a:pt x="0" y="300863"/>
                </a:lnTo>
                <a:close/>
              </a:path>
            </a:pathLst>
          </a:custGeom>
          <a:ln w="28575">
            <a:solidFill>
              <a:srgbClr val="4471C4"/>
            </a:solidFill>
          </a:ln>
        </p:spPr>
        <p:txBody>
          <a:bodyPr wrap="square" lIns="0" tIns="0" rIns="0" bIns="0" rtlCol="0"/>
          <a:lstStyle/>
          <a:p>
            <a:endParaRPr/>
          </a:p>
        </p:txBody>
      </p:sp>
      <p:sp>
        <p:nvSpPr>
          <p:cNvPr id="13" name="object 13"/>
          <p:cNvSpPr txBox="1"/>
          <p:nvPr/>
        </p:nvSpPr>
        <p:spPr>
          <a:xfrm>
            <a:off x="521309" y="4943983"/>
            <a:ext cx="2591435" cy="269240"/>
          </a:xfrm>
          <a:prstGeom prst="rect">
            <a:avLst/>
          </a:prstGeom>
        </p:spPr>
        <p:txBody>
          <a:bodyPr vert="horz" wrap="square" lIns="0" tIns="12065" rIns="0" bIns="0" rtlCol="0">
            <a:spAutoFit/>
          </a:bodyPr>
          <a:lstStyle/>
          <a:p>
            <a:pPr marL="12700">
              <a:lnSpc>
                <a:spcPct val="100000"/>
              </a:lnSpc>
              <a:spcBef>
                <a:spcPts val="95"/>
              </a:spcBef>
            </a:pPr>
            <a:r>
              <a:rPr sz="1600" b="1" dirty="0">
                <a:solidFill>
                  <a:srgbClr val="1F487C"/>
                </a:solidFill>
                <a:latin typeface="Calibri"/>
                <a:cs typeface="Calibri"/>
              </a:rPr>
              <a:t>Bureau</a:t>
            </a:r>
            <a:r>
              <a:rPr sz="1600" b="1" spc="-10" dirty="0">
                <a:solidFill>
                  <a:srgbClr val="1F487C"/>
                </a:solidFill>
                <a:latin typeface="Calibri"/>
                <a:cs typeface="Calibri"/>
              </a:rPr>
              <a:t> (délégation</a:t>
            </a:r>
            <a:r>
              <a:rPr sz="1600" b="1" spc="-30" dirty="0">
                <a:solidFill>
                  <a:srgbClr val="1F487C"/>
                </a:solidFill>
                <a:latin typeface="Calibri"/>
                <a:cs typeface="Calibri"/>
              </a:rPr>
              <a:t> </a:t>
            </a:r>
            <a:r>
              <a:rPr sz="1600" b="1" dirty="0">
                <a:solidFill>
                  <a:srgbClr val="1F487C"/>
                </a:solidFill>
                <a:latin typeface="Calibri"/>
                <a:cs typeface="Calibri"/>
              </a:rPr>
              <a:t>du</a:t>
            </a:r>
            <a:r>
              <a:rPr sz="1600" b="1" spc="-5" dirty="0">
                <a:solidFill>
                  <a:srgbClr val="1F487C"/>
                </a:solidFill>
                <a:latin typeface="Calibri"/>
                <a:cs typeface="Calibri"/>
              </a:rPr>
              <a:t> </a:t>
            </a:r>
            <a:r>
              <a:rPr sz="1600" b="1" spc="-10" dirty="0">
                <a:solidFill>
                  <a:srgbClr val="1F487C"/>
                </a:solidFill>
                <a:latin typeface="Calibri"/>
                <a:cs typeface="Calibri"/>
              </a:rPr>
              <a:t>conseil)</a:t>
            </a:r>
            <a:endParaRPr sz="1600">
              <a:latin typeface="Calibri"/>
              <a:cs typeface="Calibri"/>
            </a:endParaRPr>
          </a:p>
        </p:txBody>
      </p:sp>
      <p:sp>
        <p:nvSpPr>
          <p:cNvPr id="14" name="object 14"/>
          <p:cNvSpPr txBox="1"/>
          <p:nvPr/>
        </p:nvSpPr>
        <p:spPr>
          <a:xfrm>
            <a:off x="335381" y="5373751"/>
            <a:ext cx="2762250" cy="940435"/>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1F487C"/>
                </a:solidFill>
                <a:latin typeface="Calibri"/>
                <a:cs typeface="Calibri"/>
              </a:rPr>
              <a:t>Composé du</a:t>
            </a:r>
            <a:r>
              <a:rPr sz="1200" spc="-15" dirty="0">
                <a:solidFill>
                  <a:srgbClr val="1F487C"/>
                </a:solidFill>
                <a:latin typeface="Calibri"/>
                <a:cs typeface="Calibri"/>
              </a:rPr>
              <a:t> </a:t>
            </a:r>
            <a:r>
              <a:rPr sz="1200" spc="-10" dirty="0">
                <a:solidFill>
                  <a:srgbClr val="1F487C"/>
                </a:solidFill>
                <a:latin typeface="Calibri"/>
                <a:cs typeface="Calibri"/>
              </a:rPr>
              <a:t>président,</a:t>
            </a:r>
            <a:r>
              <a:rPr sz="1200" spc="-35" dirty="0">
                <a:solidFill>
                  <a:srgbClr val="1F487C"/>
                </a:solidFill>
                <a:latin typeface="Calibri"/>
                <a:cs typeface="Calibri"/>
              </a:rPr>
              <a:t> </a:t>
            </a:r>
            <a:r>
              <a:rPr sz="1200" dirty="0">
                <a:solidFill>
                  <a:srgbClr val="1F487C"/>
                </a:solidFill>
                <a:latin typeface="Calibri"/>
                <a:cs typeface="Calibri"/>
              </a:rPr>
              <a:t>un</a:t>
            </a:r>
            <a:r>
              <a:rPr sz="1200" spc="-15" dirty="0">
                <a:solidFill>
                  <a:srgbClr val="1F487C"/>
                </a:solidFill>
                <a:latin typeface="Calibri"/>
                <a:cs typeface="Calibri"/>
              </a:rPr>
              <a:t> </a:t>
            </a:r>
            <a:r>
              <a:rPr sz="1200" dirty="0">
                <a:solidFill>
                  <a:srgbClr val="1F487C"/>
                </a:solidFill>
                <a:latin typeface="Calibri"/>
                <a:cs typeface="Calibri"/>
              </a:rPr>
              <a:t>ou </a:t>
            </a:r>
            <a:r>
              <a:rPr sz="1200" spc="-10" dirty="0">
                <a:solidFill>
                  <a:srgbClr val="1F487C"/>
                </a:solidFill>
                <a:latin typeface="Calibri"/>
                <a:cs typeface="Calibri"/>
              </a:rPr>
              <a:t>plusieurs </a:t>
            </a:r>
            <a:r>
              <a:rPr sz="1200" spc="-20" dirty="0">
                <a:solidFill>
                  <a:srgbClr val="1F487C"/>
                </a:solidFill>
                <a:latin typeface="Calibri"/>
                <a:cs typeface="Calibri"/>
              </a:rPr>
              <a:t>vice-</a:t>
            </a:r>
            <a:r>
              <a:rPr sz="1200" spc="-10" dirty="0">
                <a:solidFill>
                  <a:srgbClr val="1F487C"/>
                </a:solidFill>
                <a:latin typeface="Calibri"/>
                <a:cs typeface="Calibri"/>
              </a:rPr>
              <a:t>présidents </a:t>
            </a:r>
            <a:r>
              <a:rPr sz="1200" dirty="0">
                <a:solidFill>
                  <a:srgbClr val="1F487C"/>
                </a:solidFill>
                <a:latin typeface="Calibri"/>
                <a:cs typeface="Calibri"/>
              </a:rPr>
              <a:t>et</a:t>
            </a:r>
            <a:r>
              <a:rPr sz="1200" spc="20" dirty="0">
                <a:solidFill>
                  <a:srgbClr val="1F487C"/>
                </a:solidFill>
                <a:latin typeface="Calibri"/>
                <a:cs typeface="Calibri"/>
              </a:rPr>
              <a:t> </a:t>
            </a:r>
            <a:r>
              <a:rPr sz="1200" spc="-20" dirty="0">
                <a:solidFill>
                  <a:srgbClr val="1F487C"/>
                </a:solidFill>
                <a:latin typeface="Calibri"/>
                <a:cs typeface="Calibri"/>
              </a:rPr>
              <a:t>d’autres </a:t>
            </a:r>
            <a:r>
              <a:rPr sz="1200" spc="-10" dirty="0">
                <a:solidFill>
                  <a:srgbClr val="1F487C"/>
                </a:solidFill>
                <a:latin typeface="Calibri"/>
                <a:cs typeface="Calibri"/>
              </a:rPr>
              <a:t>conseillers communautaires</a:t>
            </a:r>
            <a:endParaRPr sz="1200">
              <a:latin typeface="Calibri"/>
              <a:cs typeface="Calibri"/>
            </a:endParaRPr>
          </a:p>
          <a:p>
            <a:pPr marL="12700" marR="330200">
              <a:lnSpc>
                <a:spcPct val="100000"/>
              </a:lnSpc>
            </a:pPr>
            <a:r>
              <a:rPr sz="1200" b="1" dirty="0">
                <a:solidFill>
                  <a:srgbClr val="1F487C"/>
                </a:solidFill>
                <a:latin typeface="Calibri"/>
                <a:cs typeface="Calibri"/>
              </a:rPr>
              <a:t>Peut</a:t>
            </a:r>
            <a:r>
              <a:rPr sz="1200" b="1" spc="-5" dirty="0">
                <a:solidFill>
                  <a:srgbClr val="1F487C"/>
                </a:solidFill>
                <a:latin typeface="Calibri"/>
                <a:cs typeface="Calibri"/>
              </a:rPr>
              <a:t> </a:t>
            </a:r>
            <a:r>
              <a:rPr sz="1200" b="1" spc="-10" dirty="0">
                <a:solidFill>
                  <a:srgbClr val="1F487C"/>
                </a:solidFill>
                <a:latin typeface="Calibri"/>
                <a:cs typeface="Calibri"/>
              </a:rPr>
              <a:t>recevoir</a:t>
            </a:r>
            <a:r>
              <a:rPr sz="1200" b="1" spc="-30" dirty="0">
                <a:solidFill>
                  <a:srgbClr val="1F487C"/>
                </a:solidFill>
                <a:latin typeface="Calibri"/>
                <a:cs typeface="Calibri"/>
              </a:rPr>
              <a:t> </a:t>
            </a:r>
            <a:r>
              <a:rPr sz="1200" b="1" dirty="0">
                <a:solidFill>
                  <a:srgbClr val="1F487C"/>
                </a:solidFill>
                <a:latin typeface="Calibri"/>
                <a:cs typeface="Calibri"/>
              </a:rPr>
              <a:t>de</a:t>
            </a:r>
            <a:r>
              <a:rPr sz="1200" b="1" spc="-10" dirty="0">
                <a:solidFill>
                  <a:srgbClr val="1F487C"/>
                </a:solidFill>
                <a:latin typeface="Calibri"/>
                <a:cs typeface="Calibri"/>
              </a:rPr>
              <a:t> délégation</a:t>
            </a:r>
            <a:r>
              <a:rPr sz="1200" b="1" spc="10" dirty="0">
                <a:solidFill>
                  <a:srgbClr val="1F487C"/>
                </a:solidFill>
                <a:latin typeface="Calibri"/>
                <a:cs typeface="Calibri"/>
              </a:rPr>
              <a:t> </a:t>
            </a:r>
            <a:r>
              <a:rPr sz="1200" b="1" dirty="0">
                <a:solidFill>
                  <a:srgbClr val="1F487C"/>
                </a:solidFill>
                <a:latin typeface="Calibri"/>
                <a:cs typeface="Calibri"/>
              </a:rPr>
              <a:t>du </a:t>
            </a:r>
            <a:r>
              <a:rPr sz="1200" b="1" spc="-10" dirty="0">
                <a:solidFill>
                  <a:srgbClr val="1F487C"/>
                </a:solidFill>
                <a:latin typeface="Calibri"/>
                <a:cs typeface="Calibri"/>
              </a:rPr>
              <a:t>conseil communautaire</a:t>
            </a:r>
            <a:endParaRPr sz="1200">
              <a:latin typeface="Calibri"/>
              <a:cs typeface="Calibri"/>
            </a:endParaRPr>
          </a:p>
        </p:txBody>
      </p:sp>
      <p:sp>
        <p:nvSpPr>
          <p:cNvPr id="15" name="object 15"/>
          <p:cNvSpPr txBox="1"/>
          <p:nvPr/>
        </p:nvSpPr>
        <p:spPr>
          <a:xfrm>
            <a:off x="6616445" y="3142614"/>
            <a:ext cx="1936750"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1F487C"/>
                </a:solidFill>
                <a:latin typeface="Calibri"/>
                <a:cs typeface="Calibri"/>
              </a:rPr>
              <a:t>Conférence</a:t>
            </a:r>
            <a:r>
              <a:rPr sz="1600" b="1" spc="-5" dirty="0">
                <a:solidFill>
                  <a:srgbClr val="1F487C"/>
                </a:solidFill>
                <a:latin typeface="Calibri"/>
                <a:cs typeface="Calibri"/>
              </a:rPr>
              <a:t> </a:t>
            </a:r>
            <a:r>
              <a:rPr sz="1600" b="1" dirty="0">
                <a:solidFill>
                  <a:srgbClr val="1F487C"/>
                </a:solidFill>
                <a:latin typeface="Calibri"/>
                <a:cs typeface="Calibri"/>
              </a:rPr>
              <a:t>des</a:t>
            </a:r>
            <a:r>
              <a:rPr sz="1600" b="1" spc="-30" dirty="0">
                <a:solidFill>
                  <a:srgbClr val="1F487C"/>
                </a:solidFill>
                <a:latin typeface="Calibri"/>
                <a:cs typeface="Calibri"/>
              </a:rPr>
              <a:t> </a:t>
            </a:r>
            <a:r>
              <a:rPr sz="1600" b="1" spc="-10" dirty="0">
                <a:solidFill>
                  <a:srgbClr val="1F487C"/>
                </a:solidFill>
                <a:latin typeface="Calibri"/>
                <a:cs typeface="Calibri"/>
              </a:rPr>
              <a:t>maires</a:t>
            </a:r>
            <a:endParaRPr sz="1600">
              <a:latin typeface="Calibri"/>
              <a:cs typeface="Calibri"/>
            </a:endParaRPr>
          </a:p>
        </p:txBody>
      </p:sp>
      <p:sp>
        <p:nvSpPr>
          <p:cNvPr id="16" name="object 16"/>
          <p:cNvSpPr txBox="1"/>
          <p:nvPr/>
        </p:nvSpPr>
        <p:spPr>
          <a:xfrm>
            <a:off x="6354317" y="3569334"/>
            <a:ext cx="2399665" cy="1004569"/>
          </a:xfrm>
          <a:prstGeom prst="rect">
            <a:avLst/>
          </a:prstGeom>
        </p:spPr>
        <p:txBody>
          <a:bodyPr vert="horz" wrap="square" lIns="0" tIns="12065" rIns="0" bIns="0" rtlCol="0">
            <a:spAutoFit/>
          </a:bodyPr>
          <a:lstStyle/>
          <a:p>
            <a:pPr marL="12700" marR="5080">
              <a:lnSpc>
                <a:spcPct val="100299"/>
              </a:lnSpc>
              <a:spcBef>
                <a:spcPts val="95"/>
              </a:spcBef>
            </a:pPr>
            <a:r>
              <a:rPr sz="1400" b="1" dirty="0">
                <a:solidFill>
                  <a:srgbClr val="1F487C"/>
                </a:solidFill>
                <a:latin typeface="Calibri"/>
                <a:cs typeface="Calibri"/>
              </a:rPr>
              <a:t>Instance</a:t>
            </a:r>
            <a:r>
              <a:rPr sz="1400" b="1" spc="-45" dirty="0">
                <a:solidFill>
                  <a:srgbClr val="1F487C"/>
                </a:solidFill>
                <a:latin typeface="Calibri"/>
                <a:cs typeface="Calibri"/>
              </a:rPr>
              <a:t> </a:t>
            </a:r>
            <a:r>
              <a:rPr sz="1400" b="1" spc="-10" dirty="0">
                <a:solidFill>
                  <a:srgbClr val="1F487C"/>
                </a:solidFill>
                <a:latin typeface="Calibri"/>
                <a:cs typeface="Calibri"/>
              </a:rPr>
              <a:t>consultative</a:t>
            </a:r>
            <a:r>
              <a:rPr sz="1400" b="1" spc="-45" dirty="0">
                <a:solidFill>
                  <a:srgbClr val="1F487C"/>
                </a:solidFill>
                <a:latin typeface="Calibri"/>
                <a:cs typeface="Calibri"/>
              </a:rPr>
              <a:t> </a:t>
            </a:r>
            <a:r>
              <a:rPr sz="1400" b="1" dirty="0">
                <a:solidFill>
                  <a:srgbClr val="1F487C"/>
                </a:solidFill>
                <a:latin typeface="Calibri"/>
                <a:cs typeface="Calibri"/>
              </a:rPr>
              <a:t>et</a:t>
            </a:r>
            <a:r>
              <a:rPr sz="1400" b="1" spc="-20" dirty="0">
                <a:solidFill>
                  <a:srgbClr val="1F487C"/>
                </a:solidFill>
                <a:latin typeface="Calibri"/>
                <a:cs typeface="Calibri"/>
              </a:rPr>
              <a:t> </a:t>
            </a:r>
            <a:r>
              <a:rPr sz="1400" b="1" spc="-25" dirty="0">
                <a:solidFill>
                  <a:srgbClr val="1F487C"/>
                </a:solidFill>
                <a:latin typeface="Calibri"/>
                <a:cs typeface="Calibri"/>
              </a:rPr>
              <a:t>de </a:t>
            </a:r>
            <a:r>
              <a:rPr sz="1400" b="1" spc="-10" dirty="0">
                <a:solidFill>
                  <a:srgbClr val="1F487C"/>
                </a:solidFill>
                <a:latin typeface="Calibri"/>
                <a:cs typeface="Calibri"/>
              </a:rPr>
              <a:t>coordination</a:t>
            </a:r>
            <a:r>
              <a:rPr sz="1400" b="1" spc="-30" dirty="0">
                <a:solidFill>
                  <a:srgbClr val="1F487C"/>
                </a:solidFill>
                <a:latin typeface="Calibri"/>
                <a:cs typeface="Calibri"/>
              </a:rPr>
              <a:t> </a:t>
            </a:r>
            <a:r>
              <a:rPr sz="1400" b="1" dirty="0">
                <a:solidFill>
                  <a:srgbClr val="1F487C"/>
                </a:solidFill>
                <a:latin typeface="Calibri"/>
                <a:cs typeface="Calibri"/>
              </a:rPr>
              <a:t>-communes</a:t>
            </a:r>
            <a:r>
              <a:rPr sz="1400" b="1" spc="-30" dirty="0">
                <a:solidFill>
                  <a:srgbClr val="1F487C"/>
                </a:solidFill>
                <a:latin typeface="Calibri"/>
                <a:cs typeface="Calibri"/>
              </a:rPr>
              <a:t> </a:t>
            </a:r>
            <a:r>
              <a:rPr sz="1400" b="1" dirty="0">
                <a:solidFill>
                  <a:srgbClr val="1F487C"/>
                </a:solidFill>
                <a:latin typeface="Calibri"/>
                <a:cs typeface="Calibri"/>
              </a:rPr>
              <a:t>/ </a:t>
            </a:r>
            <a:r>
              <a:rPr sz="1400" b="1" spc="-20" dirty="0">
                <a:solidFill>
                  <a:srgbClr val="1F487C"/>
                </a:solidFill>
                <a:latin typeface="Calibri"/>
                <a:cs typeface="Calibri"/>
              </a:rPr>
              <a:t>EPCI </a:t>
            </a:r>
            <a:r>
              <a:rPr sz="1200" spc="-10" dirty="0">
                <a:solidFill>
                  <a:srgbClr val="1F487C"/>
                </a:solidFill>
                <a:latin typeface="Calibri"/>
                <a:cs typeface="Calibri"/>
              </a:rPr>
              <a:t>Obligatoire</a:t>
            </a:r>
            <a:r>
              <a:rPr sz="1200" spc="-25" dirty="0">
                <a:solidFill>
                  <a:srgbClr val="1F487C"/>
                </a:solidFill>
                <a:latin typeface="Calibri"/>
                <a:cs typeface="Calibri"/>
              </a:rPr>
              <a:t> </a:t>
            </a:r>
            <a:r>
              <a:rPr sz="1200" dirty="0">
                <a:solidFill>
                  <a:srgbClr val="1F487C"/>
                </a:solidFill>
                <a:latin typeface="Calibri"/>
                <a:cs typeface="Calibri"/>
              </a:rPr>
              <a:t>dans</a:t>
            </a:r>
            <a:r>
              <a:rPr sz="1200" spc="-10" dirty="0">
                <a:solidFill>
                  <a:srgbClr val="1F487C"/>
                </a:solidFill>
                <a:latin typeface="Calibri"/>
                <a:cs typeface="Calibri"/>
              </a:rPr>
              <a:t> </a:t>
            </a:r>
            <a:r>
              <a:rPr sz="1200" dirty="0">
                <a:solidFill>
                  <a:srgbClr val="1F487C"/>
                </a:solidFill>
                <a:latin typeface="Calibri"/>
                <a:cs typeface="Calibri"/>
              </a:rPr>
              <a:t>toutes</a:t>
            </a:r>
            <a:r>
              <a:rPr sz="1200" spc="-30" dirty="0">
                <a:solidFill>
                  <a:srgbClr val="1F487C"/>
                </a:solidFill>
                <a:latin typeface="Calibri"/>
                <a:cs typeface="Calibri"/>
              </a:rPr>
              <a:t> </a:t>
            </a:r>
            <a:r>
              <a:rPr sz="1200" spc="-25" dirty="0">
                <a:solidFill>
                  <a:srgbClr val="1F487C"/>
                </a:solidFill>
                <a:latin typeface="Calibri"/>
                <a:cs typeface="Calibri"/>
              </a:rPr>
              <a:t>les </a:t>
            </a:r>
            <a:r>
              <a:rPr sz="1200" spc="-10" dirty="0">
                <a:solidFill>
                  <a:srgbClr val="1F487C"/>
                </a:solidFill>
                <a:latin typeface="Calibri"/>
                <a:cs typeface="Calibri"/>
              </a:rPr>
              <a:t>communautés,</a:t>
            </a:r>
            <a:r>
              <a:rPr sz="1200" spc="-25" dirty="0">
                <a:solidFill>
                  <a:srgbClr val="1F487C"/>
                </a:solidFill>
                <a:latin typeface="Calibri"/>
                <a:cs typeface="Calibri"/>
              </a:rPr>
              <a:t> </a:t>
            </a:r>
            <a:r>
              <a:rPr sz="1200" dirty="0">
                <a:solidFill>
                  <a:srgbClr val="1F487C"/>
                </a:solidFill>
                <a:latin typeface="Calibri"/>
                <a:cs typeface="Calibri"/>
              </a:rPr>
              <a:t>sauf</a:t>
            </a:r>
            <a:r>
              <a:rPr sz="1200" spc="-10" dirty="0">
                <a:solidFill>
                  <a:srgbClr val="1F487C"/>
                </a:solidFill>
                <a:latin typeface="Calibri"/>
                <a:cs typeface="Calibri"/>
              </a:rPr>
              <a:t> </a:t>
            </a:r>
            <a:r>
              <a:rPr sz="1200" dirty="0">
                <a:solidFill>
                  <a:srgbClr val="1F487C"/>
                </a:solidFill>
                <a:latin typeface="Calibri"/>
                <a:cs typeface="Calibri"/>
              </a:rPr>
              <a:t>lorsque</a:t>
            </a:r>
            <a:r>
              <a:rPr sz="1200" spc="-25" dirty="0">
                <a:solidFill>
                  <a:srgbClr val="1F487C"/>
                </a:solidFill>
                <a:latin typeface="Calibri"/>
                <a:cs typeface="Calibri"/>
              </a:rPr>
              <a:t> </a:t>
            </a:r>
            <a:r>
              <a:rPr sz="1200" dirty="0">
                <a:solidFill>
                  <a:srgbClr val="1F487C"/>
                </a:solidFill>
                <a:latin typeface="Calibri"/>
                <a:cs typeface="Calibri"/>
              </a:rPr>
              <a:t>le </a:t>
            </a:r>
            <a:r>
              <a:rPr sz="1200" spc="-10" dirty="0">
                <a:solidFill>
                  <a:srgbClr val="1F487C"/>
                </a:solidFill>
                <a:latin typeface="Calibri"/>
                <a:cs typeface="Calibri"/>
              </a:rPr>
              <a:t>bureau comprend</a:t>
            </a:r>
            <a:r>
              <a:rPr sz="1200" spc="-45" dirty="0">
                <a:solidFill>
                  <a:srgbClr val="1F487C"/>
                </a:solidFill>
                <a:latin typeface="Calibri"/>
                <a:cs typeface="Calibri"/>
              </a:rPr>
              <a:t> </a:t>
            </a:r>
            <a:r>
              <a:rPr sz="1200" dirty="0">
                <a:solidFill>
                  <a:srgbClr val="1F487C"/>
                </a:solidFill>
                <a:latin typeface="Calibri"/>
                <a:cs typeface="Calibri"/>
              </a:rPr>
              <a:t>déjà</a:t>
            </a:r>
            <a:r>
              <a:rPr sz="1200" spc="-20" dirty="0">
                <a:solidFill>
                  <a:srgbClr val="1F487C"/>
                </a:solidFill>
                <a:latin typeface="Calibri"/>
                <a:cs typeface="Calibri"/>
              </a:rPr>
              <a:t> </a:t>
            </a:r>
            <a:r>
              <a:rPr sz="1200" spc="-10" dirty="0">
                <a:solidFill>
                  <a:srgbClr val="1F487C"/>
                </a:solidFill>
                <a:latin typeface="Calibri"/>
                <a:cs typeface="Calibri"/>
              </a:rPr>
              <a:t>l’ensemble</a:t>
            </a:r>
            <a:r>
              <a:rPr sz="1200" spc="-15" dirty="0">
                <a:solidFill>
                  <a:srgbClr val="1F487C"/>
                </a:solidFill>
                <a:latin typeface="Calibri"/>
                <a:cs typeface="Calibri"/>
              </a:rPr>
              <a:t> </a:t>
            </a:r>
            <a:r>
              <a:rPr sz="1200" dirty="0">
                <a:solidFill>
                  <a:srgbClr val="1F487C"/>
                </a:solidFill>
                <a:latin typeface="Calibri"/>
                <a:cs typeface="Calibri"/>
              </a:rPr>
              <a:t>des</a:t>
            </a:r>
            <a:r>
              <a:rPr sz="1200" spc="-10" dirty="0">
                <a:solidFill>
                  <a:srgbClr val="1F487C"/>
                </a:solidFill>
                <a:latin typeface="Calibri"/>
                <a:cs typeface="Calibri"/>
              </a:rPr>
              <a:t> maires.</a:t>
            </a:r>
            <a:endParaRPr sz="1200">
              <a:latin typeface="Calibri"/>
              <a:cs typeface="Calibri"/>
            </a:endParaRPr>
          </a:p>
        </p:txBody>
      </p:sp>
      <p:sp>
        <p:nvSpPr>
          <p:cNvPr id="17" name="object 17"/>
          <p:cNvSpPr txBox="1"/>
          <p:nvPr/>
        </p:nvSpPr>
        <p:spPr>
          <a:xfrm>
            <a:off x="6354317" y="4730877"/>
            <a:ext cx="2429510" cy="75755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1F487C"/>
                </a:solidFill>
                <a:latin typeface="Calibri"/>
                <a:cs typeface="Calibri"/>
              </a:rPr>
              <a:t>Présidée</a:t>
            </a:r>
            <a:r>
              <a:rPr sz="1200" spc="-30" dirty="0">
                <a:solidFill>
                  <a:srgbClr val="1F487C"/>
                </a:solidFill>
                <a:latin typeface="Calibri"/>
                <a:cs typeface="Calibri"/>
              </a:rPr>
              <a:t> </a:t>
            </a:r>
            <a:r>
              <a:rPr sz="1200" dirty="0">
                <a:solidFill>
                  <a:srgbClr val="1F487C"/>
                </a:solidFill>
                <a:latin typeface="Calibri"/>
                <a:cs typeface="Calibri"/>
              </a:rPr>
              <a:t>par</a:t>
            </a:r>
            <a:r>
              <a:rPr sz="1200" spc="-35" dirty="0">
                <a:solidFill>
                  <a:srgbClr val="1F487C"/>
                </a:solidFill>
                <a:latin typeface="Calibri"/>
                <a:cs typeface="Calibri"/>
              </a:rPr>
              <a:t> </a:t>
            </a:r>
            <a:r>
              <a:rPr sz="1200" dirty="0">
                <a:solidFill>
                  <a:srgbClr val="1F487C"/>
                </a:solidFill>
                <a:latin typeface="Calibri"/>
                <a:cs typeface="Calibri"/>
              </a:rPr>
              <a:t>le</a:t>
            </a:r>
            <a:r>
              <a:rPr sz="1200" spc="-20" dirty="0">
                <a:solidFill>
                  <a:srgbClr val="1F487C"/>
                </a:solidFill>
                <a:latin typeface="Calibri"/>
                <a:cs typeface="Calibri"/>
              </a:rPr>
              <a:t> </a:t>
            </a:r>
            <a:r>
              <a:rPr sz="1200" spc="-10" dirty="0">
                <a:solidFill>
                  <a:srgbClr val="1F487C"/>
                </a:solidFill>
                <a:latin typeface="Calibri"/>
                <a:cs typeface="Calibri"/>
              </a:rPr>
              <a:t>président</a:t>
            </a:r>
            <a:endParaRPr sz="1200">
              <a:latin typeface="Calibri"/>
              <a:cs typeface="Calibri"/>
            </a:endParaRPr>
          </a:p>
          <a:p>
            <a:pPr marL="12700">
              <a:lnSpc>
                <a:spcPct val="100000"/>
              </a:lnSpc>
            </a:pPr>
            <a:r>
              <a:rPr sz="1200" dirty="0">
                <a:solidFill>
                  <a:srgbClr val="1F487C"/>
                </a:solidFill>
                <a:latin typeface="Calibri"/>
                <a:cs typeface="Calibri"/>
              </a:rPr>
              <a:t>Se</a:t>
            </a:r>
            <a:r>
              <a:rPr sz="1200" spc="-10" dirty="0">
                <a:solidFill>
                  <a:srgbClr val="1F487C"/>
                </a:solidFill>
                <a:latin typeface="Calibri"/>
                <a:cs typeface="Calibri"/>
              </a:rPr>
              <a:t> </a:t>
            </a:r>
            <a:r>
              <a:rPr sz="1200" dirty="0">
                <a:solidFill>
                  <a:srgbClr val="1F487C"/>
                </a:solidFill>
                <a:latin typeface="Calibri"/>
                <a:cs typeface="Calibri"/>
              </a:rPr>
              <a:t>réunit</a:t>
            </a:r>
            <a:r>
              <a:rPr sz="1200" spc="-50" dirty="0">
                <a:solidFill>
                  <a:srgbClr val="1F487C"/>
                </a:solidFill>
                <a:latin typeface="Calibri"/>
                <a:cs typeface="Calibri"/>
              </a:rPr>
              <a:t> </a:t>
            </a:r>
            <a:r>
              <a:rPr sz="1200" dirty="0">
                <a:solidFill>
                  <a:srgbClr val="1F487C"/>
                </a:solidFill>
                <a:latin typeface="Calibri"/>
                <a:cs typeface="Calibri"/>
              </a:rPr>
              <a:t>sur</a:t>
            </a:r>
            <a:r>
              <a:rPr sz="1200" spc="-20" dirty="0">
                <a:solidFill>
                  <a:srgbClr val="1F487C"/>
                </a:solidFill>
                <a:latin typeface="Calibri"/>
                <a:cs typeface="Calibri"/>
              </a:rPr>
              <a:t> </a:t>
            </a:r>
            <a:r>
              <a:rPr sz="1200" dirty="0">
                <a:solidFill>
                  <a:srgbClr val="1F487C"/>
                </a:solidFill>
                <a:latin typeface="Calibri"/>
                <a:cs typeface="Calibri"/>
              </a:rPr>
              <a:t>un</a:t>
            </a:r>
            <a:r>
              <a:rPr sz="1200" spc="-25" dirty="0">
                <a:solidFill>
                  <a:srgbClr val="1F487C"/>
                </a:solidFill>
                <a:latin typeface="Calibri"/>
                <a:cs typeface="Calibri"/>
              </a:rPr>
              <a:t> </a:t>
            </a:r>
            <a:r>
              <a:rPr sz="1200" dirty="0">
                <a:solidFill>
                  <a:srgbClr val="1F487C"/>
                </a:solidFill>
                <a:latin typeface="Calibri"/>
                <a:cs typeface="Calibri"/>
              </a:rPr>
              <a:t>ordre</a:t>
            </a:r>
            <a:r>
              <a:rPr sz="1200" spc="-40" dirty="0">
                <a:solidFill>
                  <a:srgbClr val="1F487C"/>
                </a:solidFill>
                <a:latin typeface="Calibri"/>
                <a:cs typeface="Calibri"/>
              </a:rPr>
              <a:t> </a:t>
            </a:r>
            <a:r>
              <a:rPr sz="1200" dirty="0">
                <a:solidFill>
                  <a:srgbClr val="1F487C"/>
                </a:solidFill>
                <a:latin typeface="Calibri"/>
                <a:cs typeface="Calibri"/>
              </a:rPr>
              <a:t>du</a:t>
            </a:r>
            <a:r>
              <a:rPr sz="1200" spc="-25" dirty="0">
                <a:solidFill>
                  <a:srgbClr val="1F487C"/>
                </a:solidFill>
                <a:latin typeface="Calibri"/>
                <a:cs typeface="Calibri"/>
              </a:rPr>
              <a:t> </a:t>
            </a:r>
            <a:r>
              <a:rPr sz="1200" spc="-20" dirty="0">
                <a:solidFill>
                  <a:srgbClr val="1F487C"/>
                </a:solidFill>
                <a:latin typeface="Calibri"/>
                <a:cs typeface="Calibri"/>
              </a:rPr>
              <a:t>jour</a:t>
            </a:r>
            <a:endParaRPr sz="1200">
              <a:latin typeface="Calibri"/>
              <a:cs typeface="Calibri"/>
            </a:endParaRPr>
          </a:p>
          <a:p>
            <a:pPr marL="12700">
              <a:lnSpc>
                <a:spcPct val="100000"/>
              </a:lnSpc>
            </a:pPr>
            <a:r>
              <a:rPr sz="1200" dirty="0">
                <a:solidFill>
                  <a:srgbClr val="1F487C"/>
                </a:solidFill>
                <a:latin typeface="Calibri"/>
                <a:cs typeface="Calibri"/>
              </a:rPr>
              <a:t>déterminé</a:t>
            </a:r>
            <a:r>
              <a:rPr sz="1200" spc="-20" dirty="0">
                <a:solidFill>
                  <a:srgbClr val="1F487C"/>
                </a:solidFill>
                <a:latin typeface="Calibri"/>
                <a:cs typeface="Calibri"/>
              </a:rPr>
              <a:t> </a:t>
            </a:r>
            <a:r>
              <a:rPr sz="1200" dirty="0">
                <a:solidFill>
                  <a:srgbClr val="1F487C"/>
                </a:solidFill>
                <a:latin typeface="Calibri"/>
                <a:cs typeface="Calibri"/>
              </a:rPr>
              <a:t>à</a:t>
            </a:r>
            <a:r>
              <a:rPr sz="1200" spc="15" dirty="0">
                <a:solidFill>
                  <a:srgbClr val="1F487C"/>
                </a:solidFill>
                <a:latin typeface="Calibri"/>
                <a:cs typeface="Calibri"/>
              </a:rPr>
              <a:t> </a:t>
            </a:r>
            <a:r>
              <a:rPr sz="1200" spc="-10" dirty="0">
                <a:solidFill>
                  <a:srgbClr val="1F487C"/>
                </a:solidFill>
                <a:latin typeface="Calibri"/>
                <a:cs typeface="Calibri"/>
              </a:rPr>
              <a:t>l’initiative</a:t>
            </a:r>
            <a:r>
              <a:rPr sz="1200" spc="-5" dirty="0">
                <a:solidFill>
                  <a:srgbClr val="1F487C"/>
                </a:solidFill>
                <a:latin typeface="Calibri"/>
                <a:cs typeface="Calibri"/>
              </a:rPr>
              <a:t> </a:t>
            </a:r>
            <a:r>
              <a:rPr sz="1200" dirty="0">
                <a:solidFill>
                  <a:srgbClr val="1F487C"/>
                </a:solidFill>
                <a:latin typeface="Calibri"/>
                <a:cs typeface="Calibri"/>
              </a:rPr>
              <a:t>du</a:t>
            </a:r>
            <a:r>
              <a:rPr sz="1200" spc="-5" dirty="0">
                <a:solidFill>
                  <a:srgbClr val="1F487C"/>
                </a:solidFill>
                <a:latin typeface="Calibri"/>
                <a:cs typeface="Calibri"/>
              </a:rPr>
              <a:t> </a:t>
            </a:r>
            <a:r>
              <a:rPr sz="1200" spc="-10" dirty="0">
                <a:solidFill>
                  <a:srgbClr val="1F487C"/>
                </a:solidFill>
                <a:latin typeface="Calibri"/>
                <a:cs typeface="Calibri"/>
              </a:rPr>
              <a:t>président</a:t>
            </a:r>
            <a:r>
              <a:rPr sz="1200" spc="-25" dirty="0">
                <a:solidFill>
                  <a:srgbClr val="1F487C"/>
                </a:solidFill>
                <a:latin typeface="Calibri"/>
                <a:cs typeface="Calibri"/>
              </a:rPr>
              <a:t> ou</a:t>
            </a:r>
            <a:endParaRPr sz="1200">
              <a:latin typeface="Calibri"/>
              <a:cs typeface="Calibri"/>
            </a:endParaRPr>
          </a:p>
          <a:p>
            <a:pPr marL="12700">
              <a:lnSpc>
                <a:spcPct val="100000"/>
              </a:lnSpc>
            </a:pPr>
            <a:r>
              <a:rPr sz="1200" dirty="0">
                <a:solidFill>
                  <a:srgbClr val="1F487C"/>
                </a:solidFill>
                <a:latin typeface="Calibri"/>
                <a:cs typeface="Calibri"/>
              </a:rPr>
              <a:t>à</a:t>
            </a:r>
            <a:r>
              <a:rPr sz="1200" spc="-10" dirty="0">
                <a:solidFill>
                  <a:srgbClr val="1F487C"/>
                </a:solidFill>
                <a:latin typeface="Calibri"/>
                <a:cs typeface="Calibri"/>
              </a:rPr>
              <a:t> </a:t>
            </a:r>
            <a:r>
              <a:rPr sz="1200" dirty="0">
                <a:solidFill>
                  <a:srgbClr val="1F487C"/>
                </a:solidFill>
                <a:latin typeface="Calibri"/>
                <a:cs typeface="Calibri"/>
              </a:rPr>
              <a:t>la</a:t>
            </a:r>
            <a:r>
              <a:rPr sz="1200" spc="-10" dirty="0">
                <a:solidFill>
                  <a:srgbClr val="1F487C"/>
                </a:solidFill>
                <a:latin typeface="Calibri"/>
                <a:cs typeface="Calibri"/>
              </a:rPr>
              <a:t> </a:t>
            </a:r>
            <a:r>
              <a:rPr sz="1200" dirty="0">
                <a:solidFill>
                  <a:srgbClr val="1F487C"/>
                </a:solidFill>
                <a:latin typeface="Calibri"/>
                <a:cs typeface="Calibri"/>
              </a:rPr>
              <a:t>demande</a:t>
            </a:r>
            <a:r>
              <a:rPr sz="1200" spc="-35" dirty="0">
                <a:solidFill>
                  <a:srgbClr val="1F487C"/>
                </a:solidFill>
                <a:latin typeface="Calibri"/>
                <a:cs typeface="Calibri"/>
              </a:rPr>
              <a:t> </a:t>
            </a:r>
            <a:r>
              <a:rPr sz="1200" dirty="0">
                <a:solidFill>
                  <a:srgbClr val="1F487C"/>
                </a:solidFill>
                <a:latin typeface="Calibri"/>
                <a:cs typeface="Calibri"/>
              </a:rPr>
              <a:t>1/3</a:t>
            </a:r>
            <a:r>
              <a:rPr sz="1200" spc="-15" dirty="0">
                <a:solidFill>
                  <a:srgbClr val="1F487C"/>
                </a:solidFill>
                <a:latin typeface="Calibri"/>
                <a:cs typeface="Calibri"/>
              </a:rPr>
              <a:t> </a:t>
            </a:r>
            <a:r>
              <a:rPr sz="1200" dirty="0">
                <a:solidFill>
                  <a:srgbClr val="1F487C"/>
                </a:solidFill>
                <a:latin typeface="Calibri"/>
                <a:cs typeface="Calibri"/>
              </a:rPr>
              <a:t>des</a:t>
            </a:r>
            <a:r>
              <a:rPr sz="1200" spc="-5" dirty="0">
                <a:solidFill>
                  <a:srgbClr val="1F487C"/>
                </a:solidFill>
                <a:latin typeface="Calibri"/>
                <a:cs typeface="Calibri"/>
              </a:rPr>
              <a:t> </a:t>
            </a:r>
            <a:r>
              <a:rPr sz="1200" spc="-10" dirty="0">
                <a:solidFill>
                  <a:srgbClr val="1F487C"/>
                </a:solidFill>
                <a:latin typeface="Calibri"/>
                <a:cs typeface="Calibri"/>
              </a:rPr>
              <a:t>maires.</a:t>
            </a:r>
            <a:endParaRPr sz="1200">
              <a:latin typeface="Calibri"/>
              <a:cs typeface="Calibri"/>
            </a:endParaRPr>
          </a:p>
        </p:txBody>
      </p:sp>
      <p:sp>
        <p:nvSpPr>
          <p:cNvPr id="18" name="object 18"/>
          <p:cNvSpPr/>
          <p:nvPr/>
        </p:nvSpPr>
        <p:spPr>
          <a:xfrm>
            <a:off x="179514" y="3067304"/>
            <a:ext cx="3277870" cy="1634489"/>
          </a:xfrm>
          <a:custGeom>
            <a:avLst/>
            <a:gdLst/>
            <a:ahLst/>
            <a:cxnLst/>
            <a:rect l="l" t="t" r="r" b="b"/>
            <a:pathLst>
              <a:path w="3277870" h="1634489">
                <a:moveTo>
                  <a:pt x="0" y="272415"/>
                </a:moveTo>
                <a:lnTo>
                  <a:pt x="4388" y="223469"/>
                </a:lnTo>
                <a:lnTo>
                  <a:pt x="17042" y="177393"/>
                </a:lnTo>
                <a:lnTo>
                  <a:pt x="37191" y="134958"/>
                </a:lnTo>
                <a:lnTo>
                  <a:pt x="64066" y="96935"/>
                </a:lnTo>
                <a:lnTo>
                  <a:pt x="96898" y="64095"/>
                </a:lnTo>
                <a:lnTo>
                  <a:pt x="134919" y="37211"/>
                </a:lnTo>
                <a:lnTo>
                  <a:pt x="177358" y="17052"/>
                </a:lnTo>
                <a:lnTo>
                  <a:pt x="223446" y="4391"/>
                </a:lnTo>
                <a:lnTo>
                  <a:pt x="272415" y="0"/>
                </a:lnTo>
                <a:lnTo>
                  <a:pt x="3005137" y="0"/>
                </a:lnTo>
                <a:lnTo>
                  <a:pt x="3054082" y="4391"/>
                </a:lnTo>
                <a:lnTo>
                  <a:pt x="3100158" y="17052"/>
                </a:lnTo>
                <a:lnTo>
                  <a:pt x="3142593" y="37211"/>
                </a:lnTo>
                <a:lnTo>
                  <a:pt x="3180617" y="64095"/>
                </a:lnTo>
                <a:lnTo>
                  <a:pt x="3213456" y="96935"/>
                </a:lnTo>
                <a:lnTo>
                  <a:pt x="3240341" y="134958"/>
                </a:lnTo>
                <a:lnTo>
                  <a:pt x="3260500" y="177393"/>
                </a:lnTo>
                <a:lnTo>
                  <a:pt x="3273160" y="223469"/>
                </a:lnTo>
                <a:lnTo>
                  <a:pt x="3277552" y="272415"/>
                </a:lnTo>
                <a:lnTo>
                  <a:pt x="3277552" y="1362075"/>
                </a:lnTo>
                <a:lnTo>
                  <a:pt x="3273160" y="1411053"/>
                </a:lnTo>
                <a:lnTo>
                  <a:pt x="3260500" y="1457147"/>
                </a:lnTo>
                <a:lnTo>
                  <a:pt x="3240341" y="1499587"/>
                </a:lnTo>
                <a:lnTo>
                  <a:pt x="3213456" y="1537606"/>
                </a:lnTo>
                <a:lnTo>
                  <a:pt x="3180617" y="1570436"/>
                </a:lnTo>
                <a:lnTo>
                  <a:pt x="3142593" y="1597307"/>
                </a:lnTo>
                <a:lnTo>
                  <a:pt x="3100158" y="1617452"/>
                </a:lnTo>
                <a:lnTo>
                  <a:pt x="3054082" y="1630102"/>
                </a:lnTo>
                <a:lnTo>
                  <a:pt x="3005137" y="1634490"/>
                </a:lnTo>
                <a:lnTo>
                  <a:pt x="272415" y="1634490"/>
                </a:lnTo>
                <a:lnTo>
                  <a:pt x="223446" y="1630102"/>
                </a:lnTo>
                <a:lnTo>
                  <a:pt x="177358" y="1617452"/>
                </a:lnTo>
                <a:lnTo>
                  <a:pt x="134919" y="1597307"/>
                </a:lnTo>
                <a:lnTo>
                  <a:pt x="96898" y="1570436"/>
                </a:lnTo>
                <a:lnTo>
                  <a:pt x="64066" y="1537606"/>
                </a:lnTo>
                <a:lnTo>
                  <a:pt x="37191" y="1499587"/>
                </a:lnTo>
                <a:lnTo>
                  <a:pt x="17042" y="1457147"/>
                </a:lnTo>
                <a:lnTo>
                  <a:pt x="4388" y="1411053"/>
                </a:lnTo>
                <a:lnTo>
                  <a:pt x="0" y="1362075"/>
                </a:lnTo>
                <a:lnTo>
                  <a:pt x="0" y="272415"/>
                </a:lnTo>
                <a:close/>
              </a:path>
            </a:pathLst>
          </a:custGeom>
          <a:ln w="28575">
            <a:solidFill>
              <a:srgbClr val="4471C4"/>
            </a:solidFill>
          </a:ln>
        </p:spPr>
        <p:txBody>
          <a:bodyPr wrap="square" lIns="0" tIns="0" rIns="0" bIns="0" rtlCol="0"/>
          <a:lstStyle/>
          <a:p>
            <a:endParaRPr/>
          </a:p>
        </p:txBody>
      </p:sp>
      <p:sp>
        <p:nvSpPr>
          <p:cNvPr id="19" name="object 19"/>
          <p:cNvSpPr txBox="1"/>
          <p:nvPr/>
        </p:nvSpPr>
        <p:spPr>
          <a:xfrm>
            <a:off x="994968" y="3168776"/>
            <a:ext cx="1645285" cy="269240"/>
          </a:xfrm>
          <a:prstGeom prst="rect">
            <a:avLst/>
          </a:prstGeom>
        </p:spPr>
        <p:txBody>
          <a:bodyPr vert="horz" wrap="square" lIns="0" tIns="12065" rIns="0" bIns="0" rtlCol="0">
            <a:spAutoFit/>
          </a:bodyPr>
          <a:lstStyle/>
          <a:p>
            <a:pPr marL="12700">
              <a:lnSpc>
                <a:spcPct val="100000"/>
              </a:lnSpc>
              <a:spcBef>
                <a:spcPts val="95"/>
              </a:spcBef>
            </a:pPr>
            <a:r>
              <a:rPr sz="1600" b="1" spc="-10" dirty="0">
                <a:solidFill>
                  <a:srgbClr val="1F487C"/>
                </a:solidFill>
                <a:latin typeface="Calibri"/>
                <a:cs typeface="Calibri"/>
              </a:rPr>
              <a:t>Président</a:t>
            </a:r>
            <a:r>
              <a:rPr sz="1600" b="1" dirty="0">
                <a:solidFill>
                  <a:srgbClr val="1F487C"/>
                </a:solidFill>
                <a:latin typeface="Calibri"/>
                <a:cs typeface="Calibri"/>
              </a:rPr>
              <a:t> -</a:t>
            </a:r>
            <a:r>
              <a:rPr sz="1600" b="1" spc="-20" dirty="0">
                <a:solidFill>
                  <a:srgbClr val="1F487C"/>
                </a:solidFill>
                <a:latin typeface="Calibri"/>
                <a:cs typeface="Calibri"/>
              </a:rPr>
              <a:t> </a:t>
            </a:r>
            <a:r>
              <a:rPr sz="1600" b="1" spc="-10" dirty="0">
                <a:solidFill>
                  <a:srgbClr val="1F487C"/>
                </a:solidFill>
                <a:latin typeface="Calibri"/>
                <a:cs typeface="Calibri"/>
              </a:rPr>
              <a:t>exécutif</a:t>
            </a:r>
            <a:endParaRPr sz="1600">
              <a:latin typeface="Calibri"/>
              <a:cs typeface="Calibri"/>
            </a:endParaRPr>
          </a:p>
        </p:txBody>
      </p:sp>
      <p:sp>
        <p:nvSpPr>
          <p:cNvPr id="20" name="object 20"/>
          <p:cNvSpPr txBox="1"/>
          <p:nvPr/>
        </p:nvSpPr>
        <p:spPr>
          <a:xfrm>
            <a:off x="338124" y="3629025"/>
            <a:ext cx="2160905"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1F487C"/>
                </a:solidFill>
                <a:latin typeface="Calibri"/>
                <a:cs typeface="Calibri"/>
              </a:rPr>
              <a:t>Détient</a:t>
            </a:r>
            <a:r>
              <a:rPr sz="1200" spc="-40" dirty="0">
                <a:solidFill>
                  <a:srgbClr val="1F487C"/>
                </a:solidFill>
                <a:latin typeface="Calibri"/>
                <a:cs typeface="Calibri"/>
              </a:rPr>
              <a:t> </a:t>
            </a:r>
            <a:r>
              <a:rPr sz="1200" dirty="0">
                <a:solidFill>
                  <a:srgbClr val="1F487C"/>
                </a:solidFill>
                <a:latin typeface="Calibri"/>
                <a:cs typeface="Calibri"/>
              </a:rPr>
              <a:t>aussi</a:t>
            </a:r>
            <a:r>
              <a:rPr sz="1200" spc="-25" dirty="0">
                <a:solidFill>
                  <a:srgbClr val="1F487C"/>
                </a:solidFill>
                <a:latin typeface="Calibri"/>
                <a:cs typeface="Calibri"/>
              </a:rPr>
              <a:t> </a:t>
            </a:r>
            <a:r>
              <a:rPr sz="1200" dirty="0">
                <a:solidFill>
                  <a:srgbClr val="1F487C"/>
                </a:solidFill>
                <a:latin typeface="Calibri"/>
                <a:cs typeface="Calibri"/>
              </a:rPr>
              <a:t>des</a:t>
            </a:r>
            <a:r>
              <a:rPr sz="1200" spc="-35" dirty="0">
                <a:solidFill>
                  <a:srgbClr val="1F487C"/>
                </a:solidFill>
                <a:latin typeface="Calibri"/>
                <a:cs typeface="Calibri"/>
              </a:rPr>
              <a:t> </a:t>
            </a:r>
            <a:r>
              <a:rPr sz="1200" dirty="0">
                <a:solidFill>
                  <a:srgbClr val="1F487C"/>
                </a:solidFill>
                <a:latin typeface="Calibri"/>
                <a:cs typeface="Calibri"/>
              </a:rPr>
              <a:t>pouvoirs</a:t>
            </a:r>
            <a:r>
              <a:rPr sz="1200" spc="-35" dirty="0">
                <a:solidFill>
                  <a:srgbClr val="1F487C"/>
                </a:solidFill>
                <a:latin typeface="Calibri"/>
                <a:cs typeface="Calibri"/>
              </a:rPr>
              <a:t> </a:t>
            </a:r>
            <a:r>
              <a:rPr sz="1200" spc="-10" dirty="0">
                <a:solidFill>
                  <a:srgbClr val="1F487C"/>
                </a:solidFill>
                <a:latin typeface="Calibri"/>
                <a:cs typeface="Calibri"/>
              </a:rPr>
              <a:t>propres</a:t>
            </a:r>
            <a:endParaRPr sz="1200">
              <a:latin typeface="Calibri"/>
              <a:cs typeface="Calibri"/>
            </a:endParaRPr>
          </a:p>
        </p:txBody>
      </p:sp>
      <p:sp>
        <p:nvSpPr>
          <p:cNvPr id="21" name="object 21"/>
          <p:cNvSpPr txBox="1"/>
          <p:nvPr/>
        </p:nvSpPr>
        <p:spPr>
          <a:xfrm>
            <a:off x="338124" y="3994480"/>
            <a:ext cx="2702560" cy="575310"/>
          </a:xfrm>
          <a:prstGeom prst="rect">
            <a:avLst/>
          </a:prstGeom>
        </p:spPr>
        <p:txBody>
          <a:bodyPr vert="horz" wrap="square" lIns="0" tIns="12700" rIns="0" bIns="0" rtlCol="0">
            <a:spAutoFit/>
          </a:bodyPr>
          <a:lstStyle/>
          <a:p>
            <a:pPr marL="12700" marR="5080">
              <a:lnSpc>
                <a:spcPct val="100000"/>
              </a:lnSpc>
              <a:spcBef>
                <a:spcPts val="100"/>
              </a:spcBef>
            </a:pPr>
            <a:r>
              <a:rPr sz="1200" dirty="0">
                <a:solidFill>
                  <a:srgbClr val="1F487C"/>
                </a:solidFill>
                <a:latin typeface="Calibri"/>
                <a:cs typeface="Calibri"/>
              </a:rPr>
              <a:t>Peut</a:t>
            </a:r>
            <a:r>
              <a:rPr sz="1200" spc="-40" dirty="0">
                <a:solidFill>
                  <a:srgbClr val="1F487C"/>
                </a:solidFill>
                <a:latin typeface="Calibri"/>
                <a:cs typeface="Calibri"/>
              </a:rPr>
              <a:t> </a:t>
            </a:r>
            <a:r>
              <a:rPr sz="1200" dirty="0">
                <a:solidFill>
                  <a:srgbClr val="1F487C"/>
                </a:solidFill>
                <a:latin typeface="Calibri"/>
                <a:cs typeface="Calibri"/>
              </a:rPr>
              <a:t>lui</a:t>
            </a:r>
            <a:r>
              <a:rPr sz="1200" spc="-30" dirty="0">
                <a:solidFill>
                  <a:srgbClr val="1F487C"/>
                </a:solidFill>
                <a:latin typeface="Calibri"/>
                <a:cs typeface="Calibri"/>
              </a:rPr>
              <a:t> </a:t>
            </a:r>
            <a:r>
              <a:rPr sz="1200" dirty="0">
                <a:solidFill>
                  <a:srgbClr val="1F487C"/>
                </a:solidFill>
                <a:latin typeface="Calibri"/>
                <a:cs typeface="Calibri"/>
              </a:rPr>
              <a:t>aussi</a:t>
            </a:r>
            <a:r>
              <a:rPr sz="1200" spc="-10" dirty="0">
                <a:solidFill>
                  <a:srgbClr val="1F487C"/>
                </a:solidFill>
                <a:latin typeface="Calibri"/>
                <a:cs typeface="Calibri"/>
              </a:rPr>
              <a:t> </a:t>
            </a:r>
            <a:r>
              <a:rPr sz="1200" b="1" dirty="0">
                <a:solidFill>
                  <a:srgbClr val="1F487C"/>
                </a:solidFill>
                <a:latin typeface="Calibri"/>
                <a:cs typeface="Calibri"/>
              </a:rPr>
              <a:t>déléguer</a:t>
            </a:r>
            <a:r>
              <a:rPr sz="1200" b="1" spc="-5" dirty="0">
                <a:solidFill>
                  <a:srgbClr val="1F487C"/>
                </a:solidFill>
                <a:latin typeface="Calibri"/>
                <a:cs typeface="Calibri"/>
              </a:rPr>
              <a:t> </a:t>
            </a:r>
            <a:r>
              <a:rPr sz="1200" b="1" dirty="0">
                <a:solidFill>
                  <a:srgbClr val="1F487C"/>
                </a:solidFill>
                <a:latin typeface="Calibri"/>
                <a:cs typeface="Calibri"/>
              </a:rPr>
              <a:t>ou</a:t>
            </a:r>
            <a:r>
              <a:rPr sz="1200" b="1" spc="-15" dirty="0">
                <a:solidFill>
                  <a:srgbClr val="1F487C"/>
                </a:solidFill>
                <a:latin typeface="Calibri"/>
                <a:cs typeface="Calibri"/>
              </a:rPr>
              <a:t> </a:t>
            </a:r>
            <a:r>
              <a:rPr sz="1200" b="1" spc="-10" dirty="0">
                <a:solidFill>
                  <a:srgbClr val="1F487C"/>
                </a:solidFill>
                <a:latin typeface="Calibri"/>
                <a:cs typeface="Calibri"/>
              </a:rPr>
              <a:t>subdéléguer </a:t>
            </a:r>
            <a:r>
              <a:rPr sz="1200" b="1" spc="-25" dirty="0">
                <a:solidFill>
                  <a:srgbClr val="1F487C"/>
                </a:solidFill>
                <a:latin typeface="Calibri"/>
                <a:cs typeface="Calibri"/>
              </a:rPr>
              <a:t>des </a:t>
            </a:r>
            <a:r>
              <a:rPr sz="1200" b="1" spc="-10" dirty="0">
                <a:solidFill>
                  <a:srgbClr val="1F487C"/>
                </a:solidFill>
                <a:latin typeface="Calibri"/>
                <a:cs typeface="Calibri"/>
              </a:rPr>
              <a:t>compétences</a:t>
            </a:r>
            <a:r>
              <a:rPr sz="1200" b="1" spc="-5" dirty="0">
                <a:solidFill>
                  <a:srgbClr val="1F487C"/>
                </a:solidFill>
                <a:latin typeface="Calibri"/>
                <a:cs typeface="Calibri"/>
              </a:rPr>
              <a:t> </a:t>
            </a:r>
            <a:r>
              <a:rPr sz="1200" b="1" dirty="0">
                <a:solidFill>
                  <a:srgbClr val="1F487C"/>
                </a:solidFill>
                <a:latin typeface="Calibri"/>
                <a:cs typeface="Calibri"/>
              </a:rPr>
              <a:t>aux</a:t>
            </a:r>
            <a:r>
              <a:rPr sz="1200" b="1" spc="-5" dirty="0">
                <a:solidFill>
                  <a:srgbClr val="1F487C"/>
                </a:solidFill>
                <a:latin typeface="Calibri"/>
                <a:cs typeface="Calibri"/>
              </a:rPr>
              <a:t> </a:t>
            </a:r>
            <a:r>
              <a:rPr sz="1200" b="1" spc="-10" dirty="0">
                <a:solidFill>
                  <a:srgbClr val="1F487C"/>
                </a:solidFill>
                <a:latin typeface="Calibri"/>
                <a:cs typeface="Calibri"/>
              </a:rPr>
              <a:t>vice-</a:t>
            </a:r>
            <a:r>
              <a:rPr sz="1200" b="1" dirty="0">
                <a:solidFill>
                  <a:srgbClr val="1F487C"/>
                </a:solidFill>
                <a:latin typeface="Calibri"/>
                <a:cs typeface="Calibri"/>
              </a:rPr>
              <a:t>présidents</a:t>
            </a:r>
            <a:r>
              <a:rPr sz="1200" b="1" spc="-10" dirty="0">
                <a:solidFill>
                  <a:srgbClr val="1F487C"/>
                </a:solidFill>
                <a:latin typeface="Calibri"/>
                <a:cs typeface="Calibri"/>
              </a:rPr>
              <a:t> </a:t>
            </a:r>
            <a:r>
              <a:rPr sz="1200" dirty="0">
                <a:solidFill>
                  <a:srgbClr val="1F487C"/>
                </a:solidFill>
                <a:latin typeface="Calibri"/>
                <a:cs typeface="Calibri"/>
              </a:rPr>
              <a:t>ou</a:t>
            </a:r>
            <a:r>
              <a:rPr sz="1200" spc="5" dirty="0">
                <a:solidFill>
                  <a:srgbClr val="1F487C"/>
                </a:solidFill>
                <a:latin typeface="Calibri"/>
                <a:cs typeface="Calibri"/>
              </a:rPr>
              <a:t> </a:t>
            </a:r>
            <a:r>
              <a:rPr sz="1200" spc="-25" dirty="0">
                <a:solidFill>
                  <a:srgbClr val="1F487C"/>
                </a:solidFill>
                <a:latin typeface="Calibri"/>
                <a:cs typeface="Calibri"/>
              </a:rPr>
              <a:t>aux </a:t>
            </a:r>
            <a:r>
              <a:rPr sz="1200" dirty="0">
                <a:solidFill>
                  <a:srgbClr val="1F487C"/>
                </a:solidFill>
                <a:latin typeface="Calibri"/>
                <a:cs typeface="Calibri"/>
              </a:rPr>
              <a:t>membres</a:t>
            </a:r>
            <a:r>
              <a:rPr sz="1200" spc="-40" dirty="0">
                <a:solidFill>
                  <a:srgbClr val="1F487C"/>
                </a:solidFill>
                <a:latin typeface="Calibri"/>
                <a:cs typeface="Calibri"/>
              </a:rPr>
              <a:t> </a:t>
            </a:r>
            <a:r>
              <a:rPr sz="1200" dirty="0">
                <a:solidFill>
                  <a:srgbClr val="1F487C"/>
                </a:solidFill>
                <a:latin typeface="Calibri"/>
                <a:cs typeface="Calibri"/>
              </a:rPr>
              <a:t>du</a:t>
            </a:r>
            <a:r>
              <a:rPr sz="1200" spc="-40" dirty="0">
                <a:solidFill>
                  <a:srgbClr val="1F487C"/>
                </a:solidFill>
                <a:latin typeface="Calibri"/>
                <a:cs typeface="Calibri"/>
              </a:rPr>
              <a:t> </a:t>
            </a:r>
            <a:r>
              <a:rPr sz="1200" spc="-10" dirty="0">
                <a:solidFill>
                  <a:srgbClr val="1F487C"/>
                </a:solidFill>
                <a:latin typeface="Calibri"/>
                <a:cs typeface="Calibri"/>
              </a:rPr>
              <a:t>bureau</a:t>
            </a:r>
            <a:endParaRPr sz="1200">
              <a:latin typeface="Calibri"/>
              <a:cs typeface="Calibri"/>
            </a:endParaRPr>
          </a:p>
        </p:txBody>
      </p:sp>
      <p:pic>
        <p:nvPicPr>
          <p:cNvPr id="22" name="object 22"/>
          <p:cNvPicPr/>
          <p:nvPr/>
        </p:nvPicPr>
        <p:blipFill>
          <a:blip r:embed="rId2" cstate="print"/>
          <a:stretch>
            <a:fillRect/>
          </a:stretch>
        </p:blipFill>
        <p:spPr>
          <a:xfrm>
            <a:off x="3766058" y="3034538"/>
            <a:ext cx="2085975" cy="22669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51054"/>
            <a:ext cx="160655" cy="345440"/>
          </a:xfrm>
          <a:prstGeom prst="rect">
            <a:avLst/>
          </a:prstGeom>
        </p:spPr>
        <p:txBody>
          <a:bodyPr vert="horz" wrap="square" lIns="0" tIns="12700" rIns="0" bIns="0" rtlCol="0">
            <a:spAutoFit/>
          </a:bodyPr>
          <a:lstStyle/>
          <a:p>
            <a:pPr marL="12700">
              <a:lnSpc>
                <a:spcPct val="100000"/>
              </a:lnSpc>
              <a:spcBef>
                <a:spcPts val="100"/>
              </a:spcBef>
            </a:pPr>
            <a:r>
              <a:rPr sz="2100" b="1" spc="-50" dirty="0">
                <a:solidFill>
                  <a:srgbClr val="FFFFFF"/>
                </a:solidFill>
                <a:latin typeface="Calibri"/>
                <a:cs typeface="Calibri"/>
              </a:rPr>
              <a:t>2</a:t>
            </a:r>
            <a:endParaRPr sz="2100">
              <a:latin typeface="Calibri"/>
              <a:cs typeface="Calibri"/>
            </a:endParaRPr>
          </a:p>
        </p:txBody>
      </p:sp>
      <p:sp>
        <p:nvSpPr>
          <p:cNvPr id="4" name="object 4" descr="$PPTXTitle"/>
          <p:cNvSpPr txBox="1">
            <a:spLocks noGrp="1"/>
          </p:cNvSpPr>
          <p:nvPr>
            <p:ph type="title"/>
          </p:nvPr>
        </p:nvSpPr>
        <p:spPr>
          <a:xfrm>
            <a:off x="258267" y="371094"/>
            <a:ext cx="6076315" cy="666115"/>
          </a:xfrm>
          <a:prstGeom prst="rect">
            <a:avLst/>
          </a:prstGeom>
        </p:spPr>
        <p:txBody>
          <a:bodyPr vert="horz" wrap="square" lIns="0" tIns="12700" rIns="0" bIns="0" rtlCol="0">
            <a:spAutoFit/>
          </a:bodyPr>
          <a:lstStyle/>
          <a:p>
            <a:pPr marL="12700">
              <a:lnSpc>
                <a:spcPct val="100000"/>
              </a:lnSpc>
              <a:spcBef>
                <a:spcPts val="100"/>
              </a:spcBef>
            </a:pPr>
            <a:r>
              <a:rPr sz="2100" u="none" dirty="0">
                <a:solidFill>
                  <a:srgbClr val="FFFFFF"/>
                </a:solidFill>
              </a:rPr>
              <a:t>Comment</a:t>
            </a:r>
            <a:r>
              <a:rPr sz="2100" u="none" spc="-25" dirty="0">
                <a:solidFill>
                  <a:srgbClr val="FFFFFF"/>
                </a:solidFill>
              </a:rPr>
              <a:t> </a:t>
            </a:r>
            <a:r>
              <a:rPr sz="2100" u="none" dirty="0">
                <a:solidFill>
                  <a:srgbClr val="FFFFFF"/>
                </a:solidFill>
              </a:rPr>
              <a:t>associer</a:t>
            </a:r>
            <a:r>
              <a:rPr sz="2100" u="none" spc="-50" dirty="0">
                <a:solidFill>
                  <a:srgbClr val="FFFFFF"/>
                </a:solidFill>
              </a:rPr>
              <a:t> </a:t>
            </a:r>
            <a:r>
              <a:rPr sz="2100" u="none" spc="-25" dirty="0">
                <a:solidFill>
                  <a:srgbClr val="FFFFFF"/>
                </a:solidFill>
              </a:rPr>
              <a:t>l’ensemble</a:t>
            </a:r>
            <a:r>
              <a:rPr sz="2100" u="none" spc="-45" dirty="0">
                <a:solidFill>
                  <a:srgbClr val="FFFFFF"/>
                </a:solidFill>
              </a:rPr>
              <a:t> </a:t>
            </a:r>
            <a:r>
              <a:rPr sz="2100" u="none" dirty="0">
                <a:solidFill>
                  <a:srgbClr val="FFFFFF"/>
                </a:solidFill>
              </a:rPr>
              <a:t>des</a:t>
            </a:r>
            <a:r>
              <a:rPr sz="2100" u="none" spc="-30" dirty="0">
                <a:solidFill>
                  <a:srgbClr val="FFFFFF"/>
                </a:solidFill>
              </a:rPr>
              <a:t> </a:t>
            </a:r>
            <a:r>
              <a:rPr sz="2100" u="none" dirty="0">
                <a:solidFill>
                  <a:srgbClr val="FFFFFF"/>
                </a:solidFill>
              </a:rPr>
              <a:t>élus</a:t>
            </a:r>
            <a:r>
              <a:rPr sz="2100" u="none" spc="-40" dirty="0">
                <a:solidFill>
                  <a:srgbClr val="FFFFFF"/>
                </a:solidFill>
              </a:rPr>
              <a:t> </a:t>
            </a:r>
            <a:r>
              <a:rPr sz="2100" u="none" dirty="0">
                <a:solidFill>
                  <a:srgbClr val="FFFFFF"/>
                </a:solidFill>
              </a:rPr>
              <a:t>municipaux</a:t>
            </a:r>
            <a:r>
              <a:rPr sz="2100" u="none" spc="-45" dirty="0">
                <a:solidFill>
                  <a:srgbClr val="FFFFFF"/>
                </a:solidFill>
              </a:rPr>
              <a:t> </a:t>
            </a:r>
            <a:r>
              <a:rPr sz="2100" u="none" spc="-25" dirty="0">
                <a:solidFill>
                  <a:srgbClr val="FFFFFF"/>
                </a:solidFill>
              </a:rPr>
              <a:t>aux</a:t>
            </a:r>
            <a:endParaRPr sz="2100"/>
          </a:p>
          <a:p>
            <a:pPr marL="12700">
              <a:lnSpc>
                <a:spcPct val="100000"/>
              </a:lnSpc>
            </a:pPr>
            <a:r>
              <a:rPr sz="2100" u="none" dirty="0">
                <a:solidFill>
                  <a:srgbClr val="FFFFFF"/>
                </a:solidFill>
              </a:rPr>
              <a:t>politiques</a:t>
            </a:r>
            <a:r>
              <a:rPr sz="2100" u="none" spc="-45" dirty="0">
                <a:solidFill>
                  <a:srgbClr val="FFFFFF"/>
                </a:solidFill>
              </a:rPr>
              <a:t> </a:t>
            </a:r>
            <a:r>
              <a:rPr sz="2100" u="none" spc="-10" dirty="0">
                <a:solidFill>
                  <a:srgbClr val="FFFFFF"/>
                </a:solidFill>
              </a:rPr>
              <a:t>communautaires</a:t>
            </a:r>
            <a:r>
              <a:rPr sz="2100" u="none" spc="20" dirty="0">
                <a:solidFill>
                  <a:srgbClr val="FFFFFF"/>
                </a:solidFill>
              </a:rPr>
              <a:t> </a:t>
            </a:r>
            <a:r>
              <a:rPr sz="2100" u="none" spc="-50" dirty="0">
                <a:solidFill>
                  <a:srgbClr val="FFFFFF"/>
                </a:solidFill>
              </a:rPr>
              <a:t>?</a:t>
            </a:r>
            <a:endParaRPr sz="2100"/>
          </a:p>
        </p:txBody>
      </p:sp>
      <p:sp>
        <p:nvSpPr>
          <p:cNvPr id="500" name="root"/>
          <p:cNvSpPr/>
          <p:nvPr/>
        </p:nvSpPr>
        <p:spPr>
          <a:xfrm>
            <a:off x="1700000" y="1250000"/>
            <a:ext cx="5700000" cy="600000"/>
          </a:xfrm>
          <a:prstGeom prst="roundRect">
            <a:avLst/>
          </a:prstGeom>
          <a:solidFill>
            <a:srgbClr val="00549F"/>
          </a:solidFill>
          <a:ln w="12700">
            <a:solidFill>
              <a:srgbClr val="00549F"/>
            </a:solidFill>
          </a:ln>
        </p:spPr>
        <p:txBody>
          <a:bodyPr wrap="square" lIns="54000" tIns="27000" rIns="54000" bIns="27000" anchor="ctr"/>
          <a:lstStyle/>
          <a:p>
            <a:pPr algn="ctr">
              <a:lnSpc>
                <a:spcPct val="100000"/>
              </a:lnSpc>
            </a:pPr>
            <a:r>
              <a:rPr lang="fr-FR" sz="1400" b="1">
                <a:solidFill>
                  <a:srgbClr val="FFFFFF"/>
                </a:solidFill>
                <a:latin typeface="Calibri"/>
                <a:cs typeface="Calibri"/>
              </a:rPr>
              <a:t>Associer les élus municipaux aux politiques communautaires</a:t>
            </a:r>
          </a:p>
        </p:txBody>
      </p:sp>
      <p:sp>
        <p:nvSpPr>
          <p:cNvPr id="510" name="br1"/>
          <p:cNvSpPr/>
          <p:nvPr/>
        </p:nvSpPr>
        <p:spPr>
          <a:xfrm>
            <a:off x="250000" y="2050000"/>
            <a:ext cx="4150000" cy="600000"/>
          </a:xfrm>
          <a:prstGeom prst="roundRect">
            <a:avLst/>
          </a:prstGeom>
          <a:solidFill>
            <a:srgbClr val="1F487C"/>
          </a:solidFill>
          <a:ln w="12700">
            <a:solidFill>
              <a:srgbClr val="1F487C"/>
            </a:solidFill>
          </a:ln>
        </p:spPr>
        <p:txBody>
          <a:bodyPr wrap="square" lIns="54000" tIns="27000" rIns="54000" bIns="27000" anchor="ctr"/>
          <a:lstStyle/>
          <a:p>
            <a:pPr algn="ctr">
              <a:lnSpc>
                <a:spcPct val="100000"/>
              </a:lnSpc>
            </a:pPr>
            <a:r>
              <a:rPr lang="fr-FR" sz="1100" b="1">
                <a:solidFill>
                  <a:srgbClr val="FFFFFF"/>
                </a:solidFill>
                <a:latin typeface="Calibri"/>
                <a:cs typeface="Calibri"/>
              </a:rPr>
              <a:t>Faire connaître l'intercommunalité</a:t>
            </a:r>
          </a:p>
          <a:p>
            <a:pPr algn="ctr">
              <a:lnSpc>
                <a:spcPct val="100000"/>
              </a:lnSpc>
            </a:pPr>
            <a:r>
              <a:rPr lang="fr-FR" sz="1100">
                <a:solidFill>
                  <a:srgbClr val="FFFFFF"/>
                </a:solidFill>
                <a:latin typeface="Calibri"/>
                <a:cs typeface="Calibri"/>
              </a:rPr>
              <a:t>Statuts, intérêt communautaire, règlement intérieur, services, compétences, réalisations…</a:t>
            </a:r>
          </a:p>
        </p:txBody>
      </p:sp>
      <p:sp>
        <p:nvSpPr>
          <p:cNvPr id="520" name="br2"/>
          <p:cNvSpPr/>
          <p:nvPr/>
        </p:nvSpPr>
        <p:spPr>
          <a:xfrm>
            <a:off x="4744000" y="2050000"/>
            <a:ext cx="4150000" cy="600000"/>
          </a:xfrm>
          <a:prstGeom prst="roundRect">
            <a:avLst/>
          </a:prstGeom>
          <a:solidFill>
            <a:srgbClr val="1F487C"/>
          </a:solidFill>
          <a:ln w="12700">
            <a:solidFill>
              <a:srgbClr val="1F487C"/>
            </a:solidFill>
          </a:ln>
        </p:spPr>
        <p:txBody>
          <a:bodyPr wrap="square" lIns="54000" tIns="27000" rIns="54000" bIns="27000" anchor="ctr"/>
          <a:lstStyle/>
          <a:p>
            <a:pPr algn="ctr">
              <a:lnSpc>
                <a:spcPct val="100000"/>
              </a:lnSpc>
            </a:pPr>
            <a:r>
              <a:rPr lang="fr-FR" sz="1100" b="1">
                <a:solidFill>
                  <a:srgbClr val="FFFFFF"/>
                </a:solidFill>
                <a:latin typeface="Calibri"/>
                <a:cs typeface="Calibri"/>
              </a:rPr>
              <a:t>Relations communes / intercommunalité</a:t>
            </a:r>
          </a:p>
          <a:p>
            <a:pPr algn="ctr">
              <a:lnSpc>
                <a:spcPct val="100000"/>
              </a:lnSpc>
            </a:pPr>
            <a:r>
              <a:rPr lang="fr-FR" sz="1100">
                <a:solidFill>
                  <a:srgbClr val="FFFFFF"/>
                </a:solidFill>
                <a:latin typeface="Calibri"/>
                <a:cs typeface="Calibri"/>
              </a:rPr>
              <a:t>Dispositifs de dialogue et de participation</a:t>
            </a:r>
          </a:p>
        </p:txBody>
      </p:sp>
      <p:sp>
        <p:nvSpPr>
          <p:cNvPr id="511" name="l1"/>
          <p:cNvSpPr/>
          <p:nvPr/>
        </p:nvSpPr>
        <p:spPr>
          <a:xfrm>
            <a:off x="250000" y="2800000"/>
            <a:ext cx="4150000" cy="700000"/>
          </a:xfrm>
          <a:prstGeom prst="roundRect">
            <a:avLst/>
          </a:prstGeom>
          <a:solidFill>
            <a:srgbClr val="E8F0F8"/>
          </a:solidFill>
          <a:ln w="12700">
            <a:solidFill>
              <a:srgbClr val="1F487C"/>
            </a:solidFill>
          </a:ln>
        </p:spPr>
        <p:txBody>
          <a:bodyPr wrap="square" lIns="54000" tIns="27000" rIns="54000" bIns="27000" anchor="ctr"/>
          <a:lstStyle/>
          <a:p>
            <a:pPr algn="ctr">
              <a:lnSpc>
                <a:spcPct val="100000"/>
              </a:lnSpc>
            </a:pPr>
            <a:r>
              <a:rPr lang="fr-FR" sz="1000">
                <a:solidFill>
                  <a:srgbClr val="1F487C"/>
                </a:solidFill>
                <a:latin typeface="Calibri"/>
                <a:cs typeface="Calibri"/>
              </a:rPr>
              <a:t>Rapport annuel du Président communautaire aux maires (activité de l'EPCI + compte financier unique)</a:t>
            </a:r>
          </a:p>
        </p:txBody>
      </p:sp>
      <p:sp>
        <p:nvSpPr>
          <p:cNvPr id="512" name="l2"/>
          <p:cNvSpPr/>
          <p:nvPr/>
        </p:nvSpPr>
        <p:spPr>
          <a:xfrm>
            <a:off x="250000" y="3600000"/>
            <a:ext cx="4150000" cy="700000"/>
          </a:xfrm>
          <a:prstGeom prst="roundRect">
            <a:avLst/>
          </a:prstGeom>
          <a:solidFill>
            <a:srgbClr val="E8F0F8"/>
          </a:solidFill>
          <a:ln w="12700">
            <a:solidFill>
              <a:srgbClr val="1F487C"/>
            </a:solidFill>
          </a:ln>
        </p:spPr>
        <p:txBody>
          <a:bodyPr wrap="square" lIns="54000" tIns="27000" rIns="54000" bIns="27000" anchor="ctr"/>
          <a:lstStyle/>
          <a:p>
            <a:pPr algn="ctr">
              <a:lnSpc>
                <a:spcPct val="100000"/>
              </a:lnSpc>
            </a:pPr>
            <a:r>
              <a:rPr lang="fr-FR" sz="1000">
                <a:solidFill>
                  <a:srgbClr val="1F487C"/>
                </a:solidFill>
                <a:latin typeface="Calibri"/>
                <a:cs typeface="Calibri"/>
              </a:rPr>
              <a:t>Rapport des conseillers communautaires aux conseils municipaux (au moins 2 fois par an)</a:t>
            </a:r>
          </a:p>
        </p:txBody>
      </p:sp>
      <p:sp>
        <p:nvSpPr>
          <p:cNvPr id="513" name="l3"/>
          <p:cNvSpPr/>
          <p:nvPr/>
        </p:nvSpPr>
        <p:spPr>
          <a:xfrm>
            <a:off x="250000" y="4400000"/>
            <a:ext cx="4150000" cy="700000"/>
          </a:xfrm>
          <a:prstGeom prst="roundRect">
            <a:avLst/>
          </a:prstGeom>
          <a:solidFill>
            <a:srgbClr val="E8F0F8"/>
          </a:solidFill>
          <a:ln w="12700">
            <a:solidFill>
              <a:srgbClr val="1F487C"/>
            </a:solidFill>
          </a:ln>
        </p:spPr>
        <p:txBody>
          <a:bodyPr wrap="square" lIns="54000" tIns="27000" rIns="54000" bIns="27000" anchor="ctr"/>
          <a:lstStyle/>
          <a:p>
            <a:pPr algn="ctr">
              <a:lnSpc>
                <a:spcPct val="100000"/>
              </a:lnSpc>
            </a:pPr>
            <a:r>
              <a:rPr lang="fr-FR" sz="1000">
                <a:solidFill>
                  <a:srgbClr val="1F487C"/>
                </a:solidFill>
                <a:latin typeface="Calibri"/>
                <a:cs typeface="Calibri"/>
              </a:rPr>
              <a:t>Transmission des affaires intercommunales : convocations, ordre du jour, comptes rendus</a:t>
            </a:r>
          </a:p>
        </p:txBody>
      </p:sp>
      <p:sp>
        <p:nvSpPr>
          <p:cNvPr id="521" name="r1"/>
          <p:cNvSpPr/>
          <p:nvPr/>
        </p:nvSpPr>
        <p:spPr>
          <a:xfrm>
            <a:off x="4744000" y="2800000"/>
            <a:ext cx="4150000" cy="700000"/>
          </a:xfrm>
          <a:prstGeom prst="roundRect">
            <a:avLst/>
          </a:prstGeom>
          <a:solidFill>
            <a:srgbClr val="E8F0F8"/>
          </a:solidFill>
          <a:ln w="12700">
            <a:solidFill>
              <a:srgbClr val="1F487C"/>
            </a:solidFill>
          </a:ln>
        </p:spPr>
        <p:txBody>
          <a:bodyPr wrap="square" lIns="54000" tIns="27000" rIns="54000" bIns="27000" anchor="ctr"/>
          <a:lstStyle/>
          <a:p>
            <a:pPr algn="ctr">
              <a:lnSpc>
                <a:spcPct val="100000"/>
              </a:lnSpc>
            </a:pPr>
            <a:r>
              <a:rPr lang="fr-FR" sz="1000" b="1">
                <a:solidFill>
                  <a:srgbClr val="1F487C"/>
                </a:solidFill>
                <a:latin typeface="Calibri"/>
                <a:cs typeface="Calibri"/>
              </a:rPr>
              <a:t>Conférence des maires</a:t>
            </a:r>
          </a:p>
          <a:p>
            <a:pPr algn="ctr">
              <a:lnSpc>
                <a:spcPct val="100000"/>
              </a:lnSpc>
            </a:pPr>
            <a:r>
              <a:rPr lang="fr-FR" sz="1000">
                <a:solidFill>
                  <a:srgbClr val="1F487C"/>
                </a:solidFill>
                <a:latin typeface="Calibri"/>
                <a:cs typeface="Calibri"/>
              </a:rPr>
              <a:t>Obligatoire, sauf si le Bureau comprend tous les maires</a:t>
            </a:r>
          </a:p>
        </p:txBody>
      </p:sp>
      <p:sp>
        <p:nvSpPr>
          <p:cNvPr id="522" name="r2"/>
          <p:cNvSpPr/>
          <p:nvPr/>
        </p:nvSpPr>
        <p:spPr>
          <a:xfrm>
            <a:off x="4744000" y="3600000"/>
            <a:ext cx="4150000" cy="700000"/>
          </a:xfrm>
          <a:prstGeom prst="roundRect">
            <a:avLst/>
          </a:prstGeom>
          <a:solidFill>
            <a:srgbClr val="E8F0F8"/>
          </a:solidFill>
          <a:ln w="12700">
            <a:solidFill>
              <a:srgbClr val="1F487C"/>
            </a:solidFill>
          </a:ln>
        </p:spPr>
        <p:txBody>
          <a:bodyPr wrap="square" lIns="54000" tIns="27000" rIns="54000" bIns="27000" anchor="ctr"/>
          <a:lstStyle/>
          <a:p>
            <a:pPr algn="ctr">
              <a:lnSpc>
                <a:spcPct val="100000"/>
              </a:lnSpc>
            </a:pPr>
            <a:r>
              <a:rPr lang="fr-FR" sz="1000">
                <a:solidFill>
                  <a:srgbClr val="1F487C"/>
                </a:solidFill>
                <a:latin typeface="Calibri"/>
                <a:cs typeface="Calibri"/>
              </a:rPr>
              <a:t>Participation des élus municipaux aux commissions intercommunales et invitations croisées président EPCI / conseil municipal</a:t>
            </a:r>
          </a:p>
        </p:txBody>
      </p:sp>
      <p:sp>
        <p:nvSpPr>
          <p:cNvPr id="523" name="r3"/>
          <p:cNvSpPr/>
          <p:nvPr/>
        </p:nvSpPr>
        <p:spPr>
          <a:xfrm>
            <a:off x="4744000" y="4400000"/>
            <a:ext cx="4150000" cy="700000"/>
          </a:xfrm>
          <a:prstGeom prst="roundRect">
            <a:avLst/>
          </a:prstGeom>
          <a:solidFill>
            <a:srgbClr val="FFFFFF"/>
          </a:solidFill>
          <a:ln w="12700">
            <a:solidFill>
              <a:srgbClr val="00549F"/>
            </a:solidFill>
          </a:ln>
        </p:spPr>
        <p:txBody>
          <a:bodyPr wrap="square" lIns="54000" tIns="27000" rIns="54000" bIns="27000" anchor="ctr"/>
          <a:lstStyle/>
          <a:p>
            <a:pPr algn="ctr">
              <a:lnSpc>
                <a:spcPct val="100000"/>
              </a:lnSpc>
            </a:pPr>
            <a:r>
              <a:rPr lang="fr-FR" sz="1000" b="1">
                <a:solidFill>
                  <a:srgbClr val="00549F"/>
                </a:solidFill>
                <a:latin typeface="Calibri"/>
                <a:cs typeface="Calibri"/>
              </a:rPr>
              <a:t>Pacte de gouvernance</a:t>
            </a:r>
          </a:p>
          <a:p>
            <a:pPr algn="ctr">
              <a:lnSpc>
                <a:spcPct val="100000"/>
              </a:lnSpc>
            </a:pPr>
            <a:r>
              <a:rPr lang="fr-FR" sz="1000">
                <a:solidFill>
                  <a:srgbClr val="00549F"/>
                </a:solidFill>
                <a:latin typeface="Calibri"/>
                <a:cs typeface="Calibri"/>
              </a:rPr>
              <a:t>Formalise le processus de dialogue entre communes et intercommunalité</a:t>
            </a:r>
          </a:p>
        </p:txBody>
      </p:sp>
      <p:cxnSp>
        <p:nvCxnSpPr>
          <p:cNvPr id="600" name="c600"/>
          <p:cNvCxnSpPr/>
          <p:nvPr/>
        </p:nvCxnSpPr>
        <p:spPr>
          <a:xfrm>
            <a:off x="4550000" y="1850000"/>
            <a:ext cx="1" cy="110000"/>
          </a:xfrm>
          <a:prstGeom prst="line">
            <a:avLst/>
          </a:prstGeom>
          <a:ln w="19050">
            <a:solidFill>
              <a:srgbClr val="1F487C"/>
            </a:solidFill>
          </a:ln>
        </p:spPr>
      </p:cxnSp>
      <p:cxnSp>
        <p:nvCxnSpPr>
          <p:cNvPr id="601" name="c601"/>
          <p:cNvCxnSpPr/>
          <p:nvPr/>
        </p:nvCxnSpPr>
        <p:spPr>
          <a:xfrm>
            <a:off x="2325000" y="1960000"/>
            <a:ext cx="4494000" cy="1"/>
          </a:xfrm>
          <a:prstGeom prst="line">
            <a:avLst/>
          </a:prstGeom>
          <a:ln w="19050">
            <a:solidFill>
              <a:srgbClr val="1F487C"/>
            </a:solidFill>
          </a:ln>
        </p:spPr>
      </p:cxnSp>
      <p:cxnSp>
        <p:nvCxnSpPr>
          <p:cNvPr id="602" name="c602"/>
          <p:cNvCxnSpPr/>
          <p:nvPr/>
        </p:nvCxnSpPr>
        <p:spPr>
          <a:xfrm>
            <a:off x="2325000" y="1960000"/>
            <a:ext cx="1" cy="90000"/>
          </a:xfrm>
          <a:prstGeom prst="line">
            <a:avLst/>
          </a:prstGeom>
          <a:ln w="19050">
            <a:solidFill>
              <a:srgbClr val="1F487C"/>
            </a:solidFill>
            <a:tailEnd type="triangle" w="med" len="med"/>
          </a:ln>
        </p:spPr>
      </p:cxnSp>
      <p:cxnSp>
        <p:nvCxnSpPr>
          <p:cNvPr id="603" name="c603"/>
          <p:cNvCxnSpPr/>
          <p:nvPr/>
        </p:nvCxnSpPr>
        <p:spPr>
          <a:xfrm>
            <a:off x="6819000" y="1960000"/>
            <a:ext cx="1" cy="90000"/>
          </a:xfrm>
          <a:prstGeom prst="line">
            <a:avLst/>
          </a:prstGeom>
          <a:ln w="19050">
            <a:solidFill>
              <a:srgbClr val="1F487C"/>
            </a:solidFill>
            <a:tailEnd type="triangle" w="med" len="med"/>
          </a:ln>
        </p:spPr>
      </p:cxnSp>
      <p:cxnSp>
        <p:nvCxnSpPr>
          <p:cNvPr id="604" name="c604"/>
          <p:cNvCxnSpPr/>
          <p:nvPr/>
        </p:nvCxnSpPr>
        <p:spPr>
          <a:xfrm>
            <a:off x="2325000" y="2650000"/>
            <a:ext cx="1" cy="150000"/>
          </a:xfrm>
          <a:prstGeom prst="line">
            <a:avLst/>
          </a:prstGeom>
          <a:ln w="19050">
            <a:solidFill>
              <a:srgbClr val="1F487C"/>
            </a:solidFill>
            <a:tailEnd type="triangle" w="med" len="med"/>
          </a:ln>
        </p:spPr>
      </p:cxnSp>
      <p:cxnSp>
        <p:nvCxnSpPr>
          <p:cNvPr id="605" name="c605"/>
          <p:cNvCxnSpPr/>
          <p:nvPr/>
        </p:nvCxnSpPr>
        <p:spPr>
          <a:xfrm>
            <a:off x="6819000" y="2650000"/>
            <a:ext cx="1" cy="150000"/>
          </a:xfrm>
          <a:prstGeom prst="line">
            <a:avLst/>
          </a:prstGeom>
          <a:ln w="19050">
            <a:solidFill>
              <a:srgbClr val="1F487C"/>
            </a:solidFill>
            <a:tailEnd type="triangle" w="med" len="med"/>
          </a:ln>
        </p:spPr>
      </p:cxnSp>
      <p:cxnSp>
        <p:nvCxnSpPr>
          <p:cNvPr id="610" name="c610"/>
          <p:cNvCxnSpPr/>
          <p:nvPr/>
        </p:nvCxnSpPr>
        <p:spPr>
          <a:xfrm>
            <a:off x="2325000" y="3500000"/>
            <a:ext cx="1" cy="100000"/>
          </a:xfrm>
          <a:prstGeom prst="line">
            <a:avLst/>
          </a:prstGeom>
          <a:ln w="19050">
            <a:solidFill>
              <a:srgbClr val="1F487C"/>
            </a:solidFill>
          </a:ln>
        </p:spPr>
      </p:cxnSp>
      <p:cxnSp>
        <p:nvCxnSpPr>
          <p:cNvPr id="620" name="c620"/>
          <p:cNvCxnSpPr/>
          <p:nvPr/>
        </p:nvCxnSpPr>
        <p:spPr>
          <a:xfrm>
            <a:off x="6819000" y="3500000"/>
            <a:ext cx="1" cy="100000"/>
          </a:xfrm>
          <a:prstGeom prst="line">
            <a:avLst/>
          </a:prstGeom>
          <a:ln w="19050">
            <a:solidFill>
              <a:srgbClr val="1F487C"/>
            </a:solidFill>
          </a:ln>
        </p:spPr>
      </p:cxnSp>
      <p:cxnSp>
        <p:nvCxnSpPr>
          <p:cNvPr id="611" name="c611"/>
          <p:cNvCxnSpPr/>
          <p:nvPr/>
        </p:nvCxnSpPr>
        <p:spPr>
          <a:xfrm>
            <a:off x="2325000" y="4300000"/>
            <a:ext cx="1" cy="100000"/>
          </a:xfrm>
          <a:prstGeom prst="line">
            <a:avLst/>
          </a:prstGeom>
          <a:ln w="19050">
            <a:solidFill>
              <a:srgbClr val="1F487C"/>
            </a:solidFill>
          </a:ln>
        </p:spPr>
      </p:cxnSp>
      <p:cxnSp>
        <p:nvCxnSpPr>
          <p:cNvPr id="621" name="c621"/>
          <p:cNvCxnSpPr/>
          <p:nvPr/>
        </p:nvCxnSpPr>
        <p:spPr>
          <a:xfrm>
            <a:off x="6819000" y="4300000"/>
            <a:ext cx="1" cy="100000"/>
          </a:xfrm>
          <a:prstGeom prst="line">
            <a:avLst/>
          </a:prstGeom>
          <a:ln w="19050">
            <a:solidFill>
              <a:srgbClr val="1F487C"/>
            </a:solidFill>
          </a:ln>
        </p:spPr>
      </p:cxnSp>
      <p:pic>
        <p:nvPicPr>
          <p:cNvPr id="6" name="object 6"/>
          <p:cNvPicPr/>
          <p:nvPr/>
        </p:nvPicPr>
        <p:blipFill>
          <a:blip r:embed="rId2" cstate="print"/>
          <a:stretch>
            <a:fillRect/>
          </a:stretch>
        </p:blipFill>
        <p:spPr>
          <a:xfrm>
            <a:off x="7004177" y="25"/>
            <a:ext cx="2139823" cy="117662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88214"/>
            <a:ext cx="160655" cy="345440"/>
          </a:xfrm>
          <a:prstGeom prst="rect">
            <a:avLst/>
          </a:prstGeom>
        </p:spPr>
        <p:txBody>
          <a:bodyPr vert="horz" wrap="square" lIns="0" tIns="12700" rIns="0" bIns="0" rtlCol="0">
            <a:spAutoFit/>
          </a:bodyPr>
          <a:lstStyle/>
          <a:p>
            <a:pPr marL="12700">
              <a:lnSpc>
                <a:spcPct val="100000"/>
              </a:lnSpc>
              <a:spcBef>
                <a:spcPts val="100"/>
              </a:spcBef>
            </a:pPr>
            <a:r>
              <a:rPr sz="2100" b="1" spc="-50" dirty="0">
                <a:solidFill>
                  <a:srgbClr val="FFFFFF"/>
                </a:solidFill>
                <a:latin typeface="Calibri"/>
                <a:cs typeface="Calibri"/>
              </a:rPr>
              <a:t>2</a:t>
            </a:r>
            <a:endParaRPr sz="2100">
              <a:latin typeface="Calibri"/>
              <a:cs typeface="Calibri"/>
            </a:endParaRPr>
          </a:p>
        </p:txBody>
      </p:sp>
      <p:sp>
        <p:nvSpPr>
          <p:cNvPr id="4" name="object 4" descr="$PPTXTitle"/>
          <p:cNvSpPr txBox="1">
            <a:spLocks noGrp="1"/>
          </p:cNvSpPr>
          <p:nvPr>
            <p:ph type="title"/>
          </p:nvPr>
        </p:nvSpPr>
        <p:spPr>
          <a:xfrm>
            <a:off x="258267" y="504901"/>
            <a:ext cx="2801620" cy="391795"/>
          </a:xfrm>
          <a:prstGeom prst="rect">
            <a:avLst/>
          </a:prstGeom>
        </p:spPr>
        <p:txBody>
          <a:bodyPr vert="horz" wrap="square" lIns="0" tIns="12700" rIns="0" bIns="0" rtlCol="0">
            <a:spAutoFit/>
          </a:bodyPr>
          <a:lstStyle/>
          <a:p>
            <a:pPr marL="12700">
              <a:lnSpc>
                <a:spcPct val="100000"/>
              </a:lnSpc>
              <a:spcBef>
                <a:spcPts val="100"/>
              </a:spcBef>
            </a:pPr>
            <a:r>
              <a:rPr sz="2400" u="none" dirty="0">
                <a:solidFill>
                  <a:srgbClr val="FFFFFF"/>
                </a:solidFill>
              </a:rPr>
              <a:t>Pacte</a:t>
            </a:r>
            <a:r>
              <a:rPr sz="2400" u="none" spc="-85" dirty="0">
                <a:solidFill>
                  <a:srgbClr val="FFFFFF"/>
                </a:solidFill>
              </a:rPr>
              <a:t> </a:t>
            </a:r>
            <a:r>
              <a:rPr sz="2400" u="none" dirty="0">
                <a:solidFill>
                  <a:srgbClr val="FFFFFF"/>
                </a:solidFill>
              </a:rPr>
              <a:t>de</a:t>
            </a:r>
            <a:r>
              <a:rPr sz="2400" u="none" spc="-85" dirty="0">
                <a:solidFill>
                  <a:srgbClr val="FFFFFF"/>
                </a:solidFill>
              </a:rPr>
              <a:t> </a:t>
            </a:r>
            <a:r>
              <a:rPr sz="2400" u="none" spc="-10" dirty="0">
                <a:solidFill>
                  <a:srgbClr val="FFFFFF"/>
                </a:solidFill>
              </a:rPr>
              <a:t>gouvernance</a:t>
            </a:r>
            <a:endParaRPr sz="2400"/>
          </a:p>
        </p:txBody>
      </p:sp>
      <p:grpSp>
        <p:nvGrpSpPr>
          <p:cNvPr id="5" name="object 5"/>
          <p:cNvGrpSpPr/>
          <p:nvPr/>
        </p:nvGrpSpPr>
        <p:grpSpPr>
          <a:xfrm>
            <a:off x="3334130" y="1444371"/>
            <a:ext cx="5626735" cy="1051560"/>
            <a:chOff x="3334130" y="1444371"/>
            <a:chExt cx="5626735" cy="1051560"/>
          </a:xfrm>
        </p:grpSpPr>
        <p:sp>
          <p:nvSpPr>
            <p:cNvPr id="6" name="object 6"/>
            <p:cNvSpPr/>
            <p:nvPr/>
          </p:nvSpPr>
          <p:spPr>
            <a:xfrm>
              <a:off x="3346830" y="1457071"/>
              <a:ext cx="5601335" cy="1026160"/>
            </a:xfrm>
            <a:custGeom>
              <a:avLst/>
              <a:gdLst/>
              <a:ahLst/>
              <a:cxnLst/>
              <a:rect l="l" t="t" r="r" b="b"/>
              <a:pathLst>
                <a:path w="5601334" h="1026160">
                  <a:moveTo>
                    <a:pt x="5429885" y="0"/>
                  </a:moveTo>
                  <a:lnTo>
                    <a:pt x="0" y="0"/>
                  </a:lnTo>
                  <a:lnTo>
                    <a:pt x="0" y="1026032"/>
                  </a:lnTo>
                  <a:lnTo>
                    <a:pt x="5429885" y="1026032"/>
                  </a:lnTo>
                  <a:lnTo>
                    <a:pt x="5475355" y="1019922"/>
                  </a:lnTo>
                  <a:lnTo>
                    <a:pt x="5516197" y="1002679"/>
                  </a:lnTo>
                  <a:lnTo>
                    <a:pt x="5550789" y="975931"/>
                  </a:lnTo>
                  <a:lnTo>
                    <a:pt x="5577506" y="941309"/>
                  </a:lnTo>
                  <a:lnTo>
                    <a:pt x="5594726" y="900444"/>
                  </a:lnTo>
                  <a:lnTo>
                    <a:pt x="5600827" y="854963"/>
                  </a:lnTo>
                  <a:lnTo>
                    <a:pt x="5600827" y="171068"/>
                  </a:lnTo>
                  <a:lnTo>
                    <a:pt x="5594726" y="125588"/>
                  </a:lnTo>
                  <a:lnTo>
                    <a:pt x="5577506" y="84723"/>
                  </a:lnTo>
                  <a:lnTo>
                    <a:pt x="5550789" y="50101"/>
                  </a:lnTo>
                  <a:lnTo>
                    <a:pt x="5516197" y="23353"/>
                  </a:lnTo>
                  <a:lnTo>
                    <a:pt x="5475355" y="6110"/>
                  </a:lnTo>
                  <a:lnTo>
                    <a:pt x="5429885" y="0"/>
                  </a:lnTo>
                  <a:close/>
                </a:path>
              </a:pathLst>
            </a:custGeom>
            <a:solidFill>
              <a:srgbClr val="D7D2DF">
                <a:alpha val="90194"/>
              </a:srgbClr>
            </a:solidFill>
          </p:spPr>
          <p:txBody>
            <a:bodyPr wrap="square" lIns="0" tIns="0" rIns="0" bIns="0" rtlCol="0"/>
            <a:lstStyle/>
            <a:p>
              <a:endParaRPr/>
            </a:p>
          </p:txBody>
        </p:sp>
        <p:sp>
          <p:nvSpPr>
            <p:cNvPr id="7" name="object 7"/>
            <p:cNvSpPr/>
            <p:nvPr/>
          </p:nvSpPr>
          <p:spPr>
            <a:xfrm>
              <a:off x="3346830" y="1457071"/>
              <a:ext cx="5601335" cy="1026160"/>
            </a:xfrm>
            <a:custGeom>
              <a:avLst/>
              <a:gdLst/>
              <a:ahLst/>
              <a:cxnLst/>
              <a:rect l="l" t="t" r="r" b="b"/>
              <a:pathLst>
                <a:path w="5601334" h="1026160">
                  <a:moveTo>
                    <a:pt x="5600827" y="171068"/>
                  </a:moveTo>
                  <a:lnTo>
                    <a:pt x="5600827" y="854963"/>
                  </a:lnTo>
                  <a:lnTo>
                    <a:pt x="5594726" y="900444"/>
                  </a:lnTo>
                  <a:lnTo>
                    <a:pt x="5577506" y="941309"/>
                  </a:lnTo>
                  <a:lnTo>
                    <a:pt x="5550789" y="975931"/>
                  </a:lnTo>
                  <a:lnTo>
                    <a:pt x="5516197" y="1002679"/>
                  </a:lnTo>
                  <a:lnTo>
                    <a:pt x="5475355" y="1019922"/>
                  </a:lnTo>
                  <a:lnTo>
                    <a:pt x="5429885" y="1026032"/>
                  </a:lnTo>
                  <a:lnTo>
                    <a:pt x="0" y="1026032"/>
                  </a:lnTo>
                  <a:lnTo>
                    <a:pt x="0" y="0"/>
                  </a:lnTo>
                  <a:lnTo>
                    <a:pt x="5429885" y="0"/>
                  </a:lnTo>
                  <a:lnTo>
                    <a:pt x="5475355" y="6110"/>
                  </a:lnTo>
                  <a:lnTo>
                    <a:pt x="5516197" y="23353"/>
                  </a:lnTo>
                  <a:lnTo>
                    <a:pt x="5550789" y="50101"/>
                  </a:lnTo>
                  <a:lnTo>
                    <a:pt x="5577506" y="84723"/>
                  </a:lnTo>
                  <a:lnTo>
                    <a:pt x="5594726" y="125588"/>
                  </a:lnTo>
                  <a:lnTo>
                    <a:pt x="5600827" y="171068"/>
                  </a:lnTo>
                  <a:close/>
                </a:path>
              </a:pathLst>
            </a:custGeom>
            <a:ln w="25400">
              <a:solidFill>
                <a:srgbClr val="D7D2DF"/>
              </a:solidFill>
            </a:ln>
          </p:spPr>
          <p:txBody>
            <a:bodyPr wrap="square" lIns="0" tIns="0" rIns="0" bIns="0" rtlCol="0"/>
            <a:lstStyle/>
            <a:p>
              <a:endParaRPr/>
            </a:p>
          </p:txBody>
        </p:sp>
        <p:pic>
          <p:nvPicPr>
            <p:cNvPr id="8" name="object 8"/>
            <p:cNvPicPr/>
            <p:nvPr/>
          </p:nvPicPr>
          <p:blipFill>
            <a:blip r:embed="rId2" cstate="print"/>
            <a:stretch>
              <a:fillRect/>
            </a:stretch>
          </p:blipFill>
          <p:spPr>
            <a:xfrm>
              <a:off x="3476243" y="1892808"/>
              <a:ext cx="482346" cy="413765"/>
            </a:xfrm>
            <a:prstGeom prst="rect">
              <a:avLst/>
            </a:prstGeom>
          </p:spPr>
        </p:pic>
      </p:grpSp>
      <p:sp>
        <p:nvSpPr>
          <p:cNvPr id="9" name="object 9"/>
          <p:cNvSpPr txBox="1"/>
          <p:nvPr/>
        </p:nvSpPr>
        <p:spPr>
          <a:xfrm>
            <a:off x="3582415" y="1670483"/>
            <a:ext cx="4657090" cy="523240"/>
          </a:xfrm>
          <a:prstGeom prst="rect">
            <a:avLst/>
          </a:prstGeom>
        </p:spPr>
        <p:txBody>
          <a:bodyPr vert="horz" wrap="square" lIns="0" tIns="48260" rIns="0" bIns="0" rtlCol="0">
            <a:spAutoFit/>
          </a:bodyPr>
          <a:lstStyle/>
          <a:p>
            <a:pPr marL="125730" indent="-113030">
              <a:lnSpc>
                <a:spcPct val="100000"/>
              </a:lnSpc>
              <a:spcBef>
                <a:spcPts val="380"/>
              </a:spcBef>
              <a:buChar char="•"/>
              <a:tabLst>
                <a:tab pos="125730" algn="l"/>
              </a:tabLst>
            </a:pPr>
            <a:r>
              <a:rPr sz="1400" dirty="0">
                <a:latin typeface="Calibri"/>
                <a:cs typeface="Calibri"/>
              </a:rPr>
              <a:t>Pacte</a:t>
            </a:r>
            <a:r>
              <a:rPr sz="1400" spc="-40" dirty="0">
                <a:latin typeface="Calibri"/>
                <a:cs typeface="Calibri"/>
              </a:rPr>
              <a:t> </a:t>
            </a:r>
            <a:r>
              <a:rPr sz="1400" spc="-10" dirty="0">
                <a:latin typeface="Calibri"/>
                <a:cs typeface="Calibri"/>
              </a:rPr>
              <a:t>facultatif</a:t>
            </a:r>
            <a:endParaRPr sz="1400">
              <a:latin typeface="Calibri"/>
              <a:cs typeface="Calibri"/>
            </a:endParaRPr>
          </a:p>
          <a:p>
            <a:pPr marL="297180">
              <a:lnSpc>
                <a:spcPct val="100000"/>
              </a:lnSpc>
              <a:spcBef>
                <a:spcPts val="275"/>
              </a:spcBef>
            </a:pPr>
            <a:r>
              <a:rPr sz="1400" dirty="0">
                <a:latin typeface="Calibri"/>
                <a:cs typeface="Calibri"/>
              </a:rPr>
              <a:t>Mais</a:t>
            </a:r>
            <a:r>
              <a:rPr sz="1400" spc="-30" dirty="0">
                <a:latin typeface="Calibri"/>
                <a:cs typeface="Calibri"/>
              </a:rPr>
              <a:t> </a:t>
            </a:r>
            <a:r>
              <a:rPr sz="1400" b="1" dirty="0">
                <a:latin typeface="Calibri"/>
                <a:cs typeface="Calibri"/>
              </a:rPr>
              <a:t>débat</a:t>
            </a:r>
            <a:r>
              <a:rPr sz="1400" b="1" spc="-35" dirty="0">
                <a:latin typeface="Calibri"/>
                <a:cs typeface="Calibri"/>
              </a:rPr>
              <a:t> </a:t>
            </a:r>
            <a:r>
              <a:rPr sz="1400" b="1" dirty="0">
                <a:latin typeface="Calibri"/>
                <a:cs typeface="Calibri"/>
              </a:rPr>
              <a:t>et</a:t>
            </a:r>
            <a:r>
              <a:rPr sz="1400" b="1" spc="-15" dirty="0">
                <a:latin typeface="Calibri"/>
                <a:cs typeface="Calibri"/>
              </a:rPr>
              <a:t> </a:t>
            </a:r>
            <a:r>
              <a:rPr sz="1400" b="1" dirty="0">
                <a:latin typeface="Calibri"/>
                <a:cs typeface="Calibri"/>
              </a:rPr>
              <a:t>délibération</a:t>
            </a:r>
            <a:r>
              <a:rPr sz="1400" b="1" spc="-50" dirty="0">
                <a:latin typeface="Calibri"/>
                <a:cs typeface="Calibri"/>
              </a:rPr>
              <a:t> </a:t>
            </a:r>
            <a:r>
              <a:rPr sz="1400" b="1" dirty="0">
                <a:latin typeface="Calibri"/>
                <a:cs typeface="Calibri"/>
              </a:rPr>
              <a:t>obligatoires</a:t>
            </a:r>
            <a:r>
              <a:rPr sz="1400" b="1" spc="-15" dirty="0">
                <a:latin typeface="Calibri"/>
                <a:cs typeface="Calibri"/>
              </a:rPr>
              <a:t> </a:t>
            </a:r>
            <a:r>
              <a:rPr sz="1400" dirty="0">
                <a:latin typeface="Calibri"/>
                <a:cs typeface="Calibri"/>
              </a:rPr>
              <a:t>sur</a:t>
            </a:r>
            <a:r>
              <a:rPr sz="1400" spc="-50" dirty="0">
                <a:latin typeface="Calibri"/>
                <a:cs typeface="Calibri"/>
              </a:rPr>
              <a:t> </a:t>
            </a:r>
            <a:r>
              <a:rPr sz="1400" dirty="0">
                <a:latin typeface="Calibri"/>
                <a:cs typeface="Calibri"/>
              </a:rPr>
              <a:t>son</a:t>
            </a:r>
            <a:r>
              <a:rPr sz="1400" spc="-25" dirty="0">
                <a:latin typeface="Calibri"/>
                <a:cs typeface="Calibri"/>
              </a:rPr>
              <a:t> </a:t>
            </a:r>
            <a:r>
              <a:rPr sz="1400" spc="-10" dirty="0">
                <a:latin typeface="Calibri"/>
                <a:cs typeface="Calibri"/>
              </a:rPr>
              <a:t>opportunité</a:t>
            </a:r>
            <a:endParaRPr sz="1400">
              <a:latin typeface="Calibri"/>
              <a:cs typeface="Calibri"/>
            </a:endParaRPr>
          </a:p>
        </p:txBody>
      </p:sp>
      <p:grpSp>
        <p:nvGrpSpPr>
          <p:cNvPr id="10" name="object 10"/>
          <p:cNvGrpSpPr/>
          <p:nvPr/>
        </p:nvGrpSpPr>
        <p:grpSpPr>
          <a:xfrm>
            <a:off x="183578" y="1374647"/>
            <a:ext cx="3176270" cy="1191260"/>
            <a:chOff x="183578" y="1374647"/>
            <a:chExt cx="3176270" cy="1191260"/>
          </a:xfrm>
        </p:grpSpPr>
        <p:sp>
          <p:nvSpPr>
            <p:cNvPr id="11" name="object 11"/>
            <p:cNvSpPr/>
            <p:nvPr/>
          </p:nvSpPr>
          <p:spPr>
            <a:xfrm>
              <a:off x="196278" y="1387347"/>
              <a:ext cx="3150870" cy="1165860"/>
            </a:xfrm>
            <a:custGeom>
              <a:avLst/>
              <a:gdLst/>
              <a:ahLst/>
              <a:cxnLst/>
              <a:rect l="l" t="t" r="r" b="b"/>
              <a:pathLst>
                <a:path w="3150870" h="1165860">
                  <a:moveTo>
                    <a:pt x="2956242" y="0"/>
                  </a:moveTo>
                  <a:lnTo>
                    <a:pt x="194246" y="0"/>
                  </a:lnTo>
                  <a:lnTo>
                    <a:pt x="149708" y="5131"/>
                  </a:lnTo>
                  <a:lnTo>
                    <a:pt x="108822" y="19749"/>
                  </a:lnTo>
                  <a:lnTo>
                    <a:pt x="72756" y="42687"/>
                  </a:lnTo>
                  <a:lnTo>
                    <a:pt x="42674" y="72778"/>
                  </a:lnTo>
                  <a:lnTo>
                    <a:pt x="19743" y="108857"/>
                  </a:lnTo>
                  <a:lnTo>
                    <a:pt x="5130" y="149756"/>
                  </a:lnTo>
                  <a:lnTo>
                    <a:pt x="0" y="194310"/>
                  </a:lnTo>
                  <a:lnTo>
                    <a:pt x="0" y="971296"/>
                  </a:lnTo>
                  <a:lnTo>
                    <a:pt x="5130" y="1015802"/>
                  </a:lnTo>
                  <a:lnTo>
                    <a:pt x="19743" y="1056668"/>
                  </a:lnTo>
                  <a:lnTo>
                    <a:pt x="42674" y="1092723"/>
                  </a:lnTo>
                  <a:lnTo>
                    <a:pt x="72756" y="1122801"/>
                  </a:lnTo>
                  <a:lnTo>
                    <a:pt x="108822" y="1145732"/>
                  </a:lnTo>
                  <a:lnTo>
                    <a:pt x="149708" y="1160347"/>
                  </a:lnTo>
                  <a:lnTo>
                    <a:pt x="194246" y="1165478"/>
                  </a:lnTo>
                  <a:lnTo>
                    <a:pt x="2956242" y="1165478"/>
                  </a:lnTo>
                  <a:lnTo>
                    <a:pt x="3000796" y="1160347"/>
                  </a:lnTo>
                  <a:lnTo>
                    <a:pt x="3041695" y="1145732"/>
                  </a:lnTo>
                  <a:lnTo>
                    <a:pt x="3077773" y="1122801"/>
                  </a:lnTo>
                  <a:lnTo>
                    <a:pt x="3107864" y="1092723"/>
                  </a:lnTo>
                  <a:lnTo>
                    <a:pt x="3130802" y="1056668"/>
                  </a:lnTo>
                  <a:lnTo>
                    <a:pt x="3145420" y="1015802"/>
                  </a:lnTo>
                  <a:lnTo>
                    <a:pt x="3150552" y="971296"/>
                  </a:lnTo>
                  <a:lnTo>
                    <a:pt x="3150552" y="194310"/>
                  </a:lnTo>
                  <a:lnTo>
                    <a:pt x="3145420" y="149756"/>
                  </a:lnTo>
                  <a:lnTo>
                    <a:pt x="3130802" y="108857"/>
                  </a:lnTo>
                  <a:lnTo>
                    <a:pt x="3107864" y="72778"/>
                  </a:lnTo>
                  <a:lnTo>
                    <a:pt x="3077773" y="42687"/>
                  </a:lnTo>
                  <a:lnTo>
                    <a:pt x="3041695" y="19749"/>
                  </a:lnTo>
                  <a:lnTo>
                    <a:pt x="3000796" y="5131"/>
                  </a:lnTo>
                  <a:lnTo>
                    <a:pt x="2956242" y="0"/>
                  </a:lnTo>
                  <a:close/>
                </a:path>
              </a:pathLst>
            </a:custGeom>
            <a:solidFill>
              <a:srgbClr val="8063A1"/>
            </a:solidFill>
          </p:spPr>
          <p:txBody>
            <a:bodyPr wrap="square" lIns="0" tIns="0" rIns="0" bIns="0" rtlCol="0"/>
            <a:lstStyle/>
            <a:p>
              <a:endParaRPr/>
            </a:p>
          </p:txBody>
        </p:sp>
        <p:sp>
          <p:nvSpPr>
            <p:cNvPr id="12" name="object 12"/>
            <p:cNvSpPr/>
            <p:nvPr/>
          </p:nvSpPr>
          <p:spPr>
            <a:xfrm>
              <a:off x="196278" y="1387347"/>
              <a:ext cx="3150870" cy="1165860"/>
            </a:xfrm>
            <a:custGeom>
              <a:avLst/>
              <a:gdLst/>
              <a:ahLst/>
              <a:cxnLst/>
              <a:rect l="l" t="t" r="r" b="b"/>
              <a:pathLst>
                <a:path w="3150870" h="1165860">
                  <a:moveTo>
                    <a:pt x="0" y="194310"/>
                  </a:moveTo>
                  <a:lnTo>
                    <a:pt x="5130" y="149756"/>
                  </a:lnTo>
                  <a:lnTo>
                    <a:pt x="19743" y="108857"/>
                  </a:lnTo>
                  <a:lnTo>
                    <a:pt x="42674" y="72778"/>
                  </a:lnTo>
                  <a:lnTo>
                    <a:pt x="72756" y="42687"/>
                  </a:lnTo>
                  <a:lnTo>
                    <a:pt x="108822" y="19749"/>
                  </a:lnTo>
                  <a:lnTo>
                    <a:pt x="149708" y="5131"/>
                  </a:lnTo>
                  <a:lnTo>
                    <a:pt x="194246" y="0"/>
                  </a:lnTo>
                  <a:lnTo>
                    <a:pt x="2956242" y="0"/>
                  </a:lnTo>
                  <a:lnTo>
                    <a:pt x="3000796" y="5131"/>
                  </a:lnTo>
                  <a:lnTo>
                    <a:pt x="3041695" y="19749"/>
                  </a:lnTo>
                  <a:lnTo>
                    <a:pt x="3077773" y="42687"/>
                  </a:lnTo>
                  <a:lnTo>
                    <a:pt x="3107864" y="72778"/>
                  </a:lnTo>
                  <a:lnTo>
                    <a:pt x="3130802" y="108857"/>
                  </a:lnTo>
                  <a:lnTo>
                    <a:pt x="3145420" y="149756"/>
                  </a:lnTo>
                  <a:lnTo>
                    <a:pt x="3150552" y="194310"/>
                  </a:lnTo>
                  <a:lnTo>
                    <a:pt x="3150552" y="971296"/>
                  </a:lnTo>
                  <a:lnTo>
                    <a:pt x="3145420" y="1015802"/>
                  </a:lnTo>
                  <a:lnTo>
                    <a:pt x="3130802" y="1056668"/>
                  </a:lnTo>
                  <a:lnTo>
                    <a:pt x="3107864" y="1092723"/>
                  </a:lnTo>
                  <a:lnTo>
                    <a:pt x="3077773" y="1122801"/>
                  </a:lnTo>
                  <a:lnTo>
                    <a:pt x="3041695" y="1145732"/>
                  </a:lnTo>
                  <a:lnTo>
                    <a:pt x="3000796" y="1160347"/>
                  </a:lnTo>
                  <a:lnTo>
                    <a:pt x="2956242" y="1165478"/>
                  </a:lnTo>
                  <a:lnTo>
                    <a:pt x="194246" y="1165478"/>
                  </a:lnTo>
                  <a:lnTo>
                    <a:pt x="149708" y="1160347"/>
                  </a:lnTo>
                  <a:lnTo>
                    <a:pt x="108822" y="1145732"/>
                  </a:lnTo>
                  <a:lnTo>
                    <a:pt x="72756" y="1122801"/>
                  </a:lnTo>
                  <a:lnTo>
                    <a:pt x="42674" y="1092723"/>
                  </a:lnTo>
                  <a:lnTo>
                    <a:pt x="19743" y="1056668"/>
                  </a:lnTo>
                  <a:lnTo>
                    <a:pt x="5130" y="1015802"/>
                  </a:lnTo>
                  <a:lnTo>
                    <a:pt x="0" y="971296"/>
                  </a:lnTo>
                  <a:lnTo>
                    <a:pt x="0" y="194310"/>
                  </a:lnTo>
                  <a:close/>
                </a:path>
              </a:pathLst>
            </a:custGeom>
            <a:ln w="25400">
              <a:solidFill>
                <a:srgbClr val="FFFFFF"/>
              </a:solidFill>
            </a:ln>
          </p:spPr>
          <p:txBody>
            <a:bodyPr wrap="square" lIns="0" tIns="0" rIns="0" bIns="0" rtlCol="0"/>
            <a:lstStyle/>
            <a:p>
              <a:endParaRPr/>
            </a:p>
          </p:txBody>
        </p:sp>
      </p:grpSp>
      <p:sp>
        <p:nvSpPr>
          <p:cNvPr id="13" name="object 13"/>
          <p:cNvSpPr txBox="1"/>
          <p:nvPr/>
        </p:nvSpPr>
        <p:spPr>
          <a:xfrm>
            <a:off x="1339341" y="1774063"/>
            <a:ext cx="864235" cy="330835"/>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FFFFFF"/>
                </a:solidFill>
                <a:latin typeface="Calibri"/>
                <a:cs typeface="Calibri"/>
              </a:rPr>
              <a:t>Principe</a:t>
            </a:r>
            <a:endParaRPr sz="2000">
              <a:latin typeface="Calibri"/>
              <a:cs typeface="Calibri"/>
            </a:endParaRPr>
          </a:p>
        </p:txBody>
      </p:sp>
      <p:grpSp>
        <p:nvGrpSpPr>
          <p:cNvPr id="14" name="object 14"/>
          <p:cNvGrpSpPr/>
          <p:nvPr/>
        </p:nvGrpSpPr>
        <p:grpSpPr>
          <a:xfrm>
            <a:off x="3334130" y="2693670"/>
            <a:ext cx="5626735" cy="1158240"/>
            <a:chOff x="3334130" y="2693670"/>
            <a:chExt cx="5626735" cy="1158240"/>
          </a:xfrm>
        </p:grpSpPr>
        <p:sp>
          <p:nvSpPr>
            <p:cNvPr id="15" name="object 15"/>
            <p:cNvSpPr/>
            <p:nvPr/>
          </p:nvSpPr>
          <p:spPr>
            <a:xfrm>
              <a:off x="3346830" y="2706370"/>
              <a:ext cx="5601335" cy="1132840"/>
            </a:xfrm>
            <a:custGeom>
              <a:avLst/>
              <a:gdLst/>
              <a:ahLst/>
              <a:cxnLst/>
              <a:rect l="l" t="t" r="r" b="b"/>
              <a:pathLst>
                <a:path w="5601334" h="1132839">
                  <a:moveTo>
                    <a:pt x="5412105" y="0"/>
                  </a:moveTo>
                  <a:lnTo>
                    <a:pt x="0" y="0"/>
                  </a:lnTo>
                  <a:lnTo>
                    <a:pt x="0" y="1132712"/>
                  </a:lnTo>
                  <a:lnTo>
                    <a:pt x="5412105" y="1132712"/>
                  </a:lnTo>
                  <a:lnTo>
                    <a:pt x="5462288" y="1125974"/>
                  </a:lnTo>
                  <a:lnTo>
                    <a:pt x="5507373" y="1106955"/>
                  </a:lnTo>
                  <a:lnTo>
                    <a:pt x="5545566" y="1077452"/>
                  </a:lnTo>
                  <a:lnTo>
                    <a:pt x="5575069" y="1039259"/>
                  </a:lnTo>
                  <a:lnTo>
                    <a:pt x="5594088" y="994174"/>
                  </a:lnTo>
                  <a:lnTo>
                    <a:pt x="5600827" y="943990"/>
                  </a:lnTo>
                  <a:lnTo>
                    <a:pt x="5600827" y="188849"/>
                  </a:lnTo>
                  <a:lnTo>
                    <a:pt x="5594088" y="138656"/>
                  </a:lnTo>
                  <a:lnTo>
                    <a:pt x="5575069" y="93547"/>
                  </a:lnTo>
                  <a:lnTo>
                    <a:pt x="5545566" y="55324"/>
                  </a:lnTo>
                  <a:lnTo>
                    <a:pt x="5507373" y="25790"/>
                  </a:lnTo>
                  <a:lnTo>
                    <a:pt x="5462288" y="6748"/>
                  </a:lnTo>
                  <a:lnTo>
                    <a:pt x="5412105" y="0"/>
                  </a:lnTo>
                  <a:close/>
                </a:path>
              </a:pathLst>
            </a:custGeom>
            <a:solidFill>
              <a:srgbClr val="D2D2E3">
                <a:alpha val="90194"/>
              </a:srgbClr>
            </a:solidFill>
          </p:spPr>
          <p:txBody>
            <a:bodyPr wrap="square" lIns="0" tIns="0" rIns="0" bIns="0" rtlCol="0"/>
            <a:lstStyle/>
            <a:p>
              <a:endParaRPr/>
            </a:p>
          </p:txBody>
        </p:sp>
        <p:sp>
          <p:nvSpPr>
            <p:cNvPr id="16" name="object 16"/>
            <p:cNvSpPr/>
            <p:nvPr/>
          </p:nvSpPr>
          <p:spPr>
            <a:xfrm>
              <a:off x="3346830" y="2706370"/>
              <a:ext cx="5601335" cy="1132840"/>
            </a:xfrm>
            <a:custGeom>
              <a:avLst/>
              <a:gdLst/>
              <a:ahLst/>
              <a:cxnLst/>
              <a:rect l="l" t="t" r="r" b="b"/>
              <a:pathLst>
                <a:path w="5601334" h="1132839">
                  <a:moveTo>
                    <a:pt x="5600827" y="188849"/>
                  </a:moveTo>
                  <a:lnTo>
                    <a:pt x="5600827" y="943990"/>
                  </a:lnTo>
                  <a:lnTo>
                    <a:pt x="5594088" y="994174"/>
                  </a:lnTo>
                  <a:lnTo>
                    <a:pt x="5575069" y="1039259"/>
                  </a:lnTo>
                  <a:lnTo>
                    <a:pt x="5545566" y="1077452"/>
                  </a:lnTo>
                  <a:lnTo>
                    <a:pt x="5507373" y="1106955"/>
                  </a:lnTo>
                  <a:lnTo>
                    <a:pt x="5462288" y="1125974"/>
                  </a:lnTo>
                  <a:lnTo>
                    <a:pt x="5412105" y="1132712"/>
                  </a:lnTo>
                  <a:lnTo>
                    <a:pt x="0" y="1132712"/>
                  </a:lnTo>
                  <a:lnTo>
                    <a:pt x="0" y="0"/>
                  </a:lnTo>
                  <a:lnTo>
                    <a:pt x="5412105" y="0"/>
                  </a:lnTo>
                  <a:lnTo>
                    <a:pt x="5462288" y="6748"/>
                  </a:lnTo>
                  <a:lnTo>
                    <a:pt x="5507373" y="25790"/>
                  </a:lnTo>
                  <a:lnTo>
                    <a:pt x="5545566" y="55324"/>
                  </a:lnTo>
                  <a:lnTo>
                    <a:pt x="5575069" y="93547"/>
                  </a:lnTo>
                  <a:lnTo>
                    <a:pt x="5594088" y="138656"/>
                  </a:lnTo>
                  <a:lnTo>
                    <a:pt x="5600827" y="188849"/>
                  </a:lnTo>
                  <a:close/>
                </a:path>
              </a:pathLst>
            </a:custGeom>
            <a:ln w="25400">
              <a:solidFill>
                <a:srgbClr val="D2D2E3"/>
              </a:solidFill>
            </a:ln>
          </p:spPr>
          <p:txBody>
            <a:bodyPr wrap="square" lIns="0" tIns="0" rIns="0" bIns="0" rtlCol="0"/>
            <a:lstStyle/>
            <a:p>
              <a:endParaRPr/>
            </a:p>
          </p:txBody>
        </p:sp>
      </p:grpSp>
      <p:sp>
        <p:nvSpPr>
          <p:cNvPr id="17" name="object 17"/>
          <p:cNvSpPr txBox="1"/>
          <p:nvPr/>
        </p:nvSpPr>
        <p:spPr>
          <a:xfrm>
            <a:off x="3582415" y="3005683"/>
            <a:ext cx="5054600" cy="480059"/>
          </a:xfrm>
          <a:prstGeom prst="rect">
            <a:avLst/>
          </a:prstGeom>
        </p:spPr>
        <p:txBody>
          <a:bodyPr vert="horz" wrap="square" lIns="0" tIns="26034" rIns="0" bIns="0" rtlCol="0">
            <a:spAutoFit/>
          </a:bodyPr>
          <a:lstStyle/>
          <a:p>
            <a:pPr marL="125730" indent="-113030">
              <a:lnSpc>
                <a:spcPct val="100000"/>
              </a:lnSpc>
              <a:spcBef>
                <a:spcPts val="204"/>
              </a:spcBef>
              <a:buChar char="•"/>
              <a:tabLst>
                <a:tab pos="125730" algn="l"/>
              </a:tabLst>
            </a:pPr>
            <a:r>
              <a:rPr sz="1400" dirty="0">
                <a:latin typeface="Calibri"/>
                <a:cs typeface="Calibri"/>
              </a:rPr>
              <a:t>Mieux</a:t>
            </a:r>
            <a:r>
              <a:rPr sz="1400" spc="-45" dirty="0">
                <a:latin typeface="Calibri"/>
                <a:cs typeface="Calibri"/>
              </a:rPr>
              <a:t> </a:t>
            </a:r>
            <a:r>
              <a:rPr sz="1400" dirty="0">
                <a:latin typeface="Calibri"/>
                <a:cs typeface="Calibri"/>
              </a:rPr>
              <a:t>articuler</a:t>
            </a:r>
            <a:r>
              <a:rPr sz="1400" spc="-50" dirty="0">
                <a:latin typeface="Calibri"/>
                <a:cs typeface="Calibri"/>
              </a:rPr>
              <a:t> </a:t>
            </a:r>
            <a:r>
              <a:rPr sz="1400" dirty="0">
                <a:latin typeface="Calibri"/>
                <a:cs typeface="Calibri"/>
              </a:rPr>
              <a:t>les</a:t>
            </a:r>
            <a:r>
              <a:rPr sz="1400" spc="-50" dirty="0">
                <a:latin typeface="Calibri"/>
                <a:cs typeface="Calibri"/>
              </a:rPr>
              <a:t> </a:t>
            </a:r>
            <a:r>
              <a:rPr sz="1400" spc="-10" dirty="0">
                <a:latin typeface="Calibri"/>
                <a:cs typeface="Calibri"/>
              </a:rPr>
              <a:t>relations</a:t>
            </a:r>
            <a:r>
              <a:rPr sz="1400" spc="-60" dirty="0">
                <a:latin typeface="Calibri"/>
                <a:cs typeface="Calibri"/>
              </a:rPr>
              <a:t> </a:t>
            </a:r>
            <a:r>
              <a:rPr sz="1400" dirty="0">
                <a:latin typeface="Calibri"/>
                <a:cs typeface="Calibri"/>
              </a:rPr>
              <a:t>des</a:t>
            </a:r>
            <a:r>
              <a:rPr sz="1400" spc="-50" dirty="0">
                <a:latin typeface="Calibri"/>
                <a:cs typeface="Calibri"/>
              </a:rPr>
              <a:t> </a:t>
            </a:r>
            <a:r>
              <a:rPr sz="1400" dirty="0">
                <a:latin typeface="Calibri"/>
                <a:cs typeface="Calibri"/>
              </a:rPr>
              <a:t>communes</a:t>
            </a:r>
            <a:r>
              <a:rPr sz="1400" spc="-40" dirty="0">
                <a:latin typeface="Calibri"/>
                <a:cs typeface="Calibri"/>
              </a:rPr>
              <a:t> </a:t>
            </a:r>
            <a:r>
              <a:rPr sz="1400" dirty="0">
                <a:latin typeface="Calibri"/>
                <a:cs typeface="Calibri"/>
              </a:rPr>
              <a:t>avec</a:t>
            </a:r>
            <a:r>
              <a:rPr sz="1400" spc="-45" dirty="0">
                <a:latin typeface="Calibri"/>
                <a:cs typeface="Calibri"/>
              </a:rPr>
              <a:t> </a:t>
            </a:r>
            <a:r>
              <a:rPr sz="1400" spc="-10" dirty="0">
                <a:latin typeface="Calibri"/>
                <a:cs typeface="Calibri"/>
              </a:rPr>
              <a:t>l’intercommunalité</a:t>
            </a:r>
            <a:endParaRPr sz="1400">
              <a:latin typeface="Calibri"/>
              <a:cs typeface="Calibri"/>
            </a:endParaRPr>
          </a:p>
          <a:p>
            <a:pPr marL="125730" indent="-113030">
              <a:lnSpc>
                <a:spcPct val="100000"/>
              </a:lnSpc>
              <a:spcBef>
                <a:spcPts val="110"/>
              </a:spcBef>
              <a:buChar char="•"/>
              <a:tabLst>
                <a:tab pos="125730" algn="l"/>
              </a:tabLst>
            </a:pPr>
            <a:r>
              <a:rPr sz="1400" spc="-10" dirty="0">
                <a:latin typeface="Calibri"/>
                <a:cs typeface="Calibri"/>
              </a:rPr>
              <a:t>Renforcer</a:t>
            </a:r>
            <a:r>
              <a:rPr sz="1400" spc="-35" dirty="0">
                <a:latin typeface="Calibri"/>
                <a:cs typeface="Calibri"/>
              </a:rPr>
              <a:t> </a:t>
            </a:r>
            <a:r>
              <a:rPr sz="1400" dirty="0">
                <a:latin typeface="Calibri"/>
                <a:cs typeface="Calibri"/>
              </a:rPr>
              <a:t>le</a:t>
            </a:r>
            <a:r>
              <a:rPr sz="1400" spc="-25" dirty="0">
                <a:latin typeface="Calibri"/>
                <a:cs typeface="Calibri"/>
              </a:rPr>
              <a:t> </a:t>
            </a:r>
            <a:r>
              <a:rPr sz="1400" dirty="0">
                <a:latin typeface="Calibri"/>
                <a:cs typeface="Calibri"/>
              </a:rPr>
              <a:t>lien</a:t>
            </a:r>
            <a:r>
              <a:rPr sz="1400" spc="-25" dirty="0">
                <a:latin typeface="Calibri"/>
                <a:cs typeface="Calibri"/>
              </a:rPr>
              <a:t> </a:t>
            </a:r>
            <a:r>
              <a:rPr sz="1400" spc="-10" dirty="0">
                <a:latin typeface="Calibri"/>
                <a:cs typeface="Calibri"/>
              </a:rPr>
              <a:t>communes-communauté</a:t>
            </a:r>
            <a:endParaRPr sz="1400">
              <a:latin typeface="Calibri"/>
              <a:cs typeface="Calibri"/>
            </a:endParaRPr>
          </a:p>
        </p:txBody>
      </p:sp>
      <p:grpSp>
        <p:nvGrpSpPr>
          <p:cNvPr id="18" name="object 18"/>
          <p:cNvGrpSpPr/>
          <p:nvPr/>
        </p:nvGrpSpPr>
        <p:grpSpPr>
          <a:xfrm>
            <a:off x="183578" y="2631567"/>
            <a:ext cx="3176270" cy="1282065"/>
            <a:chOff x="183578" y="2631567"/>
            <a:chExt cx="3176270" cy="1282065"/>
          </a:xfrm>
        </p:grpSpPr>
        <p:sp>
          <p:nvSpPr>
            <p:cNvPr id="19" name="object 19"/>
            <p:cNvSpPr/>
            <p:nvPr/>
          </p:nvSpPr>
          <p:spPr>
            <a:xfrm>
              <a:off x="196278" y="2644267"/>
              <a:ext cx="3150870" cy="1256665"/>
            </a:xfrm>
            <a:custGeom>
              <a:avLst/>
              <a:gdLst/>
              <a:ahLst/>
              <a:cxnLst/>
              <a:rect l="l" t="t" r="r" b="b"/>
              <a:pathLst>
                <a:path w="3150870" h="1256664">
                  <a:moveTo>
                    <a:pt x="2941129" y="0"/>
                  </a:moveTo>
                  <a:lnTo>
                    <a:pt x="209359" y="0"/>
                  </a:lnTo>
                  <a:lnTo>
                    <a:pt x="161352" y="5529"/>
                  </a:lnTo>
                  <a:lnTo>
                    <a:pt x="117285" y="21279"/>
                  </a:lnTo>
                  <a:lnTo>
                    <a:pt x="78412" y="45996"/>
                  </a:lnTo>
                  <a:lnTo>
                    <a:pt x="45991" y="78424"/>
                  </a:lnTo>
                  <a:lnTo>
                    <a:pt x="21278" y="117308"/>
                  </a:lnTo>
                  <a:lnTo>
                    <a:pt x="5528" y="161392"/>
                  </a:lnTo>
                  <a:lnTo>
                    <a:pt x="0" y="209423"/>
                  </a:lnTo>
                  <a:lnTo>
                    <a:pt x="0" y="1046734"/>
                  </a:lnTo>
                  <a:lnTo>
                    <a:pt x="5528" y="1094764"/>
                  </a:lnTo>
                  <a:lnTo>
                    <a:pt x="21278" y="1138848"/>
                  </a:lnTo>
                  <a:lnTo>
                    <a:pt x="45991" y="1177732"/>
                  </a:lnTo>
                  <a:lnTo>
                    <a:pt x="78412" y="1210160"/>
                  </a:lnTo>
                  <a:lnTo>
                    <a:pt x="117285" y="1234877"/>
                  </a:lnTo>
                  <a:lnTo>
                    <a:pt x="161352" y="1250627"/>
                  </a:lnTo>
                  <a:lnTo>
                    <a:pt x="209359" y="1256157"/>
                  </a:lnTo>
                  <a:lnTo>
                    <a:pt x="2941129" y="1256157"/>
                  </a:lnTo>
                  <a:lnTo>
                    <a:pt x="2989159" y="1250627"/>
                  </a:lnTo>
                  <a:lnTo>
                    <a:pt x="3033244" y="1234877"/>
                  </a:lnTo>
                  <a:lnTo>
                    <a:pt x="3072127" y="1210160"/>
                  </a:lnTo>
                  <a:lnTo>
                    <a:pt x="3104555" y="1177732"/>
                  </a:lnTo>
                  <a:lnTo>
                    <a:pt x="3129272" y="1138848"/>
                  </a:lnTo>
                  <a:lnTo>
                    <a:pt x="3145023" y="1094764"/>
                  </a:lnTo>
                  <a:lnTo>
                    <a:pt x="3150552" y="1046734"/>
                  </a:lnTo>
                  <a:lnTo>
                    <a:pt x="3150552" y="209423"/>
                  </a:lnTo>
                  <a:lnTo>
                    <a:pt x="3145023" y="161392"/>
                  </a:lnTo>
                  <a:lnTo>
                    <a:pt x="3129272" y="117308"/>
                  </a:lnTo>
                  <a:lnTo>
                    <a:pt x="3104555" y="78424"/>
                  </a:lnTo>
                  <a:lnTo>
                    <a:pt x="3072127" y="45996"/>
                  </a:lnTo>
                  <a:lnTo>
                    <a:pt x="3033244" y="21279"/>
                  </a:lnTo>
                  <a:lnTo>
                    <a:pt x="2989159" y="5529"/>
                  </a:lnTo>
                  <a:lnTo>
                    <a:pt x="2941129" y="0"/>
                  </a:lnTo>
                  <a:close/>
                </a:path>
              </a:pathLst>
            </a:custGeom>
            <a:solidFill>
              <a:srgbClr val="5F5BAD"/>
            </a:solidFill>
          </p:spPr>
          <p:txBody>
            <a:bodyPr wrap="square" lIns="0" tIns="0" rIns="0" bIns="0" rtlCol="0"/>
            <a:lstStyle/>
            <a:p>
              <a:endParaRPr/>
            </a:p>
          </p:txBody>
        </p:sp>
        <p:sp>
          <p:nvSpPr>
            <p:cNvPr id="20" name="object 20"/>
            <p:cNvSpPr/>
            <p:nvPr/>
          </p:nvSpPr>
          <p:spPr>
            <a:xfrm>
              <a:off x="196278" y="2644267"/>
              <a:ext cx="3150870" cy="1256665"/>
            </a:xfrm>
            <a:custGeom>
              <a:avLst/>
              <a:gdLst/>
              <a:ahLst/>
              <a:cxnLst/>
              <a:rect l="l" t="t" r="r" b="b"/>
              <a:pathLst>
                <a:path w="3150870" h="1256664">
                  <a:moveTo>
                    <a:pt x="0" y="209423"/>
                  </a:moveTo>
                  <a:lnTo>
                    <a:pt x="5528" y="161392"/>
                  </a:lnTo>
                  <a:lnTo>
                    <a:pt x="21278" y="117308"/>
                  </a:lnTo>
                  <a:lnTo>
                    <a:pt x="45991" y="78424"/>
                  </a:lnTo>
                  <a:lnTo>
                    <a:pt x="78412" y="45996"/>
                  </a:lnTo>
                  <a:lnTo>
                    <a:pt x="117285" y="21279"/>
                  </a:lnTo>
                  <a:lnTo>
                    <a:pt x="161352" y="5529"/>
                  </a:lnTo>
                  <a:lnTo>
                    <a:pt x="209359" y="0"/>
                  </a:lnTo>
                  <a:lnTo>
                    <a:pt x="2941129" y="0"/>
                  </a:lnTo>
                  <a:lnTo>
                    <a:pt x="2989159" y="5529"/>
                  </a:lnTo>
                  <a:lnTo>
                    <a:pt x="3033244" y="21279"/>
                  </a:lnTo>
                  <a:lnTo>
                    <a:pt x="3072127" y="45996"/>
                  </a:lnTo>
                  <a:lnTo>
                    <a:pt x="3104555" y="78424"/>
                  </a:lnTo>
                  <a:lnTo>
                    <a:pt x="3129272" y="117308"/>
                  </a:lnTo>
                  <a:lnTo>
                    <a:pt x="3145023" y="161392"/>
                  </a:lnTo>
                  <a:lnTo>
                    <a:pt x="3150552" y="209423"/>
                  </a:lnTo>
                  <a:lnTo>
                    <a:pt x="3150552" y="1046734"/>
                  </a:lnTo>
                  <a:lnTo>
                    <a:pt x="3145023" y="1094764"/>
                  </a:lnTo>
                  <a:lnTo>
                    <a:pt x="3129272" y="1138848"/>
                  </a:lnTo>
                  <a:lnTo>
                    <a:pt x="3104555" y="1177732"/>
                  </a:lnTo>
                  <a:lnTo>
                    <a:pt x="3072127" y="1210160"/>
                  </a:lnTo>
                  <a:lnTo>
                    <a:pt x="3033244" y="1234877"/>
                  </a:lnTo>
                  <a:lnTo>
                    <a:pt x="2989159" y="1250627"/>
                  </a:lnTo>
                  <a:lnTo>
                    <a:pt x="2941129" y="1256157"/>
                  </a:lnTo>
                  <a:lnTo>
                    <a:pt x="209359" y="1256157"/>
                  </a:lnTo>
                  <a:lnTo>
                    <a:pt x="161352" y="1250627"/>
                  </a:lnTo>
                  <a:lnTo>
                    <a:pt x="117285" y="1234877"/>
                  </a:lnTo>
                  <a:lnTo>
                    <a:pt x="78412" y="1210160"/>
                  </a:lnTo>
                  <a:lnTo>
                    <a:pt x="45991" y="1177732"/>
                  </a:lnTo>
                  <a:lnTo>
                    <a:pt x="21278" y="1138848"/>
                  </a:lnTo>
                  <a:lnTo>
                    <a:pt x="5528" y="1094764"/>
                  </a:lnTo>
                  <a:lnTo>
                    <a:pt x="0" y="1046734"/>
                  </a:lnTo>
                  <a:lnTo>
                    <a:pt x="0" y="209423"/>
                  </a:lnTo>
                  <a:close/>
                </a:path>
              </a:pathLst>
            </a:custGeom>
            <a:ln w="25399">
              <a:solidFill>
                <a:srgbClr val="FFFFFF"/>
              </a:solidFill>
            </a:ln>
          </p:spPr>
          <p:txBody>
            <a:bodyPr wrap="square" lIns="0" tIns="0" rIns="0" bIns="0" rtlCol="0"/>
            <a:lstStyle/>
            <a:p>
              <a:endParaRPr/>
            </a:p>
          </p:txBody>
        </p:sp>
      </p:grpSp>
      <p:sp>
        <p:nvSpPr>
          <p:cNvPr id="21" name="object 21"/>
          <p:cNvSpPr txBox="1"/>
          <p:nvPr/>
        </p:nvSpPr>
        <p:spPr>
          <a:xfrm>
            <a:off x="1301241" y="3091433"/>
            <a:ext cx="941705" cy="330835"/>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FFFFFF"/>
                </a:solidFill>
                <a:latin typeface="Calibri"/>
                <a:cs typeface="Calibri"/>
              </a:rPr>
              <a:t>Objectifs</a:t>
            </a:r>
            <a:endParaRPr sz="2000">
              <a:latin typeface="Calibri"/>
              <a:cs typeface="Calibri"/>
            </a:endParaRPr>
          </a:p>
        </p:txBody>
      </p:sp>
      <p:grpSp>
        <p:nvGrpSpPr>
          <p:cNvPr id="22" name="object 22"/>
          <p:cNvGrpSpPr/>
          <p:nvPr/>
        </p:nvGrpSpPr>
        <p:grpSpPr>
          <a:xfrm>
            <a:off x="3334130" y="4028185"/>
            <a:ext cx="5626735" cy="1151890"/>
            <a:chOff x="3334130" y="4028185"/>
            <a:chExt cx="5626735" cy="1151890"/>
          </a:xfrm>
        </p:grpSpPr>
        <p:sp>
          <p:nvSpPr>
            <p:cNvPr id="23" name="object 23"/>
            <p:cNvSpPr/>
            <p:nvPr/>
          </p:nvSpPr>
          <p:spPr>
            <a:xfrm>
              <a:off x="3346830" y="4040885"/>
              <a:ext cx="5601335" cy="1126490"/>
            </a:xfrm>
            <a:custGeom>
              <a:avLst/>
              <a:gdLst/>
              <a:ahLst/>
              <a:cxnLst/>
              <a:rect l="l" t="t" r="r" b="b"/>
              <a:pathLst>
                <a:path w="5601334" h="1126489">
                  <a:moveTo>
                    <a:pt x="5413248" y="0"/>
                  </a:moveTo>
                  <a:lnTo>
                    <a:pt x="0" y="0"/>
                  </a:lnTo>
                  <a:lnTo>
                    <a:pt x="0" y="1126108"/>
                  </a:lnTo>
                  <a:lnTo>
                    <a:pt x="5413248" y="1126108"/>
                  </a:lnTo>
                  <a:lnTo>
                    <a:pt x="5463126" y="1119401"/>
                  </a:lnTo>
                  <a:lnTo>
                    <a:pt x="5507938" y="1100473"/>
                  </a:lnTo>
                  <a:lnTo>
                    <a:pt x="5545899" y="1071118"/>
                  </a:lnTo>
                  <a:lnTo>
                    <a:pt x="5575224" y="1033126"/>
                  </a:lnTo>
                  <a:lnTo>
                    <a:pt x="5594128" y="988290"/>
                  </a:lnTo>
                  <a:lnTo>
                    <a:pt x="5600827" y="938402"/>
                  </a:lnTo>
                  <a:lnTo>
                    <a:pt x="5600827" y="187706"/>
                  </a:lnTo>
                  <a:lnTo>
                    <a:pt x="5594128" y="137818"/>
                  </a:lnTo>
                  <a:lnTo>
                    <a:pt x="5575224" y="92982"/>
                  </a:lnTo>
                  <a:lnTo>
                    <a:pt x="5545899" y="54990"/>
                  </a:lnTo>
                  <a:lnTo>
                    <a:pt x="5507938" y="25635"/>
                  </a:lnTo>
                  <a:lnTo>
                    <a:pt x="5463126" y="6707"/>
                  </a:lnTo>
                  <a:lnTo>
                    <a:pt x="5413248" y="0"/>
                  </a:lnTo>
                  <a:close/>
                </a:path>
              </a:pathLst>
            </a:custGeom>
            <a:solidFill>
              <a:srgbClr val="D1D7E7">
                <a:alpha val="90194"/>
              </a:srgbClr>
            </a:solidFill>
          </p:spPr>
          <p:txBody>
            <a:bodyPr wrap="square" lIns="0" tIns="0" rIns="0" bIns="0" rtlCol="0"/>
            <a:lstStyle/>
            <a:p>
              <a:endParaRPr/>
            </a:p>
          </p:txBody>
        </p:sp>
        <p:sp>
          <p:nvSpPr>
            <p:cNvPr id="24" name="object 24"/>
            <p:cNvSpPr/>
            <p:nvPr/>
          </p:nvSpPr>
          <p:spPr>
            <a:xfrm>
              <a:off x="3346830" y="4040885"/>
              <a:ext cx="5601335" cy="1126490"/>
            </a:xfrm>
            <a:custGeom>
              <a:avLst/>
              <a:gdLst/>
              <a:ahLst/>
              <a:cxnLst/>
              <a:rect l="l" t="t" r="r" b="b"/>
              <a:pathLst>
                <a:path w="5601334" h="1126489">
                  <a:moveTo>
                    <a:pt x="5600827" y="187706"/>
                  </a:moveTo>
                  <a:lnTo>
                    <a:pt x="5600827" y="938402"/>
                  </a:lnTo>
                  <a:lnTo>
                    <a:pt x="5594128" y="988290"/>
                  </a:lnTo>
                  <a:lnTo>
                    <a:pt x="5575224" y="1033126"/>
                  </a:lnTo>
                  <a:lnTo>
                    <a:pt x="5545899" y="1071118"/>
                  </a:lnTo>
                  <a:lnTo>
                    <a:pt x="5507938" y="1100473"/>
                  </a:lnTo>
                  <a:lnTo>
                    <a:pt x="5463126" y="1119401"/>
                  </a:lnTo>
                  <a:lnTo>
                    <a:pt x="5413248" y="1126108"/>
                  </a:lnTo>
                  <a:lnTo>
                    <a:pt x="0" y="1126108"/>
                  </a:lnTo>
                  <a:lnTo>
                    <a:pt x="0" y="0"/>
                  </a:lnTo>
                  <a:lnTo>
                    <a:pt x="5413248" y="0"/>
                  </a:lnTo>
                  <a:lnTo>
                    <a:pt x="5463126" y="6707"/>
                  </a:lnTo>
                  <a:lnTo>
                    <a:pt x="5507938" y="25635"/>
                  </a:lnTo>
                  <a:lnTo>
                    <a:pt x="5545899" y="54990"/>
                  </a:lnTo>
                  <a:lnTo>
                    <a:pt x="5575224" y="92982"/>
                  </a:lnTo>
                  <a:lnTo>
                    <a:pt x="5594128" y="137818"/>
                  </a:lnTo>
                  <a:lnTo>
                    <a:pt x="5600827" y="187706"/>
                  </a:lnTo>
                  <a:close/>
                </a:path>
              </a:pathLst>
            </a:custGeom>
            <a:ln w="25400">
              <a:solidFill>
                <a:srgbClr val="D1D7E7"/>
              </a:solidFill>
            </a:ln>
          </p:spPr>
          <p:txBody>
            <a:bodyPr wrap="square" lIns="0" tIns="0" rIns="0" bIns="0" rtlCol="0"/>
            <a:lstStyle/>
            <a:p>
              <a:endParaRPr/>
            </a:p>
          </p:txBody>
        </p:sp>
      </p:grpSp>
      <p:sp>
        <p:nvSpPr>
          <p:cNvPr id="25" name="object 25"/>
          <p:cNvSpPr txBox="1"/>
          <p:nvPr/>
        </p:nvSpPr>
        <p:spPr>
          <a:xfrm>
            <a:off x="3582415" y="4238586"/>
            <a:ext cx="4966335" cy="677545"/>
          </a:xfrm>
          <a:prstGeom prst="rect">
            <a:avLst/>
          </a:prstGeom>
        </p:spPr>
        <p:txBody>
          <a:bodyPr vert="horz" wrap="square" lIns="0" tIns="26670" rIns="0" bIns="0" rtlCol="0">
            <a:spAutoFit/>
          </a:bodyPr>
          <a:lstStyle/>
          <a:p>
            <a:pPr marL="125730" indent="-113030">
              <a:lnSpc>
                <a:spcPct val="100000"/>
              </a:lnSpc>
              <a:spcBef>
                <a:spcPts val="210"/>
              </a:spcBef>
              <a:buChar char="•"/>
              <a:tabLst>
                <a:tab pos="125730" algn="l"/>
              </a:tabLst>
            </a:pPr>
            <a:r>
              <a:rPr sz="1400" dirty="0">
                <a:latin typeface="Calibri"/>
                <a:cs typeface="Calibri"/>
              </a:rPr>
              <a:t>Si</a:t>
            </a:r>
            <a:r>
              <a:rPr sz="1400" spc="-30" dirty="0">
                <a:latin typeface="Calibri"/>
                <a:cs typeface="Calibri"/>
              </a:rPr>
              <a:t> </a:t>
            </a:r>
            <a:r>
              <a:rPr sz="1400" dirty="0">
                <a:latin typeface="Calibri"/>
                <a:cs typeface="Calibri"/>
              </a:rPr>
              <a:t>décidé</a:t>
            </a:r>
            <a:r>
              <a:rPr sz="1400" spc="-30" dirty="0">
                <a:latin typeface="Calibri"/>
                <a:cs typeface="Calibri"/>
              </a:rPr>
              <a:t> </a:t>
            </a:r>
            <a:r>
              <a:rPr sz="1400" dirty="0">
                <a:latin typeface="Calibri"/>
                <a:cs typeface="Calibri"/>
              </a:rPr>
              <a:t>:</a:t>
            </a:r>
            <a:r>
              <a:rPr sz="1400" spc="-30" dirty="0">
                <a:latin typeface="Calibri"/>
                <a:cs typeface="Calibri"/>
              </a:rPr>
              <a:t> </a:t>
            </a:r>
            <a:r>
              <a:rPr sz="1400" dirty="0">
                <a:latin typeface="Calibri"/>
                <a:cs typeface="Calibri"/>
              </a:rPr>
              <a:t>adoption</a:t>
            </a:r>
            <a:r>
              <a:rPr sz="1400" spc="-55" dirty="0">
                <a:latin typeface="Calibri"/>
                <a:cs typeface="Calibri"/>
              </a:rPr>
              <a:t> </a:t>
            </a:r>
            <a:r>
              <a:rPr sz="1400" dirty="0">
                <a:latin typeface="Calibri"/>
                <a:cs typeface="Calibri"/>
              </a:rPr>
              <a:t>dans</a:t>
            </a:r>
            <a:r>
              <a:rPr sz="1400" spc="-25" dirty="0">
                <a:latin typeface="Calibri"/>
                <a:cs typeface="Calibri"/>
              </a:rPr>
              <a:t> </a:t>
            </a:r>
            <a:r>
              <a:rPr sz="1400" dirty="0">
                <a:latin typeface="Calibri"/>
                <a:cs typeface="Calibri"/>
              </a:rPr>
              <a:t>les</a:t>
            </a:r>
            <a:r>
              <a:rPr sz="1400" spc="-45" dirty="0">
                <a:latin typeface="Calibri"/>
                <a:cs typeface="Calibri"/>
              </a:rPr>
              <a:t> </a:t>
            </a:r>
            <a:r>
              <a:rPr sz="1400" dirty="0">
                <a:latin typeface="Calibri"/>
                <a:cs typeface="Calibri"/>
              </a:rPr>
              <a:t>9</a:t>
            </a:r>
            <a:r>
              <a:rPr sz="1400" spc="-30" dirty="0">
                <a:latin typeface="Calibri"/>
                <a:cs typeface="Calibri"/>
              </a:rPr>
              <a:t> </a:t>
            </a:r>
            <a:r>
              <a:rPr sz="1400" dirty="0">
                <a:latin typeface="Calibri"/>
                <a:cs typeface="Calibri"/>
              </a:rPr>
              <a:t>mois</a:t>
            </a:r>
            <a:r>
              <a:rPr sz="1400" spc="-45" dirty="0">
                <a:latin typeface="Calibri"/>
                <a:cs typeface="Calibri"/>
              </a:rPr>
              <a:t> </a:t>
            </a:r>
            <a:r>
              <a:rPr sz="1400" dirty="0">
                <a:latin typeface="Calibri"/>
                <a:cs typeface="Calibri"/>
              </a:rPr>
              <a:t>après</a:t>
            </a:r>
            <a:r>
              <a:rPr sz="1400" spc="-25" dirty="0">
                <a:latin typeface="Calibri"/>
                <a:cs typeface="Calibri"/>
              </a:rPr>
              <a:t> </a:t>
            </a:r>
            <a:r>
              <a:rPr sz="1400" dirty="0">
                <a:latin typeface="Calibri"/>
                <a:cs typeface="Calibri"/>
              </a:rPr>
              <a:t>les</a:t>
            </a:r>
            <a:r>
              <a:rPr sz="1400" spc="-40" dirty="0">
                <a:latin typeface="Calibri"/>
                <a:cs typeface="Calibri"/>
              </a:rPr>
              <a:t> </a:t>
            </a:r>
            <a:r>
              <a:rPr sz="1400" dirty="0">
                <a:latin typeface="Calibri"/>
                <a:cs typeface="Calibri"/>
              </a:rPr>
              <a:t>élections</a:t>
            </a:r>
            <a:r>
              <a:rPr sz="1400" spc="-30" dirty="0">
                <a:latin typeface="Calibri"/>
                <a:cs typeface="Calibri"/>
              </a:rPr>
              <a:t> </a:t>
            </a:r>
            <a:r>
              <a:rPr sz="1400" spc="-10" dirty="0">
                <a:latin typeface="Calibri"/>
                <a:cs typeface="Calibri"/>
              </a:rPr>
              <a:t>municipales</a:t>
            </a:r>
            <a:endParaRPr sz="1400">
              <a:latin typeface="Calibri"/>
              <a:cs typeface="Calibri"/>
            </a:endParaRPr>
          </a:p>
          <a:p>
            <a:pPr marL="125730" marR="828675" indent="-113030">
              <a:lnSpc>
                <a:spcPts val="1550"/>
              </a:lnSpc>
              <a:spcBef>
                <a:spcPts val="270"/>
              </a:spcBef>
              <a:buChar char="•"/>
              <a:tabLst>
                <a:tab pos="127000" algn="l"/>
              </a:tabLst>
            </a:pPr>
            <a:r>
              <a:rPr sz="1400" dirty="0">
                <a:latin typeface="Calibri"/>
                <a:cs typeface="Calibri"/>
              </a:rPr>
              <a:t>Avis</a:t>
            </a:r>
            <a:r>
              <a:rPr sz="1400" spc="-55" dirty="0">
                <a:latin typeface="Calibri"/>
                <a:cs typeface="Calibri"/>
              </a:rPr>
              <a:t> </a:t>
            </a:r>
            <a:r>
              <a:rPr sz="1400" dirty="0">
                <a:latin typeface="Calibri"/>
                <a:cs typeface="Calibri"/>
              </a:rPr>
              <a:t>des</a:t>
            </a:r>
            <a:r>
              <a:rPr sz="1400" spc="-40" dirty="0">
                <a:latin typeface="Calibri"/>
                <a:cs typeface="Calibri"/>
              </a:rPr>
              <a:t> </a:t>
            </a:r>
            <a:r>
              <a:rPr sz="1400" dirty="0">
                <a:latin typeface="Calibri"/>
                <a:cs typeface="Calibri"/>
              </a:rPr>
              <a:t>communes</a:t>
            </a:r>
            <a:r>
              <a:rPr sz="1400" spc="-35" dirty="0">
                <a:latin typeface="Calibri"/>
                <a:cs typeface="Calibri"/>
              </a:rPr>
              <a:t> </a:t>
            </a:r>
            <a:r>
              <a:rPr sz="1400" dirty="0">
                <a:latin typeface="Calibri"/>
                <a:cs typeface="Calibri"/>
              </a:rPr>
              <a:t>membres</a:t>
            </a:r>
            <a:r>
              <a:rPr sz="1400" spc="-30" dirty="0">
                <a:latin typeface="Calibri"/>
                <a:cs typeface="Calibri"/>
              </a:rPr>
              <a:t> </a:t>
            </a:r>
            <a:r>
              <a:rPr sz="1400" dirty="0">
                <a:latin typeface="Calibri"/>
                <a:cs typeface="Calibri"/>
              </a:rPr>
              <a:t>dans</a:t>
            </a:r>
            <a:r>
              <a:rPr sz="1400" spc="-35" dirty="0">
                <a:latin typeface="Calibri"/>
                <a:cs typeface="Calibri"/>
              </a:rPr>
              <a:t> </a:t>
            </a:r>
            <a:r>
              <a:rPr sz="1400" dirty="0">
                <a:latin typeface="Calibri"/>
                <a:cs typeface="Calibri"/>
              </a:rPr>
              <a:t>les</a:t>
            </a:r>
            <a:r>
              <a:rPr sz="1400" spc="-55" dirty="0">
                <a:latin typeface="Calibri"/>
                <a:cs typeface="Calibri"/>
              </a:rPr>
              <a:t> </a:t>
            </a:r>
            <a:r>
              <a:rPr sz="1400" dirty="0">
                <a:latin typeface="Calibri"/>
                <a:cs typeface="Calibri"/>
              </a:rPr>
              <a:t>2</a:t>
            </a:r>
            <a:r>
              <a:rPr sz="1400" spc="-40" dirty="0">
                <a:latin typeface="Calibri"/>
                <a:cs typeface="Calibri"/>
              </a:rPr>
              <a:t> </a:t>
            </a:r>
            <a:r>
              <a:rPr sz="1400" dirty="0">
                <a:latin typeface="Calibri"/>
                <a:cs typeface="Calibri"/>
              </a:rPr>
              <a:t>mois</a:t>
            </a:r>
            <a:r>
              <a:rPr sz="1400" spc="-50" dirty="0">
                <a:latin typeface="Calibri"/>
                <a:cs typeface="Calibri"/>
              </a:rPr>
              <a:t> </a:t>
            </a:r>
            <a:r>
              <a:rPr sz="1400" spc="-10" dirty="0">
                <a:latin typeface="Calibri"/>
                <a:cs typeface="Calibri"/>
              </a:rPr>
              <a:t>suivant</a:t>
            </a:r>
            <a:r>
              <a:rPr sz="1400" spc="-35" dirty="0">
                <a:latin typeface="Calibri"/>
                <a:cs typeface="Calibri"/>
              </a:rPr>
              <a:t> </a:t>
            </a:r>
            <a:r>
              <a:rPr sz="1400" spc="-25" dirty="0">
                <a:latin typeface="Calibri"/>
                <a:cs typeface="Calibri"/>
              </a:rPr>
              <a:t>la 	</a:t>
            </a:r>
            <a:r>
              <a:rPr sz="1400" spc="-10" dirty="0">
                <a:latin typeface="Calibri"/>
                <a:cs typeface="Calibri"/>
              </a:rPr>
              <a:t>transmission</a:t>
            </a:r>
            <a:r>
              <a:rPr sz="1400" spc="-50" dirty="0">
                <a:latin typeface="Calibri"/>
                <a:cs typeface="Calibri"/>
              </a:rPr>
              <a:t> </a:t>
            </a:r>
            <a:r>
              <a:rPr sz="1400" dirty="0">
                <a:latin typeface="Calibri"/>
                <a:cs typeface="Calibri"/>
              </a:rPr>
              <a:t>du</a:t>
            </a:r>
            <a:r>
              <a:rPr sz="1400" spc="-20" dirty="0">
                <a:latin typeface="Calibri"/>
                <a:cs typeface="Calibri"/>
              </a:rPr>
              <a:t> </a:t>
            </a:r>
            <a:r>
              <a:rPr sz="1400" dirty="0">
                <a:latin typeface="Calibri"/>
                <a:cs typeface="Calibri"/>
              </a:rPr>
              <a:t>projet</a:t>
            </a:r>
            <a:r>
              <a:rPr sz="1400" spc="-15" dirty="0">
                <a:latin typeface="Calibri"/>
                <a:cs typeface="Calibri"/>
              </a:rPr>
              <a:t> </a:t>
            </a:r>
            <a:r>
              <a:rPr sz="1400" dirty="0">
                <a:latin typeface="Calibri"/>
                <a:cs typeface="Calibri"/>
              </a:rPr>
              <a:t>de</a:t>
            </a:r>
            <a:r>
              <a:rPr sz="1400" spc="-15" dirty="0">
                <a:latin typeface="Calibri"/>
                <a:cs typeface="Calibri"/>
              </a:rPr>
              <a:t> </a:t>
            </a:r>
            <a:r>
              <a:rPr sz="1400" spc="-20" dirty="0">
                <a:latin typeface="Calibri"/>
                <a:cs typeface="Calibri"/>
              </a:rPr>
              <a:t>pacte</a:t>
            </a:r>
            <a:endParaRPr sz="1400">
              <a:latin typeface="Calibri"/>
              <a:cs typeface="Calibri"/>
            </a:endParaRPr>
          </a:p>
        </p:txBody>
      </p:sp>
      <p:grpSp>
        <p:nvGrpSpPr>
          <p:cNvPr id="26" name="object 26"/>
          <p:cNvGrpSpPr/>
          <p:nvPr/>
        </p:nvGrpSpPr>
        <p:grpSpPr>
          <a:xfrm>
            <a:off x="183578" y="3979926"/>
            <a:ext cx="3176270" cy="1248410"/>
            <a:chOff x="183578" y="3979926"/>
            <a:chExt cx="3176270" cy="1248410"/>
          </a:xfrm>
        </p:grpSpPr>
        <p:sp>
          <p:nvSpPr>
            <p:cNvPr id="27" name="object 27"/>
            <p:cNvSpPr/>
            <p:nvPr/>
          </p:nvSpPr>
          <p:spPr>
            <a:xfrm>
              <a:off x="196278" y="3992626"/>
              <a:ext cx="3150870" cy="1223010"/>
            </a:xfrm>
            <a:custGeom>
              <a:avLst/>
              <a:gdLst/>
              <a:ahLst/>
              <a:cxnLst/>
              <a:rect l="l" t="t" r="r" b="b"/>
              <a:pathLst>
                <a:path w="3150870" h="1223010">
                  <a:moveTo>
                    <a:pt x="2946717" y="0"/>
                  </a:moveTo>
                  <a:lnTo>
                    <a:pt x="203758" y="0"/>
                  </a:lnTo>
                  <a:lnTo>
                    <a:pt x="157038" y="5386"/>
                  </a:lnTo>
                  <a:lnTo>
                    <a:pt x="114150" y="20727"/>
                  </a:lnTo>
                  <a:lnTo>
                    <a:pt x="76317" y="44796"/>
                  </a:lnTo>
                  <a:lnTo>
                    <a:pt x="44762" y="76368"/>
                  </a:lnTo>
                  <a:lnTo>
                    <a:pt x="20709" y="114216"/>
                  </a:lnTo>
                  <a:lnTo>
                    <a:pt x="5381" y="157114"/>
                  </a:lnTo>
                  <a:lnTo>
                    <a:pt x="0" y="203835"/>
                  </a:lnTo>
                  <a:lnTo>
                    <a:pt x="0" y="1018794"/>
                  </a:lnTo>
                  <a:lnTo>
                    <a:pt x="5381" y="1065514"/>
                  </a:lnTo>
                  <a:lnTo>
                    <a:pt x="20709" y="1108412"/>
                  </a:lnTo>
                  <a:lnTo>
                    <a:pt x="44762" y="1146260"/>
                  </a:lnTo>
                  <a:lnTo>
                    <a:pt x="76317" y="1177832"/>
                  </a:lnTo>
                  <a:lnTo>
                    <a:pt x="114150" y="1201901"/>
                  </a:lnTo>
                  <a:lnTo>
                    <a:pt x="157038" y="1217242"/>
                  </a:lnTo>
                  <a:lnTo>
                    <a:pt x="203758" y="1222629"/>
                  </a:lnTo>
                  <a:lnTo>
                    <a:pt x="2946717" y="1222629"/>
                  </a:lnTo>
                  <a:lnTo>
                    <a:pt x="2993438" y="1217242"/>
                  </a:lnTo>
                  <a:lnTo>
                    <a:pt x="3036335" y="1201901"/>
                  </a:lnTo>
                  <a:lnTo>
                    <a:pt x="3074183" y="1177832"/>
                  </a:lnTo>
                  <a:lnTo>
                    <a:pt x="3105755" y="1146260"/>
                  </a:lnTo>
                  <a:lnTo>
                    <a:pt x="3129825" y="1108412"/>
                  </a:lnTo>
                  <a:lnTo>
                    <a:pt x="3145166" y="1065514"/>
                  </a:lnTo>
                  <a:lnTo>
                    <a:pt x="3150552" y="1018794"/>
                  </a:lnTo>
                  <a:lnTo>
                    <a:pt x="3150552" y="203835"/>
                  </a:lnTo>
                  <a:lnTo>
                    <a:pt x="3145166" y="157114"/>
                  </a:lnTo>
                  <a:lnTo>
                    <a:pt x="3129825" y="114216"/>
                  </a:lnTo>
                  <a:lnTo>
                    <a:pt x="3105755" y="76368"/>
                  </a:lnTo>
                  <a:lnTo>
                    <a:pt x="3074183" y="44796"/>
                  </a:lnTo>
                  <a:lnTo>
                    <a:pt x="3036335" y="20727"/>
                  </a:lnTo>
                  <a:lnTo>
                    <a:pt x="2993438" y="5386"/>
                  </a:lnTo>
                  <a:lnTo>
                    <a:pt x="2946717" y="0"/>
                  </a:lnTo>
                  <a:close/>
                </a:path>
              </a:pathLst>
            </a:custGeom>
            <a:solidFill>
              <a:srgbClr val="5279B9"/>
            </a:solidFill>
          </p:spPr>
          <p:txBody>
            <a:bodyPr wrap="square" lIns="0" tIns="0" rIns="0" bIns="0" rtlCol="0"/>
            <a:lstStyle/>
            <a:p>
              <a:endParaRPr/>
            </a:p>
          </p:txBody>
        </p:sp>
        <p:sp>
          <p:nvSpPr>
            <p:cNvPr id="28" name="object 28"/>
            <p:cNvSpPr/>
            <p:nvPr/>
          </p:nvSpPr>
          <p:spPr>
            <a:xfrm>
              <a:off x="196278" y="3992626"/>
              <a:ext cx="3150870" cy="1223010"/>
            </a:xfrm>
            <a:custGeom>
              <a:avLst/>
              <a:gdLst/>
              <a:ahLst/>
              <a:cxnLst/>
              <a:rect l="l" t="t" r="r" b="b"/>
              <a:pathLst>
                <a:path w="3150870" h="1223010">
                  <a:moveTo>
                    <a:pt x="0" y="203835"/>
                  </a:moveTo>
                  <a:lnTo>
                    <a:pt x="5381" y="157114"/>
                  </a:lnTo>
                  <a:lnTo>
                    <a:pt x="20709" y="114216"/>
                  </a:lnTo>
                  <a:lnTo>
                    <a:pt x="44762" y="76368"/>
                  </a:lnTo>
                  <a:lnTo>
                    <a:pt x="76317" y="44796"/>
                  </a:lnTo>
                  <a:lnTo>
                    <a:pt x="114150" y="20727"/>
                  </a:lnTo>
                  <a:lnTo>
                    <a:pt x="157038" y="5386"/>
                  </a:lnTo>
                  <a:lnTo>
                    <a:pt x="203758" y="0"/>
                  </a:lnTo>
                  <a:lnTo>
                    <a:pt x="2946717" y="0"/>
                  </a:lnTo>
                  <a:lnTo>
                    <a:pt x="2993438" y="5386"/>
                  </a:lnTo>
                  <a:lnTo>
                    <a:pt x="3036335" y="20727"/>
                  </a:lnTo>
                  <a:lnTo>
                    <a:pt x="3074183" y="44796"/>
                  </a:lnTo>
                  <a:lnTo>
                    <a:pt x="3105755" y="76368"/>
                  </a:lnTo>
                  <a:lnTo>
                    <a:pt x="3129825" y="114216"/>
                  </a:lnTo>
                  <a:lnTo>
                    <a:pt x="3145166" y="157114"/>
                  </a:lnTo>
                  <a:lnTo>
                    <a:pt x="3150552" y="203835"/>
                  </a:lnTo>
                  <a:lnTo>
                    <a:pt x="3150552" y="1018794"/>
                  </a:lnTo>
                  <a:lnTo>
                    <a:pt x="3145166" y="1065514"/>
                  </a:lnTo>
                  <a:lnTo>
                    <a:pt x="3129825" y="1108412"/>
                  </a:lnTo>
                  <a:lnTo>
                    <a:pt x="3105755" y="1146260"/>
                  </a:lnTo>
                  <a:lnTo>
                    <a:pt x="3074183" y="1177832"/>
                  </a:lnTo>
                  <a:lnTo>
                    <a:pt x="3036335" y="1201901"/>
                  </a:lnTo>
                  <a:lnTo>
                    <a:pt x="2993438" y="1217242"/>
                  </a:lnTo>
                  <a:lnTo>
                    <a:pt x="2946717" y="1222629"/>
                  </a:lnTo>
                  <a:lnTo>
                    <a:pt x="203758" y="1222629"/>
                  </a:lnTo>
                  <a:lnTo>
                    <a:pt x="157038" y="1217242"/>
                  </a:lnTo>
                  <a:lnTo>
                    <a:pt x="114150" y="1201901"/>
                  </a:lnTo>
                  <a:lnTo>
                    <a:pt x="76317" y="1177832"/>
                  </a:lnTo>
                  <a:lnTo>
                    <a:pt x="44762" y="1146260"/>
                  </a:lnTo>
                  <a:lnTo>
                    <a:pt x="20709" y="1108412"/>
                  </a:lnTo>
                  <a:lnTo>
                    <a:pt x="5381" y="1065514"/>
                  </a:lnTo>
                  <a:lnTo>
                    <a:pt x="0" y="1018794"/>
                  </a:lnTo>
                  <a:lnTo>
                    <a:pt x="0" y="203835"/>
                  </a:lnTo>
                  <a:close/>
                </a:path>
              </a:pathLst>
            </a:custGeom>
            <a:ln w="25400">
              <a:solidFill>
                <a:srgbClr val="FFFFFF"/>
              </a:solidFill>
            </a:ln>
          </p:spPr>
          <p:txBody>
            <a:bodyPr wrap="square" lIns="0" tIns="0" rIns="0" bIns="0" rtlCol="0"/>
            <a:lstStyle/>
            <a:p>
              <a:endParaRPr/>
            </a:p>
          </p:txBody>
        </p:sp>
      </p:grpSp>
      <p:sp>
        <p:nvSpPr>
          <p:cNvPr id="29" name="object 29"/>
          <p:cNvSpPr txBox="1"/>
          <p:nvPr/>
        </p:nvSpPr>
        <p:spPr>
          <a:xfrm>
            <a:off x="1278382" y="4408119"/>
            <a:ext cx="986155" cy="331470"/>
          </a:xfrm>
          <a:prstGeom prst="rect">
            <a:avLst/>
          </a:prstGeom>
        </p:spPr>
        <p:txBody>
          <a:bodyPr vert="horz" wrap="square" lIns="0" tIns="13335" rIns="0" bIns="0" rtlCol="0">
            <a:spAutoFit/>
          </a:bodyPr>
          <a:lstStyle/>
          <a:p>
            <a:pPr marL="12700">
              <a:lnSpc>
                <a:spcPct val="100000"/>
              </a:lnSpc>
              <a:spcBef>
                <a:spcPts val="105"/>
              </a:spcBef>
            </a:pPr>
            <a:r>
              <a:rPr sz="2000" spc="-10" dirty="0">
                <a:solidFill>
                  <a:srgbClr val="FFFFFF"/>
                </a:solidFill>
                <a:latin typeface="Calibri"/>
                <a:cs typeface="Calibri"/>
              </a:rPr>
              <a:t>Adoption</a:t>
            </a:r>
            <a:endParaRPr sz="2000">
              <a:latin typeface="Calibri"/>
              <a:cs typeface="Calibri"/>
            </a:endParaRPr>
          </a:p>
        </p:txBody>
      </p:sp>
      <p:grpSp>
        <p:nvGrpSpPr>
          <p:cNvPr id="30" name="object 30"/>
          <p:cNvGrpSpPr/>
          <p:nvPr/>
        </p:nvGrpSpPr>
        <p:grpSpPr>
          <a:xfrm>
            <a:off x="3334130" y="5294376"/>
            <a:ext cx="5626735" cy="1436370"/>
            <a:chOff x="3334130" y="5294376"/>
            <a:chExt cx="5626735" cy="1436370"/>
          </a:xfrm>
        </p:grpSpPr>
        <p:sp>
          <p:nvSpPr>
            <p:cNvPr id="31" name="object 31"/>
            <p:cNvSpPr/>
            <p:nvPr/>
          </p:nvSpPr>
          <p:spPr>
            <a:xfrm>
              <a:off x="3346830" y="5307076"/>
              <a:ext cx="5601335" cy="1410970"/>
            </a:xfrm>
            <a:custGeom>
              <a:avLst/>
              <a:gdLst/>
              <a:ahLst/>
              <a:cxnLst/>
              <a:rect l="l" t="t" r="r" b="b"/>
              <a:pathLst>
                <a:path w="5601334" h="1410970">
                  <a:moveTo>
                    <a:pt x="5365750" y="0"/>
                  </a:moveTo>
                  <a:lnTo>
                    <a:pt x="0" y="0"/>
                  </a:lnTo>
                  <a:lnTo>
                    <a:pt x="0" y="1410703"/>
                  </a:lnTo>
                  <a:lnTo>
                    <a:pt x="5365750" y="1410703"/>
                  </a:lnTo>
                  <a:lnTo>
                    <a:pt x="5413152" y="1405926"/>
                  </a:lnTo>
                  <a:lnTo>
                    <a:pt x="5457291" y="1392225"/>
                  </a:lnTo>
                  <a:lnTo>
                    <a:pt x="5497224" y="1370547"/>
                  </a:lnTo>
                  <a:lnTo>
                    <a:pt x="5532008" y="1341837"/>
                  </a:lnTo>
                  <a:lnTo>
                    <a:pt x="5560703" y="1307040"/>
                  </a:lnTo>
                  <a:lnTo>
                    <a:pt x="5582366" y="1267103"/>
                  </a:lnTo>
                  <a:lnTo>
                    <a:pt x="5596054" y="1222970"/>
                  </a:lnTo>
                  <a:lnTo>
                    <a:pt x="5600827" y="1175588"/>
                  </a:lnTo>
                  <a:lnTo>
                    <a:pt x="5600827" y="235077"/>
                  </a:lnTo>
                  <a:lnTo>
                    <a:pt x="5596054" y="187710"/>
                  </a:lnTo>
                  <a:lnTo>
                    <a:pt x="5582366" y="143589"/>
                  </a:lnTo>
                  <a:lnTo>
                    <a:pt x="5560703" y="103658"/>
                  </a:lnTo>
                  <a:lnTo>
                    <a:pt x="5532008" y="68865"/>
                  </a:lnTo>
                  <a:lnTo>
                    <a:pt x="5497224" y="40156"/>
                  </a:lnTo>
                  <a:lnTo>
                    <a:pt x="5457291" y="18478"/>
                  </a:lnTo>
                  <a:lnTo>
                    <a:pt x="5413152" y="4777"/>
                  </a:lnTo>
                  <a:lnTo>
                    <a:pt x="5365750" y="0"/>
                  </a:lnTo>
                  <a:close/>
                </a:path>
              </a:pathLst>
            </a:custGeom>
            <a:solidFill>
              <a:srgbClr val="D0E2EA">
                <a:alpha val="90194"/>
              </a:srgbClr>
            </a:solidFill>
          </p:spPr>
          <p:txBody>
            <a:bodyPr wrap="square" lIns="0" tIns="0" rIns="0" bIns="0" rtlCol="0"/>
            <a:lstStyle/>
            <a:p>
              <a:endParaRPr/>
            </a:p>
          </p:txBody>
        </p:sp>
        <p:sp>
          <p:nvSpPr>
            <p:cNvPr id="32" name="object 32"/>
            <p:cNvSpPr/>
            <p:nvPr/>
          </p:nvSpPr>
          <p:spPr>
            <a:xfrm>
              <a:off x="3346830" y="5307076"/>
              <a:ext cx="5601335" cy="1410970"/>
            </a:xfrm>
            <a:custGeom>
              <a:avLst/>
              <a:gdLst/>
              <a:ahLst/>
              <a:cxnLst/>
              <a:rect l="l" t="t" r="r" b="b"/>
              <a:pathLst>
                <a:path w="5601334" h="1410970">
                  <a:moveTo>
                    <a:pt x="5600827" y="235077"/>
                  </a:moveTo>
                  <a:lnTo>
                    <a:pt x="5600827" y="1175588"/>
                  </a:lnTo>
                  <a:lnTo>
                    <a:pt x="5596054" y="1222970"/>
                  </a:lnTo>
                  <a:lnTo>
                    <a:pt x="5582366" y="1267103"/>
                  </a:lnTo>
                  <a:lnTo>
                    <a:pt x="5560703" y="1307040"/>
                  </a:lnTo>
                  <a:lnTo>
                    <a:pt x="5532008" y="1341837"/>
                  </a:lnTo>
                  <a:lnTo>
                    <a:pt x="5497224" y="1370547"/>
                  </a:lnTo>
                  <a:lnTo>
                    <a:pt x="5457291" y="1392225"/>
                  </a:lnTo>
                  <a:lnTo>
                    <a:pt x="5413152" y="1405926"/>
                  </a:lnTo>
                  <a:lnTo>
                    <a:pt x="5365750" y="1410703"/>
                  </a:lnTo>
                  <a:lnTo>
                    <a:pt x="0" y="1410703"/>
                  </a:lnTo>
                  <a:lnTo>
                    <a:pt x="0" y="0"/>
                  </a:lnTo>
                  <a:lnTo>
                    <a:pt x="5365750" y="0"/>
                  </a:lnTo>
                  <a:lnTo>
                    <a:pt x="5413152" y="4777"/>
                  </a:lnTo>
                  <a:lnTo>
                    <a:pt x="5457291" y="18478"/>
                  </a:lnTo>
                  <a:lnTo>
                    <a:pt x="5497224" y="40156"/>
                  </a:lnTo>
                  <a:lnTo>
                    <a:pt x="5532008" y="68865"/>
                  </a:lnTo>
                  <a:lnTo>
                    <a:pt x="5560703" y="103658"/>
                  </a:lnTo>
                  <a:lnTo>
                    <a:pt x="5582366" y="143589"/>
                  </a:lnTo>
                  <a:lnTo>
                    <a:pt x="5596054" y="187710"/>
                  </a:lnTo>
                  <a:lnTo>
                    <a:pt x="5600827" y="235077"/>
                  </a:lnTo>
                  <a:close/>
                </a:path>
              </a:pathLst>
            </a:custGeom>
            <a:ln w="25400">
              <a:solidFill>
                <a:srgbClr val="D0E2EA"/>
              </a:solidFill>
            </a:ln>
          </p:spPr>
          <p:txBody>
            <a:bodyPr wrap="square" lIns="0" tIns="0" rIns="0" bIns="0" rtlCol="0"/>
            <a:lstStyle/>
            <a:p>
              <a:endParaRPr/>
            </a:p>
          </p:txBody>
        </p:sp>
      </p:grpSp>
      <p:sp>
        <p:nvSpPr>
          <p:cNvPr id="33" name="object 33"/>
          <p:cNvSpPr txBox="1"/>
          <p:nvPr/>
        </p:nvSpPr>
        <p:spPr>
          <a:xfrm>
            <a:off x="3582415" y="5192369"/>
            <a:ext cx="4869815" cy="1359535"/>
          </a:xfrm>
          <a:prstGeom prst="rect">
            <a:avLst/>
          </a:prstGeom>
        </p:spPr>
        <p:txBody>
          <a:bodyPr vert="horz" wrap="square" lIns="0" tIns="26034" rIns="0" bIns="0" rtlCol="0">
            <a:spAutoFit/>
          </a:bodyPr>
          <a:lstStyle/>
          <a:p>
            <a:pPr marL="125730" indent="-113030">
              <a:lnSpc>
                <a:spcPct val="100000"/>
              </a:lnSpc>
              <a:spcBef>
                <a:spcPts val="204"/>
              </a:spcBef>
              <a:buFont typeface="Calibri"/>
              <a:buChar char="•"/>
              <a:tabLst>
                <a:tab pos="125730" algn="l"/>
              </a:tabLst>
            </a:pPr>
            <a:r>
              <a:rPr sz="1400" b="1" spc="-10" dirty="0">
                <a:latin typeface="Calibri"/>
                <a:cs typeface="Calibri"/>
              </a:rPr>
              <a:t>Conférence </a:t>
            </a:r>
            <a:r>
              <a:rPr sz="1400" b="1" dirty="0">
                <a:latin typeface="Calibri"/>
                <a:cs typeface="Calibri"/>
              </a:rPr>
              <a:t>des</a:t>
            </a:r>
            <a:r>
              <a:rPr sz="1400" b="1" spc="10" dirty="0">
                <a:latin typeface="Calibri"/>
                <a:cs typeface="Calibri"/>
              </a:rPr>
              <a:t> </a:t>
            </a:r>
            <a:r>
              <a:rPr sz="1400" b="1" spc="-10" dirty="0">
                <a:latin typeface="Calibri"/>
                <a:cs typeface="Calibri"/>
              </a:rPr>
              <a:t>maires</a:t>
            </a:r>
            <a:endParaRPr sz="1400">
              <a:latin typeface="Calibri"/>
              <a:cs typeface="Calibri"/>
            </a:endParaRPr>
          </a:p>
          <a:p>
            <a:pPr marL="125730" indent="-113030">
              <a:lnSpc>
                <a:spcPct val="100000"/>
              </a:lnSpc>
              <a:spcBef>
                <a:spcPts val="110"/>
              </a:spcBef>
              <a:buFont typeface="Calibri"/>
              <a:buChar char="•"/>
              <a:tabLst>
                <a:tab pos="125730" algn="l"/>
              </a:tabLst>
            </a:pPr>
            <a:r>
              <a:rPr sz="1400" b="1" dirty="0">
                <a:latin typeface="Calibri"/>
                <a:cs typeface="Calibri"/>
              </a:rPr>
              <a:t>Consultation</a:t>
            </a:r>
            <a:r>
              <a:rPr sz="1400" b="1" spc="-35" dirty="0">
                <a:latin typeface="Calibri"/>
                <a:cs typeface="Calibri"/>
              </a:rPr>
              <a:t> </a:t>
            </a:r>
            <a:r>
              <a:rPr sz="1400" b="1" dirty="0">
                <a:latin typeface="Calibri"/>
                <a:cs typeface="Calibri"/>
              </a:rPr>
              <a:t>des</a:t>
            </a:r>
            <a:r>
              <a:rPr sz="1400" b="1" spc="-25" dirty="0">
                <a:latin typeface="Calibri"/>
                <a:cs typeface="Calibri"/>
              </a:rPr>
              <a:t> </a:t>
            </a:r>
            <a:r>
              <a:rPr sz="1400" b="1" dirty="0">
                <a:latin typeface="Calibri"/>
                <a:cs typeface="Calibri"/>
              </a:rPr>
              <a:t>communes</a:t>
            </a:r>
            <a:r>
              <a:rPr sz="1400" b="1" spc="-25" dirty="0">
                <a:latin typeface="Calibri"/>
                <a:cs typeface="Calibri"/>
              </a:rPr>
              <a:t> </a:t>
            </a:r>
            <a:r>
              <a:rPr sz="1400" b="1" dirty="0">
                <a:latin typeface="Calibri"/>
                <a:cs typeface="Calibri"/>
              </a:rPr>
              <a:t>sur</a:t>
            </a:r>
            <a:r>
              <a:rPr sz="1400" b="1" spc="-30" dirty="0">
                <a:latin typeface="Calibri"/>
                <a:cs typeface="Calibri"/>
              </a:rPr>
              <a:t> </a:t>
            </a:r>
            <a:r>
              <a:rPr sz="1400" b="1" dirty="0">
                <a:latin typeface="Calibri"/>
                <a:cs typeface="Calibri"/>
              </a:rPr>
              <a:t>les</a:t>
            </a:r>
            <a:r>
              <a:rPr sz="1400" b="1" spc="-55" dirty="0">
                <a:latin typeface="Calibri"/>
                <a:cs typeface="Calibri"/>
              </a:rPr>
              <a:t> </a:t>
            </a:r>
            <a:r>
              <a:rPr sz="1400" b="1" dirty="0">
                <a:latin typeface="Calibri"/>
                <a:cs typeface="Calibri"/>
              </a:rPr>
              <a:t>décisions</a:t>
            </a:r>
            <a:r>
              <a:rPr sz="1400" b="1" spc="-55" dirty="0">
                <a:latin typeface="Calibri"/>
                <a:cs typeface="Calibri"/>
              </a:rPr>
              <a:t> </a:t>
            </a:r>
            <a:r>
              <a:rPr sz="1400" b="1" dirty="0">
                <a:latin typeface="Calibri"/>
                <a:cs typeface="Calibri"/>
              </a:rPr>
              <a:t>les</a:t>
            </a:r>
            <a:r>
              <a:rPr sz="1400" b="1" spc="-15" dirty="0">
                <a:latin typeface="Calibri"/>
                <a:cs typeface="Calibri"/>
              </a:rPr>
              <a:t> </a:t>
            </a:r>
            <a:r>
              <a:rPr sz="1400" b="1" spc="-10" dirty="0">
                <a:latin typeface="Calibri"/>
                <a:cs typeface="Calibri"/>
              </a:rPr>
              <a:t>concernant</a:t>
            </a:r>
            <a:endParaRPr sz="1400">
              <a:latin typeface="Calibri"/>
              <a:cs typeface="Calibri"/>
            </a:endParaRPr>
          </a:p>
          <a:p>
            <a:pPr marL="125730" indent="-113030">
              <a:lnSpc>
                <a:spcPct val="100000"/>
              </a:lnSpc>
              <a:spcBef>
                <a:spcPts val="120"/>
              </a:spcBef>
              <a:buFont typeface="Calibri"/>
              <a:buChar char="•"/>
              <a:tabLst>
                <a:tab pos="125730" algn="l"/>
              </a:tabLst>
            </a:pPr>
            <a:r>
              <a:rPr sz="1400" b="1" spc="-10" dirty="0">
                <a:latin typeface="Calibri"/>
                <a:cs typeface="Calibri"/>
              </a:rPr>
              <a:t>Conférence</a:t>
            </a:r>
            <a:r>
              <a:rPr sz="1400" b="1" spc="10" dirty="0">
                <a:latin typeface="Calibri"/>
                <a:cs typeface="Calibri"/>
              </a:rPr>
              <a:t> </a:t>
            </a:r>
            <a:r>
              <a:rPr sz="1400" b="1" spc="-10" dirty="0">
                <a:latin typeface="Calibri"/>
                <a:cs typeface="Calibri"/>
              </a:rPr>
              <a:t>territoriale</a:t>
            </a:r>
            <a:r>
              <a:rPr sz="1400" b="1" spc="25" dirty="0">
                <a:latin typeface="Calibri"/>
                <a:cs typeface="Calibri"/>
              </a:rPr>
              <a:t> </a:t>
            </a:r>
            <a:r>
              <a:rPr sz="1400" b="1" spc="-10" dirty="0">
                <a:latin typeface="Calibri"/>
                <a:cs typeface="Calibri"/>
              </a:rPr>
              <a:t>infracommunautaire</a:t>
            </a:r>
            <a:endParaRPr sz="1400">
              <a:latin typeface="Calibri"/>
              <a:cs typeface="Calibri"/>
            </a:endParaRPr>
          </a:p>
          <a:p>
            <a:pPr marL="125730" indent="-113030">
              <a:lnSpc>
                <a:spcPct val="100000"/>
              </a:lnSpc>
              <a:spcBef>
                <a:spcPts val="105"/>
              </a:spcBef>
              <a:buFont typeface="Calibri"/>
              <a:buChar char="•"/>
              <a:tabLst>
                <a:tab pos="125730" algn="l"/>
              </a:tabLst>
            </a:pPr>
            <a:r>
              <a:rPr sz="1400" b="1" spc="-10" dirty="0">
                <a:latin typeface="Calibri"/>
                <a:cs typeface="Calibri"/>
              </a:rPr>
              <a:t>Délégation</a:t>
            </a:r>
            <a:r>
              <a:rPr sz="1400" b="1" spc="-40" dirty="0">
                <a:latin typeface="Calibri"/>
                <a:cs typeface="Calibri"/>
              </a:rPr>
              <a:t> </a:t>
            </a:r>
            <a:r>
              <a:rPr sz="1400" b="1" dirty="0">
                <a:latin typeface="Calibri"/>
                <a:cs typeface="Calibri"/>
              </a:rPr>
              <a:t>de</a:t>
            </a:r>
            <a:r>
              <a:rPr sz="1400" b="1" spc="5" dirty="0">
                <a:latin typeface="Calibri"/>
                <a:cs typeface="Calibri"/>
              </a:rPr>
              <a:t> </a:t>
            </a:r>
            <a:r>
              <a:rPr sz="1400" b="1" dirty="0">
                <a:latin typeface="Calibri"/>
                <a:cs typeface="Calibri"/>
              </a:rPr>
              <a:t>gestion</a:t>
            </a:r>
            <a:r>
              <a:rPr sz="1400" b="1" spc="-20" dirty="0">
                <a:latin typeface="Calibri"/>
                <a:cs typeface="Calibri"/>
              </a:rPr>
              <a:t> </a:t>
            </a:r>
            <a:r>
              <a:rPr sz="1400" b="1" spc="-10" dirty="0">
                <a:latin typeface="Calibri"/>
                <a:cs typeface="Calibri"/>
              </a:rPr>
              <a:t>d’équipements/services</a:t>
            </a:r>
            <a:r>
              <a:rPr sz="1400" b="1" spc="-45" dirty="0">
                <a:latin typeface="Calibri"/>
                <a:cs typeface="Calibri"/>
              </a:rPr>
              <a:t> </a:t>
            </a:r>
            <a:r>
              <a:rPr sz="1400" b="1" dirty="0">
                <a:latin typeface="Calibri"/>
                <a:cs typeface="Calibri"/>
              </a:rPr>
              <a:t>aux</a:t>
            </a:r>
            <a:r>
              <a:rPr sz="1400" b="1" spc="5" dirty="0">
                <a:latin typeface="Calibri"/>
                <a:cs typeface="Calibri"/>
              </a:rPr>
              <a:t> </a:t>
            </a:r>
            <a:r>
              <a:rPr sz="1400" b="1" dirty="0">
                <a:latin typeface="Calibri"/>
                <a:cs typeface="Calibri"/>
              </a:rPr>
              <a:t>communes</a:t>
            </a:r>
            <a:r>
              <a:rPr sz="1400" b="1" spc="5" dirty="0">
                <a:latin typeface="Calibri"/>
                <a:cs typeface="Calibri"/>
              </a:rPr>
              <a:t> </a:t>
            </a:r>
            <a:r>
              <a:rPr sz="1400" spc="-50" dirty="0">
                <a:latin typeface="Calibri"/>
                <a:cs typeface="Calibri"/>
              </a:rPr>
              <a:t>*</a:t>
            </a:r>
            <a:endParaRPr sz="1400">
              <a:latin typeface="Calibri"/>
              <a:cs typeface="Calibri"/>
            </a:endParaRPr>
          </a:p>
          <a:p>
            <a:pPr marL="125730" indent="-113030">
              <a:lnSpc>
                <a:spcPts val="1610"/>
              </a:lnSpc>
              <a:spcBef>
                <a:spcPts val="120"/>
              </a:spcBef>
              <a:buFont typeface="Calibri"/>
              <a:buChar char="•"/>
              <a:tabLst>
                <a:tab pos="125730" algn="l"/>
              </a:tabLst>
            </a:pPr>
            <a:r>
              <a:rPr sz="1400" b="1" spc="-10" dirty="0">
                <a:latin typeface="Calibri"/>
                <a:cs typeface="Calibri"/>
              </a:rPr>
              <a:t>Ouverture</a:t>
            </a:r>
            <a:r>
              <a:rPr sz="1400" b="1" spc="-30" dirty="0">
                <a:latin typeface="Calibri"/>
                <a:cs typeface="Calibri"/>
              </a:rPr>
              <a:t> </a:t>
            </a:r>
            <a:r>
              <a:rPr sz="1400" b="1" dirty="0">
                <a:latin typeface="Calibri"/>
                <a:cs typeface="Calibri"/>
              </a:rPr>
              <a:t>des</a:t>
            </a:r>
            <a:r>
              <a:rPr sz="1400" b="1" spc="10" dirty="0">
                <a:latin typeface="Calibri"/>
                <a:cs typeface="Calibri"/>
              </a:rPr>
              <a:t> </a:t>
            </a:r>
            <a:r>
              <a:rPr sz="1400" b="1" spc="-10" dirty="0">
                <a:latin typeface="Calibri"/>
                <a:cs typeface="Calibri"/>
              </a:rPr>
              <a:t>commissions</a:t>
            </a:r>
            <a:r>
              <a:rPr sz="1400" b="1" spc="-25" dirty="0">
                <a:latin typeface="Calibri"/>
                <a:cs typeface="Calibri"/>
              </a:rPr>
              <a:t> </a:t>
            </a:r>
            <a:r>
              <a:rPr sz="1400" b="1" dirty="0">
                <a:latin typeface="Calibri"/>
                <a:cs typeface="Calibri"/>
              </a:rPr>
              <a:t>aux</a:t>
            </a:r>
            <a:r>
              <a:rPr sz="1400" b="1" spc="-5" dirty="0">
                <a:latin typeface="Calibri"/>
                <a:cs typeface="Calibri"/>
              </a:rPr>
              <a:t> </a:t>
            </a:r>
            <a:r>
              <a:rPr sz="1400" b="1" dirty="0">
                <a:latin typeface="Calibri"/>
                <a:cs typeface="Calibri"/>
              </a:rPr>
              <a:t>conseillers </a:t>
            </a:r>
            <a:r>
              <a:rPr sz="1400" b="1" spc="-10" dirty="0">
                <a:latin typeface="Calibri"/>
                <a:cs typeface="Calibri"/>
              </a:rPr>
              <a:t>municipaux</a:t>
            </a:r>
            <a:r>
              <a:rPr sz="1400" b="1" spc="-30" dirty="0">
                <a:latin typeface="Calibri"/>
                <a:cs typeface="Calibri"/>
              </a:rPr>
              <a:t> </a:t>
            </a:r>
            <a:r>
              <a:rPr sz="1400" b="1" dirty="0">
                <a:latin typeface="Calibri"/>
                <a:cs typeface="Calibri"/>
              </a:rPr>
              <a:t>non</a:t>
            </a:r>
            <a:r>
              <a:rPr sz="1400" b="1" spc="-5" dirty="0">
                <a:latin typeface="Calibri"/>
                <a:cs typeface="Calibri"/>
              </a:rPr>
              <a:t> </a:t>
            </a:r>
            <a:r>
              <a:rPr sz="1400" b="1" spc="-20" dirty="0">
                <a:latin typeface="Calibri"/>
                <a:cs typeface="Calibri"/>
              </a:rPr>
              <a:t>élus</a:t>
            </a:r>
            <a:endParaRPr sz="1400">
              <a:latin typeface="Calibri"/>
              <a:cs typeface="Calibri"/>
            </a:endParaRPr>
          </a:p>
          <a:p>
            <a:pPr marL="127000">
              <a:lnSpc>
                <a:spcPts val="1610"/>
              </a:lnSpc>
            </a:pPr>
            <a:r>
              <a:rPr sz="1400" b="1" dirty="0">
                <a:latin typeface="Calibri"/>
                <a:cs typeface="Calibri"/>
              </a:rPr>
              <a:t>conseillers</a:t>
            </a:r>
            <a:r>
              <a:rPr sz="1400" b="1" spc="-55" dirty="0">
                <a:latin typeface="Calibri"/>
                <a:cs typeface="Calibri"/>
              </a:rPr>
              <a:t> </a:t>
            </a:r>
            <a:r>
              <a:rPr sz="1400" b="1" spc="-10" dirty="0">
                <a:latin typeface="Calibri"/>
                <a:cs typeface="Calibri"/>
              </a:rPr>
              <a:t>communautaires</a:t>
            </a:r>
            <a:endParaRPr sz="1400">
              <a:latin typeface="Calibri"/>
              <a:cs typeface="Calibri"/>
            </a:endParaRPr>
          </a:p>
        </p:txBody>
      </p:sp>
      <p:grpSp>
        <p:nvGrpSpPr>
          <p:cNvPr id="34" name="object 34"/>
          <p:cNvGrpSpPr/>
          <p:nvPr/>
        </p:nvGrpSpPr>
        <p:grpSpPr>
          <a:xfrm>
            <a:off x="183578" y="5299075"/>
            <a:ext cx="3176270" cy="1426845"/>
            <a:chOff x="183578" y="5299075"/>
            <a:chExt cx="3176270" cy="1426845"/>
          </a:xfrm>
        </p:grpSpPr>
        <p:sp>
          <p:nvSpPr>
            <p:cNvPr id="35" name="object 35"/>
            <p:cNvSpPr/>
            <p:nvPr/>
          </p:nvSpPr>
          <p:spPr>
            <a:xfrm>
              <a:off x="196278" y="5311775"/>
              <a:ext cx="3150870" cy="1401445"/>
            </a:xfrm>
            <a:custGeom>
              <a:avLst/>
              <a:gdLst/>
              <a:ahLst/>
              <a:cxnLst/>
              <a:rect l="l" t="t" r="r" b="b"/>
              <a:pathLst>
                <a:path w="3150870" h="1401445">
                  <a:moveTo>
                    <a:pt x="2916999" y="0"/>
                  </a:moveTo>
                  <a:lnTo>
                    <a:pt x="233565" y="0"/>
                  </a:lnTo>
                  <a:lnTo>
                    <a:pt x="186494" y="4743"/>
                  </a:lnTo>
                  <a:lnTo>
                    <a:pt x="142651" y="18347"/>
                  </a:lnTo>
                  <a:lnTo>
                    <a:pt x="102977" y="39875"/>
                  </a:lnTo>
                  <a:lnTo>
                    <a:pt x="68410" y="68389"/>
                  </a:lnTo>
                  <a:lnTo>
                    <a:pt x="39889" y="102951"/>
                  </a:lnTo>
                  <a:lnTo>
                    <a:pt x="18354" y="142624"/>
                  </a:lnTo>
                  <a:lnTo>
                    <a:pt x="4745" y="186471"/>
                  </a:lnTo>
                  <a:lnTo>
                    <a:pt x="0" y="233553"/>
                  </a:lnTo>
                  <a:lnTo>
                    <a:pt x="0" y="1167765"/>
                  </a:lnTo>
                  <a:lnTo>
                    <a:pt x="4745" y="1214836"/>
                  </a:lnTo>
                  <a:lnTo>
                    <a:pt x="18354" y="1258678"/>
                  </a:lnTo>
                  <a:lnTo>
                    <a:pt x="39889" y="1298353"/>
                  </a:lnTo>
                  <a:lnTo>
                    <a:pt x="68410" y="1332920"/>
                  </a:lnTo>
                  <a:lnTo>
                    <a:pt x="102977" y="1361441"/>
                  </a:lnTo>
                  <a:lnTo>
                    <a:pt x="142651" y="1382975"/>
                  </a:lnTo>
                  <a:lnTo>
                    <a:pt x="186494" y="1396585"/>
                  </a:lnTo>
                  <a:lnTo>
                    <a:pt x="233565" y="1401330"/>
                  </a:lnTo>
                  <a:lnTo>
                    <a:pt x="2916999" y="1401330"/>
                  </a:lnTo>
                  <a:lnTo>
                    <a:pt x="2964044" y="1396585"/>
                  </a:lnTo>
                  <a:lnTo>
                    <a:pt x="3007873" y="1382975"/>
                  </a:lnTo>
                  <a:lnTo>
                    <a:pt x="3047544" y="1361441"/>
                  </a:lnTo>
                  <a:lnTo>
                    <a:pt x="3082115" y="1332920"/>
                  </a:lnTo>
                  <a:lnTo>
                    <a:pt x="3110643" y="1298353"/>
                  </a:lnTo>
                  <a:lnTo>
                    <a:pt x="3132187" y="1258678"/>
                  </a:lnTo>
                  <a:lnTo>
                    <a:pt x="3145804" y="1214836"/>
                  </a:lnTo>
                  <a:lnTo>
                    <a:pt x="3150552" y="1167765"/>
                  </a:lnTo>
                  <a:lnTo>
                    <a:pt x="3150552" y="233553"/>
                  </a:lnTo>
                  <a:lnTo>
                    <a:pt x="3145804" y="186471"/>
                  </a:lnTo>
                  <a:lnTo>
                    <a:pt x="3132187" y="142624"/>
                  </a:lnTo>
                  <a:lnTo>
                    <a:pt x="3110643" y="102951"/>
                  </a:lnTo>
                  <a:lnTo>
                    <a:pt x="3082115" y="68389"/>
                  </a:lnTo>
                  <a:lnTo>
                    <a:pt x="3047544" y="39875"/>
                  </a:lnTo>
                  <a:lnTo>
                    <a:pt x="3007873" y="18347"/>
                  </a:lnTo>
                  <a:lnTo>
                    <a:pt x="2964044" y="4743"/>
                  </a:lnTo>
                  <a:lnTo>
                    <a:pt x="2916999" y="0"/>
                  </a:lnTo>
                  <a:close/>
                </a:path>
              </a:pathLst>
            </a:custGeom>
            <a:solidFill>
              <a:srgbClr val="4AACC5"/>
            </a:solidFill>
          </p:spPr>
          <p:txBody>
            <a:bodyPr wrap="square" lIns="0" tIns="0" rIns="0" bIns="0" rtlCol="0"/>
            <a:lstStyle/>
            <a:p>
              <a:endParaRPr/>
            </a:p>
          </p:txBody>
        </p:sp>
        <p:sp>
          <p:nvSpPr>
            <p:cNvPr id="36" name="object 36"/>
            <p:cNvSpPr/>
            <p:nvPr/>
          </p:nvSpPr>
          <p:spPr>
            <a:xfrm>
              <a:off x="196278" y="5311775"/>
              <a:ext cx="3150870" cy="1401445"/>
            </a:xfrm>
            <a:custGeom>
              <a:avLst/>
              <a:gdLst/>
              <a:ahLst/>
              <a:cxnLst/>
              <a:rect l="l" t="t" r="r" b="b"/>
              <a:pathLst>
                <a:path w="3150870" h="1401445">
                  <a:moveTo>
                    <a:pt x="0" y="233553"/>
                  </a:moveTo>
                  <a:lnTo>
                    <a:pt x="4745" y="186471"/>
                  </a:lnTo>
                  <a:lnTo>
                    <a:pt x="18354" y="142624"/>
                  </a:lnTo>
                  <a:lnTo>
                    <a:pt x="39889" y="102951"/>
                  </a:lnTo>
                  <a:lnTo>
                    <a:pt x="68410" y="68389"/>
                  </a:lnTo>
                  <a:lnTo>
                    <a:pt x="102977" y="39875"/>
                  </a:lnTo>
                  <a:lnTo>
                    <a:pt x="142651" y="18347"/>
                  </a:lnTo>
                  <a:lnTo>
                    <a:pt x="186494" y="4743"/>
                  </a:lnTo>
                  <a:lnTo>
                    <a:pt x="233565" y="0"/>
                  </a:lnTo>
                  <a:lnTo>
                    <a:pt x="2916999" y="0"/>
                  </a:lnTo>
                  <a:lnTo>
                    <a:pt x="2964044" y="4743"/>
                  </a:lnTo>
                  <a:lnTo>
                    <a:pt x="3007873" y="18347"/>
                  </a:lnTo>
                  <a:lnTo>
                    <a:pt x="3047544" y="39875"/>
                  </a:lnTo>
                  <a:lnTo>
                    <a:pt x="3082115" y="68389"/>
                  </a:lnTo>
                  <a:lnTo>
                    <a:pt x="3110643" y="102951"/>
                  </a:lnTo>
                  <a:lnTo>
                    <a:pt x="3132187" y="142624"/>
                  </a:lnTo>
                  <a:lnTo>
                    <a:pt x="3145804" y="186471"/>
                  </a:lnTo>
                  <a:lnTo>
                    <a:pt x="3150552" y="233553"/>
                  </a:lnTo>
                  <a:lnTo>
                    <a:pt x="3150552" y="1167765"/>
                  </a:lnTo>
                  <a:lnTo>
                    <a:pt x="3145804" y="1214836"/>
                  </a:lnTo>
                  <a:lnTo>
                    <a:pt x="3132187" y="1258678"/>
                  </a:lnTo>
                  <a:lnTo>
                    <a:pt x="3110643" y="1298353"/>
                  </a:lnTo>
                  <a:lnTo>
                    <a:pt x="3082115" y="1332920"/>
                  </a:lnTo>
                  <a:lnTo>
                    <a:pt x="3047544" y="1361441"/>
                  </a:lnTo>
                  <a:lnTo>
                    <a:pt x="3007873" y="1382975"/>
                  </a:lnTo>
                  <a:lnTo>
                    <a:pt x="2964044" y="1396585"/>
                  </a:lnTo>
                  <a:lnTo>
                    <a:pt x="2916999" y="1401330"/>
                  </a:lnTo>
                  <a:lnTo>
                    <a:pt x="233565" y="1401330"/>
                  </a:lnTo>
                  <a:lnTo>
                    <a:pt x="186494" y="1396585"/>
                  </a:lnTo>
                  <a:lnTo>
                    <a:pt x="142651" y="1382975"/>
                  </a:lnTo>
                  <a:lnTo>
                    <a:pt x="102977" y="1361441"/>
                  </a:lnTo>
                  <a:lnTo>
                    <a:pt x="68410" y="1332920"/>
                  </a:lnTo>
                  <a:lnTo>
                    <a:pt x="39889" y="1298353"/>
                  </a:lnTo>
                  <a:lnTo>
                    <a:pt x="18354" y="1258678"/>
                  </a:lnTo>
                  <a:lnTo>
                    <a:pt x="4745" y="1214836"/>
                  </a:lnTo>
                  <a:lnTo>
                    <a:pt x="0" y="1167765"/>
                  </a:lnTo>
                  <a:lnTo>
                    <a:pt x="0" y="233553"/>
                  </a:lnTo>
                  <a:close/>
                </a:path>
              </a:pathLst>
            </a:custGeom>
            <a:ln w="25399">
              <a:solidFill>
                <a:srgbClr val="FFFFFF"/>
              </a:solidFill>
            </a:ln>
          </p:spPr>
          <p:txBody>
            <a:bodyPr wrap="square" lIns="0" tIns="0" rIns="0" bIns="0" rtlCol="0"/>
            <a:lstStyle/>
            <a:p>
              <a:endParaRPr/>
            </a:p>
          </p:txBody>
        </p:sp>
      </p:grpSp>
      <p:sp>
        <p:nvSpPr>
          <p:cNvPr id="37" name="object 37"/>
          <p:cNvSpPr txBox="1"/>
          <p:nvPr/>
        </p:nvSpPr>
        <p:spPr>
          <a:xfrm>
            <a:off x="381711" y="5677916"/>
            <a:ext cx="2780030" cy="611505"/>
          </a:xfrm>
          <a:prstGeom prst="rect">
            <a:avLst/>
          </a:prstGeom>
        </p:spPr>
        <p:txBody>
          <a:bodyPr vert="horz" wrap="square" lIns="0" tIns="42545" rIns="0" bIns="0" rtlCol="0">
            <a:spAutoFit/>
          </a:bodyPr>
          <a:lstStyle/>
          <a:p>
            <a:pPr marL="826135" marR="5080" indent="-814069">
              <a:lnSpc>
                <a:spcPts val="2210"/>
              </a:lnSpc>
              <a:spcBef>
                <a:spcPts val="335"/>
              </a:spcBef>
            </a:pPr>
            <a:r>
              <a:rPr sz="2000" dirty="0">
                <a:solidFill>
                  <a:srgbClr val="FFFFFF"/>
                </a:solidFill>
                <a:latin typeface="Calibri"/>
                <a:cs typeface="Calibri"/>
              </a:rPr>
              <a:t>Contenu</a:t>
            </a:r>
            <a:r>
              <a:rPr sz="2000" spc="-65" dirty="0">
                <a:solidFill>
                  <a:srgbClr val="FFFFFF"/>
                </a:solidFill>
                <a:latin typeface="Calibri"/>
                <a:cs typeface="Calibri"/>
              </a:rPr>
              <a:t> </a:t>
            </a:r>
            <a:r>
              <a:rPr sz="2000" dirty="0">
                <a:solidFill>
                  <a:srgbClr val="FFFFFF"/>
                </a:solidFill>
                <a:latin typeface="Calibri"/>
                <a:cs typeface="Calibri"/>
              </a:rPr>
              <a:t>libre</a:t>
            </a:r>
            <a:r>
              <a:rPr sz="2000" spc="-70" dirty="0">
                <a:solidFill>
                  <a:srgbClr val="FFFFFF"/>
                </a:solidFill>
                <a:latin typeface="Calibri"/>
                <a:cs typeface="Calibri"/>
              </a:rPr>
              <a:t> </a:t>
            </a:r>
            <a:r>
              <a:rPr sz="2000" dirty="0">
                <a:solidFill>
                  <a:srgbClr val="FFFFFF"/>
                </a:solidFill>
                <a:latin typeface="Calibri"/>
                <a:cs typeface="Calibri"/>
              </a:rPr>
              <a:t>et</a:t>
            </a:r>
            <a:r>
              <a:rPr sz="2000" spc="-65" dirty="0">
                <a:solidFill>
                  <a:srgbClr val="FFFFFF"/>
                </a:solidFill>
                <a:latin typeface="Calibri"/>
                <a:cs typeface="Calibri"/>
              </a:rPr>
              <a:t> </a:t>
            </a:r>
            <a:r>
              <a:rPr sz="2000" spc="-10" dirty="0">
                <a:solidFill>
                  <a:srgbClr val="FFFFFF"/>
                </a:solidFill>
                <a:latin typeface="Calibri"/>
                <a:cs typeface="Calibri"/>
              </a:rPr>
              <a:t>adaptable (exemples)</a:t>
            </a:r>
            <a:endParaRPr sz="20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47066"/>
            <a:ext cx="186690" cy="406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2</a:t>
            </a:r>
            <a:endParaRPr sz="2500">
              <a:latin typeface="Calibri"/>
              <a:cs typeface="Calibri"/>
            </a:endParaRPr>
          </a:p>
        </p:txBody>
      </p:sp>
      <p:sp>
        <p:nvSpPr>
          <p:cNvPr id="4" name="object 4" descr="$PPTXTitle"/>
          <p:cNvSpPr txBox="1">
            <a:spLocks noGrp="1"/>
          </p:cNvSpPr>
          <p:nvPr>
            <p:ph type="title"/>
          </p:nvPr>
        </p:nvSpPr>
        <p:spPr>
          <a:xfrm>
            <a:off x="258267" y="527761"/>
            <a:ext cx="2872740" cy="406400"/>
          </a:xfrm>
          <a:prstGeom prst="rect">
            <a:avLst/>
          </a:prstGeom>
        </p:spPr>
        <p:txBody>
          <a:bodyPr vert="horz" wrap="square" lIns="0" tIns="12065" rIns="0" bIns="0" rtlCol="0">
            <a:spAutoFit/>
          </a:bodyPr>
          <a:lstStyle/>
          <a:p>
            <a:pPr marL="12700">
              <a:lnSpc>
                <a:spcPct val="100000"/>
              </a:lnSpc>
              <a:spcBef>
                <a:spcPts val="95"/>
              </a:spcBef>
            </a:pPr>
            <a:r>
              <a:rPr sz="2500" u="none" dirty="0">
                <a:solidFill>
                  <a:srgbClr val="FFFFFF"/>
                </a:solidFill>
              </a:rPr>
              <a:t>Le</a:t>
            </a:r>
            <a:r>
              <a:rPr sz="2500" u="none" spc="-35" dirty="0">
                <a:solidFill>
                  <a:srgbClr val="FFFFFF"/>
                </a:solidFill>
              </a:rPr>
              <a:t> </a:t>
            </a:r>
            <a:r>
              <a:rPr sz="2500" u="none" dirty="0">
                <a:solidFill>
                  <a:srgbClr val="FFFFFF"/>
                </a:solidFill>
              </a:rPr>
              <a:t>projet</a:t>
            </a:r>
            <a:r>
              <a:rPr sz="2500" u="none" spc="-40" dirty="0">
                <a:solidFill>
                  <a:srgbClr val="FFFFFF"/>
                </a:solidFill>
              </a:rPr>
              <a:t> </a:t>
            </a:r>
            <a:r>
              <a:rPr sz="2500" u="none" dirty="0">
                <a:solidFill>
                  <a:srgbClr val="FFFFFF"/>
                </a:solidFill>
              </a:rPr>
              <a:t>de</a:t>
            </a:r>
            <a:r>
              <a:rPr sz="2500" u="none" spc="-50" dirty="0">
                <a:solidFill>
                  <a:srgbClr val="FFFFFF"/>
                </a:solidFill>
              </a:rPr>
              <a:t> </a:t>
            </a:r>
            <a:r>
              <a:rPr sz="2500" u="none" spc="-10" dirty="0">
                <a:solidFill>
                  <a:srgbClr val="FFFFFF"/>
                </a:solidFill>
              </a:rPr>
              <a:t>territoire</a:t>
            </a:r>
            <a:endParaRPr sz="2500"/>
          </a:p>
        </p:txBody>
      </p:sp>
      <p:sp>
        <p:nvSpPr>
          <p:cNvPr id="5" name="object 5"/>
          <p:cNvSpPr txBox="1"/>
          <p:nvPr/>
        </p:nvSpPr>
        <p:spPr>
          <a:xfrm>
            <a:off x="445414" y="1471676"/>
            <a:ext cx="5634990" cy="4535170"/>
          </a:xfrm>
          <a:prstGeom prst="rect">
            <a:avLst/>
          </a:prstGeom>
        </p:spPr>
        <p:txBody>
          <a:bodyPr vert="horz" wrap="square" lIns="0" tIns="64769" rIns="0" bIns="0" rtlCol="0">
            <a:spAutoFit/>
          </a:bodyPr>
          <a:lstStyle/>
          <a:p>
            <a:pPr marL="12700" marR="5080" algn="just">
              <a:lnSpc>
                <a:spcPct val="80000"/>
              </a:lnSpc>
              <a:spcBef>
                <a:spcPts val="509"/>
              </a:spcBef>
            </a:pPr>
            <a:r>
              <a:rPr sz="1700" b="1" dirty="0">
                <a:solidFill>
                  <a:srgbClr val="1F487C"/>
                </a:solidFill>
                <a:latin typeface="Calibri"/>
                <a:cs typeface="Calibri"/>
              </a:rPr>
              <a:t>Axes</a:t>
            </a:r>
            <a:r>
              <a:rPr sz="1700" b="1" spc="-35" dirty="0">
                <a:solidFill>
                  <a:srgbClr val="1F487C"/>
                </a:solidFill>
                <a:latin typeface="Calibri"/>
                <a:cs typeface="Calibri"/>
              </a:rPr>
              <a:t> </a:t>
            </a:r>
            <a:r>
              <a:rPr sz="1700" b="1" dirty="0">
                <a:solidFill>
                  <a:srgbClr val="1F487C"/>
                </a:solidFill>
                <a:latin typeface="Calibri"/>
                <a:cs typeface="Calibri"/>
              </a:rPr>
              <a:t>stratégiques</a:t>
            </a:r>
            <a:r>
              <a:rPr sz="1700" b="1" spc="-35" dirty="0">
                <a:solidFill>
                  <a:srgbClr val="1F487C"/>
                </a:solidFill>
                <a:latin typeface="Calibri"/>
                <a:cs typeface="Calibri"/>
              </a:rPr>
              <a:t> </a:t>
            </a:r>
            <a:r>
              <a:rPr sz="1700" b="1" dirty="0">
                <a:solidFill>
                  <a:srgbClr val="1F487C"/>
                </a:solidFill>
                <a:latin typeface="Calibri"/>
                <a:cs typeface="Calibri"/>
              </a:rPr>
              <a:t>du</a:t>
            </a:r>
            <a:r>
              <a:rPr sz="1700" b="1" spc="-25" dirty="0">
                <a:solidFill>
                  <a:srgbClr val="1F487C"/>
                </a:solidFill>
                <a:latin typeface="Calibri"/>
                <a:cs typeface="Calibri"/>
              </a:rPr>
              <a:t> </a:t>
            </a:r>
            <a:r>
              <a:rPr sz="1700" b="1" dirty="0">
                <a:solidFill>
                  <a:srgbClr val="1F487C"/>
                </a:solidFill>
                <a:latin typeface="Calibri"/>
                <a:cs typeface="Calibri"/>
              </a:rPr>
              <a:t>territoire</a:t>
            </a:r>
            <a:r>
              <a:rPr sz="1700" b="1" spc="-25" dirty="0">
                <a:solidFill>
                  <a:srgbClr val="1F487C"/>
                </a:solidFill>
                <a:latin typeface="Calibri"/>
                <a:cs typeface="Calibri"/>
              </a:rPr>
              <a:t> </a:t>
            </a:r>
            <a:r>
              <a:rPr sz="1700" dirty="0">
                <a:solidFill>
                  <a:srgbClr val="1F487C"/>
                </a:solidFill>
                <a:latin typeface="Calibri"/>
                <a:cs typeface="Calibri"/>
              </a:rPr>
              <a:t>:</a:t>
            </a:r>
            <a:r>
              <a:rPr sz="1700" spc="-15" dirty="0">
                <a:solidFill>
                  <a:srgbClr val="1F487C"/>
                </a:solidFill>
                <a:latin typeface="Calibri"/>
                <a:cs typeface="Calibri"/>
              </a:rPr>
              <a:t> </a:t>
            </a:r>
            <a:r>
              <a:rPr sz="1700" dirty="0">
                <a:solidFill>
                  <a:srgbClr val="1F487C"/>
                </a:solidFill>
                <a:latin typeface="Calibri"/>
                <a:cs typeface="Calibri"/>
              </a:rPr>
              <a:t>définir</a:t>
            </a:r>
            <a:r>
              <a:rPr sz="1700" spc="-55" dirty="0">
                <a:solidFill>
                  <a:srgbClr val="1F487C"/>
                </a:solidFill>
                <a:latin typeface="Calibri"/>
                <a:cs typeface="Calibri"/>
              </a:rPr>
              <a:t> </a:t>
            </a:r>
            <a:r>
              <a:rPr sz="1700" dirty="0">
                <a:solidFill>
                  <a:srgbClr val="1F487C"/>
                </a:solidFill>
                <a:latin typeface="Calibri"/>
                <a:cs typeface="Calibri"/>
              </a:rPr>
              <a:t>les</a:t>
            </a:r>
            <a:r>
              <a:rPr sz="1700" spc="-35" dirty="0">
                <a:solidFill>
                  <a:srgbClr val="1F487C"/>
                </a:solidFill>
                <a:latin typeface="Calibri"/>
                <a:cs typeface="Calibri"/>
              </a:rPr>
              <a:t> </a:t>
            </a:r>
            <a:r>
              <a:rPr sz="1700" dirty="0">
                <a:solidFill>
                  <a:srgbClr val="1F487C"/>
                </a:solidFill>
                <a:latin typeface="Calibri"/>
                <a:cs typeface="Calibri"/>
              </a:rPr>
              <a:t>axes</a:t>
            </a:r>
            <a:r>
              <a:rPr sz="1700" spc="-25" dirty="0">
                <a:solidFill>
                  <a:srgbClr val="1F487C"/>
                </a:solidFill>
                <a:latin typeface="Calibri"/>
                <a:cs typeface="Calibri"/>
              </a:rPr>
              <a:t> </a:t>
            </a:r>
            <a:r>
              <a:rPr sz="1700" dirty="0">
                <a:solidFill>
                  <a:srgbClr val="1F487C"/>
                </a:solidFill>
                <a:latin typeface="Calibri"/>
                <a:cs typeface="Calibri"/>
              </a:rPr>
              <a:t>politiques</a:t>
            </a:r>
            <a:r>
              <a:rPr sz="1700" spc="345" dirty="0">
                <a:solidFill>
                  <a:srgbClr val="1F487C"/>
                </a:solidFill>
                <a:latin typeface="Calibri"/>
                <a:cs typeface="Calibri"/>
              </a:rPr>
              <a:t> </a:t>
            </a:r>
            <a:r>
              <a:rPr sz="1700" spc="-20" dirty="0">
                <a:solidFill>
                  <a:srgbClr val="1F487C"/>
                </a:solidFill>
                <a:latin typeface="Calibri"/>
                <a:cs typeface="Calibri"/>
              </a:rPr>
              <a:t>pour </a:t>
            </a:r>
            <a:r>
              <a:rPr sz="1700" dirty="0">
                <a:solidFill>
                  <a:srgbClr val="1F487C"/>
                </a:solidFill>
                <a:latin typeface="Calibri"/>
                <a:cs typeface="Calibri"/>
              </a:rPr>
              <a:t>le</a:t>
            </a:r>
            <a:r>
              <a:rPr sz="1700" spc="5" dirty="0">
                <a:solidFill>
                  <a:srgbClr val="1F487C"/>
                </a:solidFill>
                <a:latin typeface="Calibri"/>
                <a:cs typeface="Calibri"/>
              </a:rPr>
              <a:t> </a:t>
            </a:r>
            <a:r>
              <a:rPr sz="1700" dirty="0">
                <a:solidFill>
                  <a:srgbClr val="1F487C"/>
                </a:solidFill>
                <a:latin typeface="Calibri"/>
                <a:cs typeface="Calibri"/>
              </a:rPr>
              <a:t>territoire</a:t>
            </a:r>
            <a:r>
              <a:rPr sz="1700" spc="5" dirty="0">
                <a:solidFill>
                  <a:srgbClr val="1F487C"/>
                </a:solidFill>
                <a:latin typeface="Calibri"/>
                <a:cs typeface="Calibri"/>
              </a:rPr>
              <a:t> </a:t>
            </a:r>
            <a:r>
              <a:rPr sz="1700" spc="-10" dirty="0">
                <a:solidFill>
                  <a:srgbClr val="1F487C"/>
                </a:solidFill>
                <a:latin typeface="Calibri"/>
                <a:cs typeface="Calibri"/>
              </a:rPr>
              <a:t>(compétences/services</a:t>
            </a:r>
            <a:r>
              <a:rPr sz="1700" spc="-25" dirty="0">
                <a:solidFill>
                  <a:srgbClr val="1F487C"/>
                </a:solidFill>
                <a:latin typeface="Calibri"/>
                <a:cs typeface="Calibri"/>
              </a:rPr>
              <a:t> </a:t>
            </a:r>
            <a:r>
              <a:rPr sz="1700" spc="-10" dirty="0">
                <a:solidFill>
                  <a:srgbClr val="1F487C"/>
                </a:solidFill>
                <a:latin typeface="Calibri"/>
                <a:cs typeface="Calibri"/>
              </a:rPr>
              <a:t>publics-</a:t>
            </a:r>
            <a:r>
              <a:rPr sz="1700" dirty="0">
                <a:solidFill>
                  <a:srgbClr val="1F487C"/>
                </a:solidFill>
                <a:latin typeface="Calibri"/>
                <a:cs typeface="Calibri"/>
              </a:rPr>
              <a:t>politiques</a:t>
            </a:r>
            <a:r>
              <a:rPr sz="1700" spc="-20" dirty="0">
                <a:solidFill>
                  <a:srgbClr val="1F487C"/>
                </a:solidFill>
                <a:latin typeface="Calibri"/>
                <a:cs typeface="Calibri"/>
              </a:rPr>
              <a:t> </a:t>
            </a:r>
            <a:r>
              <a:rPr sz="1700" spc="-10" dirty="0">
                <a:solidFill>
                  <a:srgbClr val="1F487C"/>
                </a:solidFill>
                <a:latin typeface="Calibri"/>
                <a:cs typeface="Calibri"/>
              </a:rPr>
              <a:t>publiques </a:t>
            </a:r>
            <a:r>
              <a:rPr sz="1700" dirty="0">
                <a:solidFill>
                  <a:srgbClr val="1F487C"/>
                </a:solidFill>
                <a:latin typeface="Calibri"/>
                <a:cs typeface="Calibri"/>
              </a:rPr>
              <a:t>intercommunales</a:t>
            </a:r>
            <a:r>
              <a:rPr sz="1700" spc="-45" dirty="0">
                <a:solidFill>
                  <a:srgbClr val="1F487C"/>
                </a:solidFill>
                <a:latin typeface="Calibri"/>
                <a:cs typeface="Calibri"/>
              </a:rPr>
              <a:t> </a:t>
            </a:r>
            <a:r>
              <a:rPr sz="1700" dirty="0">
                <a:solidFill>
                  <a:srgbClr val="1F487C"/>
                </a:solidFill>
                <a:latin typeface="Calibri"/>
                <a:cs typeface="Calibri"/>
              </a:rPr>
              <a:t>actuelles</a:t>
            </a:r>
            <a:r>
              <a:rPr sz="1700" spc="-80" dirty="0">
                <a:solidFill>
                  <a:srgbClr val="1F487C"/>
                </a:solidFill>
                <a:latin typeface="Calibri"/>
                <a:cs typeface="Calibri"/>
              </a:rPr>
              <a:t> </a:t>
            </a:r>
            <a:r>
              <a:rPr sz="1700" dirty="0">
                <a:solidFill>
                  <a:srgbClr val="1F487C"/>
                </a:solidFill>
                <a:latin typeface="Calibri"/>
                <a:cs typeface="Calibri"/>
              </a:rPr>
              <a:t>et</a:t>
            </a:r>
            <a:r>
              <a:rPr sz="1700" spc="-30" dirty="0">
                <a:solidFill>
                  <a:srgbClr val="1F487C"/>
                </a:solidFill>
                <a:latin typeface="Calibri"/>
                <a:cs typeface="Calibri"/>
              </a:rPr>
              <a:t> </a:t>
            </a:r>
            <a:r>
              <a:rPr sz="1700" spc="-10" dirty="0">
                <a:solidFill>
                  <a:srgbClr val="1F487C"/>
                </a:solidFill>
                <a:latin typeface="Calibri"/>
                <a:cs typeface="Calibri"/>
              </a:rPr>
              <a:t>futures)</a:t>
            </a:r>
            <a:endParaRPr sz="1700">
              <a:latin typeface="Calibri"/>
              <a:cs typeface="Calibri"/>
            </a:endParaRPr>
          </a:p>
          <a:p>
            <a:pPr>
              <a:lnSpc>
                <a:spcPct val="100000"/>
              </a:lnSpc>
              <a:spcBef>
                <a:spcPts val="370"/>
              </a:spcBef>
            </a:pPr>
            <a:endParaRPr sz="1700">
              <a:latin typeface="Calibri"/>
              <a:cs typeface="Calibri"/>
            </a:endParaRPr>
          </a:p>
          <a:p>
            <a:pPr marL="299085" marR="203200" indent="-287020">
              <a:lnSpc>
                <a:spcPct val="80000"/>
              </a:lnSpc>
              <a:spcBef>
                <a:spcPts val="5"/>
              </a:spcBef>
              <a:buFont typeface="Arial"/>
              <a:buChar char="•"/>
              <a:tabLst>
                <a:tab pos="299085" algn="l"/>
              </a:tabLst>
            </a:pPr>
            <a:r>
              <a:rPr sz="1700" b="1" dirty="0">
                <a:solidFill>
                  <a:srgbClr val="1F487C"/>
                </a:solidFill>
                <a:latin typeface="Calibri"/>
                <a:cs typeface="Calibri"/>
              </a:rPr>
              <a:t>Diagnostic</a:t>
            </a:r>
            <a:r>
              <a:rPr sz="1700" b="1" spc="-35" dirty="0">
                <a:solidFill>
                  <a:srgbClr val="1F487C"/>
                </a:solidFill>
                <a:latin typeface="Calibri"/>
                <a:cs typeface="Calibri"/>
              </a:rPr>
              <a:t> </a:t>
            </a:r>
            <a:r>
              <a:rPr sz="1700" dirty="0">
                <a:solidFill>
                  <a:srgbClr val="1F487C"/>
                </a:solidFill>
                <a:latin typeface="Calibri"/>
                <a:cs typeface="Calibri"/>
              </a:rPr>
              <a:t>:</a:t>
            </a:r>
            <a:r>
              <a:rPr sz="1700" spc="-10" dirty="0">
                <a:solidFill>
                  <a:srgbClr val="1F487C"/>
                </a:solidFill>
                <a:latin typeface="Calibri"/>
                <a:cs typeface="Calibri"/>
              </a:rPr>
              <a:t> </a:t>
            </a:r>
            <a:r>
              <a:rPr sz="1700" dirty="0">
                <a:solidFill>
                  <a:srgbClr val="1F487C"/>
                </a:solidFill>
                <a:latin typeface="Calibri"/>
                <a:cs typeface="Calibri"/>
              </a:rPr>
              <a:t>analyser</a:t>
            </a:r>
            <a:r>
              <a:rPr sz="1700" spc="-45" dirty="0">
                <a:solidFill>
                  <a:srgbClr val="1F487C"/>
                </a:solidFill>
                <a:latin typeface="Calibri"/>
                <a:cs typeface="Calibri"/>
              </a:rPr>
              <a:t> </a:t>
            </a:r>
            <a:r>
              <a:rPr sz="1700" dirty="0">
                <a:solidFill>
                  <a:srgbClr val="1F487C"/>
                </a:solidFill>
                <a:latin typeface="Calibri"/>
                <a:cs typeface="Calibri"/>
              </a:rPr>
              <a:t>les</a:t>
            </a:r>
            <a:r>
              <a:rPr sz="1700" spc="-20" dirty="0">
                <a:solidFill>
                  <a:srgbClr val="1F487C"/>
                </a:solidFill>
                <a:latin typeface="Calibri"/>
                <a:cs typeface="Calibri"/>
              </a:rPr>
              <a:t> </a:t>
            </a:r>
            <a:r>
              <a:rPr sz="1700" dirty="0">
                <a:solidFill>
                  <a:srgbClr val="1F487C"/>
                </a:solidFill>
                <a:latin typeface="Calibri"/>
                <a:cs typeface="Calibri"/>
              </a:rPr>
              <a:t>données</a:t>
            </a:r>
            <a:r>
              <a:rPr sz="1700" spc="-20" dirty="0">
                <a:solidFill>
                  <a:srgbClr val="1F487C"/>
                </a:solidFill>
                <a:latin typeface="Calibri"/>
                <a:cs typeface="Calibri"/>
              </a:rPr>
              <a:t> </a:t>
            </a:r>
            <a:r>
              <a:rPr sz="1700" spc="-10" dirty="0">
                <a:solidFill>
                  <a:srgbClr val="1F487C"/>
                </a:solidFill>
                <a:latin typeface="Calibri"/>
                <a:cs typeface="Calibri"/>
              </a:rPr>
              <a:t>socio-</a:t>
            </a:r>
            <a:r>
              <a:rPr sz="1700" dirty="0">
                <a:solidFill>
                  <a:srgbClr val="1F487C"/>
                </a:solidFill>
                <a:latin typeface="Calibri"/>
                <a:cs typeface="Calibri"/>
              </a:rPr>
              <a:t>économiques,</a:t>
            </a:r>
            <a:r>
              <a:rPr sz="1700" spc="-45" dirty="0">
                <a:solidFill>
                  <a:srgbClr val="1F487C"/>
                </a:solidFill>
                <a:latin typeface="Calibri"/>
                <a:cs typeface="Calibri"/>
              </a:rPr>
              <a:t> </a:t>
            </a:r>
            <a:r>
              <a:rPr sz="1700" spc="-20" dirty="0">
                <a:solidFill>
                  <a:srgbClr val="1F487C"/>
                </a:solidFill>
                <a:latin typeface="Calibri"/>
                <a:cs typeface="Calibri"/>
              </a:rPr>
              <a:t>état </a:t>
            </a:r>
            <a:r>
              <a:rPr sz="1700" dirty="0">
                <a:solidFill>
                  <a:srgbClr val="1F487C"/>
                </a:solidFill>
                <a:latin typeface="Calibri"/>
                <a:cs typeface="Calibri"/>
              </a:rPr>
              <a:t>des</a:t>
            </a:r>
            <a:r>
              <a:rPr sz="1700" spc="-30" dirty="0">
                <a:solidFill>
                  <a:srgbClr val="1F487C"/>
                </a:solidFill>
                <a:latin typeface="Calibri"/>
                <a:cs typeface="Calibri"/>
              </a:rPr>
              <a:t> </a:t>
            </a:r>
            <a:r>
              <a:rPr sz="1700" dirty="0">
                <a:solidFill>
                  <a:srgbClr val="1F487C"/>
                </a:solidFill>
                <a:latin typeface="Calibri"/>
                <a:cs typeface="Calibri"/>
              </a:rPr>
              <a:t>lieux</a:t>
            </a:r>
            <a:r>
              <a:rPr sz="1700" spc="-40" dirty="0">
                <a:solidFill>
                  <a:srgbClr val="1F487C"/>
                </a:solidFill>
                <a:latin typeface="Calibri"/>
                <a:cs typeface="Calibri"/>
              </a:rPr>
              <a:t> </a:t>
            </a:r>
            <a:r>
              <a:rPr sz="1700" dirty="0">
                <a:solidFill>
                  <a:srgbClr val="1F487C"/>
                </a:solidFill>
                <a:latin typeface="Calibri"/>
                <a:cs typeface="Calibri"/>
              </a:rPr>
              <a:t>des</a:t>
            </a:r>
            <a:r>
              <a:rPr sz="1700" spc="-15" dirty="0">
                <a:solidFill>
                  <a:srgbClr val="1F487C"/>
                </a:solidFill>
                <a:latin typeface="Calibri"/>
                <a:cs typeface="Calibri"/>
              </a:rPr>
              <a:t> </a:t>
            </a:r>
            <a:r>
              <a:rPr sz="1700" dirty="0">
                <a:solidFill>
                  <a:srgbClr val="1F487C"/>
                </a:solidFill>
                <a:latin typeface="Calibri"/>
                <a:cs typeface="Calibri"/>
              </a:rPr>
              <a:t>équipements</a:t>
            </a:r>
            <a:r>
              <a:rPr sz="1700" spc="-50" dirty="0">
                <a:solidFill>
                  <a:srgbClr val="1F487C"/>
                </a:solidFill>
                <a:latin typeface="Calibri"/>
                <a:cs typeface="Calibri"/>
              </a:rPr>
              <a:t> </a:t>
            </a:r>
            <a:r>
              <a:rPr sz="1700" dirty="0">
                <a:solidFill>
                  <a:srgbClr val="1F487C"/>
                </a:solidFill>
                <a:latin typeface="Calibri"/>
                <a:cs typeface="Calibri"/>
              </a:rPr>
              <a:t>et</a:t>
            </a:r>
            <a:r>
              <a:rPr sz="1700" spc="-5" dirty="0">
                <a:solidFill>
                  <a:srgbClr val="1F487C"/>
                </a:solidFill>
                <a:latin typeface="Calibri"/>
                <a:cs typeface="Calibri"/>
              </a:rPr>
              <a:t> </a:t>
            </a:r>
            <a:r>
              <a:rPr sz="1700" dirty="0">
                <a:solidFill>
                  <a:srgbClr val="1F487C"/>
                </a:solidFill>
                <a:latin typeface="Calibri"/>
                <a:cs typeface="Calibri"/>
              </a:rPr>
              <a:t>besoins</a:t>
            </a:r>
            <a:r>
              <a:rPr sz="1700" spc="-50" dirty="0">
                <a:solidFill>
                  <a:srgbClr val="1F487C"/>
                </a:solidFill>
                <a:latin typeface="Calibri"/>
                <a:cs typeface="Calibri"/>
              </a:rPr>
              <a:t> </a:t>
            </a:r>
            <a:r>
              <a:rPr sz="1700" dirty="0">
                <a:solidFill>
                  <a:srgbClr val="1F487C"/>
                </a:solidFill>
                <a:latin typeface="Calibri"/>
                <a:cs typeface="Calibri"/>
              </a:rPr>
              <a:t>des</a:t>
            </a:r>
            <a:r>
              <a:rPr sz="1700" spc="-25" dirty="0">
                <a:solidFill>
                  <a:srgbClr val="1F487C"/>
                </a:solidFill>
                <a:latin typeface="Calibri"/>
                <a:cs typeface="Calibri"/>
              </a:rPr>
              <a:t> </a:t>
            </a:r>
            <a:r>
              <a:rPr sz="1700" dirty="0">
                <a:solidFill>
                  <a:srgbClr val="1F487C"/>
                </a:solidFill>
                <a:latin typeface="Calibri"/>
                <a:cs typeface="Calibri"/>
              </a:rPr>
              <a:t>divers</a:t>
            </a:r>
            <a:r>
              <a:rPr sz="1700" spc="-50" dirty="0">
                <a:solidFill>
                  <a:srgbClr val="1F487C"/>
                </a:solidFill>
                <a:latin typeface="Calibri"/>
                <a:cs typeface="Calibri"/>
              </a:rPr>
              <a:t> </a:t>
            </a:r>
            <a:r>
              <a:rPr sz="1700" spc="-10" dirty="0">
                <a:solidFill>
                  <a:srgbClr val="1F487C"/>
                </a:solidFill>
                <a:latin typeface="Calibri"/>
                <a:cs typeface="Calibri"/>
              </a:rPr>
              <a:t>acteurs </a:t>
            </a:r>
            <a:r>
              <a:rPr sz="1700" dirty="0">
                <a:solidFill>
                  <a:srgbClr val="1F487C"/>
                </a:solidFill>
                <a:latin typeface="Calibri"/>
                <a:cs typeface="Calibri"/>
              </a:rPr>
              <a:t>(données</a:t>
            </a:r>
            <a:r>
              <a:rPr sz="1700" spc="-40" dirty="0">
                <a:solidFill>
                  <a:srgbClr val="1F487C"/>
                </a:solidFill>
                <a:latin typeface="Calibri"/>
                <a:cs typeface="Calibri"/>
              </a:rPr>
              <a:t> </a:t>
            </a:r>
            <a:r>
              <a:rPr sz="1700" dirty="0">
                <a:solidFill>
                  <a:srgbClr val="1F487C"/>
                </a:solidFill>
                <a:latin typeface="Calibri"/>
                <a:cs typeface="Calibri"/>
              </a:rPr>
              <a:t>économiques,</a:t>
            </a:r>
            <a:r>
              <a:rPr sz="1700" spc="-80" dirty="0">
                <a:solidFill>
                  <a:srgbClr val="1F487C"/>
                </a:solidFill>
                <a:latin typeface="Calibri"/>
                <a:cs typeface="Calibri"/>
              </a:rPr>
              <a:t> </a:t>
            </a:r>
            <a:r>
              <a:rPr sz="1700" dirty="0">
                <a:solidFill>
                  <a:srgbClr val="1F487C"/>
                </a:solidFill>
                <a:latin typeface="Calibri"/>
                <a:cs typeface="Calibri"/>
              </a:rPr>
              <a:t>sociales,</a:t>
            </a:r>
            <a:r>
              <a:rPr sz="1700" spc="-70" dirty="0">
                <a:solidFill>
                  <a:srgbClr val="1F487C"/>
                </a:solidFill>
                <a:latin typeface="Calibri"/>
                <a:cs typeface="Calibri"/>
              </a:rPr>
              <a:t> </a:t>
            </a:r>
            <a:r>
              <a:rPr sz="1700" dirty="0">
                <a:solidFill>
                  <a:srgbClr val="1F487C"/>
                </a:solidFill>
                <a:latin typeface="Calibri"/>
                <a:cs typeface="Calibri"/>
              </a:rPr>
              <a:t>démographiques</a:t>
            </a:r>
            <a:r>
              <a:rPr sz="1700" spc="-75" dirty="0">
                <a:solidFill>
                  <a:srgbClr val="1F487C"/>
                </a:solidFill>
                <a:latin typeface="Calibri"/>
                <a:cs typeface="Calibri"/>
              </a:rPr>
              <a:t> </a:t>
            </a:r>
            <a:r>
              <a:rPr sz="1700" spc="-25" dirty="0">
                <a:solidFill>
                  <a:srgbClr val="1F487C"/>
                </a:solidFill>
                <a:latin typeface="Calibri"/>
                <a:cs typeface="Calibri"/>
              </a:rPr>
              <a:t>et </a:t>
            </a:r>
            <a:r>
              <a:rPr sz="1700" dirty="0">
                <a:solidFill>
                  <a:srgbClr val="1F487C"/>
                </a:solidFill>
                <a:latin typeface="Calibri"/>
                <a:cs typeface="Calibri"/>
              </a:rPr>
              <a:t>financières</a:t>
            </a:r>
            <a:r>
              <a:rPr sz="1700" spc="-55" dirty="0">
                <a:solidFill>
                  <a:srgbClr val="1F487C"/>
                </a:solidFill>
                <a:latin typeface="Calibri"/>
                <a:cs typeface="Calibri"/>
              </a:rPr>
              <a:t> </a:t>
            </a:r>
            <a:r>
              <a:rPr sz="1700" dirty="0">
                <a:solidFill>
                  <a:srgbClr val="1F487C"/>
                </a:solidFill>
                <a:latin typeface="Calibri"/>
                <a:cs typeface="Calibri"/>
              </a:rPr>
              <a:t>;</a:t>
            </a:r>
            <a:r>
              <a:rPr sz="1700" spc="-10" dirty="0">
                <a:solidFill>
                  <a:srgbClr val="1F487C"/>
                </a:solidFill>
                <a:latin typeface="Calibri"/>
                <a:cs typeface="Calibri"/>
              </a:rPr>
              <a:t> </a:t>
            </a:r>
            <a:r>
              <a:rPr sz="1700" dirty="0">
                <a:solidFill>
                  <a:srgbClr val="1F487C"/>
                </a:solidFill>
                <a:latin typeface="Calibri"/>
                <a:cs typeface="Calibri"/>
              </a:rPr>
              <a:t>fonctionnement</a:t>
            </a:r>
            <a:r>
              <a:rPr sz="1700" spc="-50" dirty="0">
                <a:solidFill>
                  <a:srgbClr val="1F487C"/>
                </a:solidFill>
                <a:latin typeface="Calibri"/>
                <a:cs typeface="Calibri"/>
              </a:rPr>
              <a:t> </a:t>
            </a:r>
            <a:r>
              <a:rPr sz="1700" dirty="0">
                <a:solidFill>
                  <a:srgbClr val="1F487C"/>
                </a:solidFill>
                <a:latin typeface="Calibri"/>
                <a:cs typeface="Calibri"/>
              </a:rPr>
              <a:t>actuel</a:t>
            </a:r>
            <a:r>
              <a:rPr sz="1700" spc="-35" dirty="0">
                <a:solidFill>
                  <a:srgbClr val="1F487C"/>
                </a:solidFill>
                <a:latin typeface="Calibri"/>
                <a:cs typeface="Calibri"/>
              </a:rPr>
              <a:t> </a:t>
            </a:r>
            <a:r>
              <a:rPr sz="1700" dirty="0">
                <a:solidFill>
                  <a:srgbClr val="1F487C"/>
                </a:solidFill>
                <a:latin typeface="Calibri"/>
                <a:cs typeface="Calibri"/>
              </a:rPr>
              <a:t>du</a:t>
            </a:r>
            <a:r>
              <a:rPr sz="1700" spc="-30" dirty="0">
                <a:solidFill>
                  <a:srgbClr val="1F487C"/>
                </a:solidFill>
                <a:latin typeface="Calibri"/>
                <a:cs typeface="Calibri"/>
              </a:rPr>
              <a:t> </a:t>
            </a:r>
            <a:r>
              <a:rPr sz="1700" dirty="0">
                <a:solidFill>
                  <a:srgbClr val="1F487C"/>
                </a:solidFill>
                <a:latin typeface="Calibri"/>
                <a:cs typeface="Calibri"/>
              </a:rPr>
              <a:t>territoire</a:t>
            </a:r>
            <a:r>
              <a:rPr sz="1700" spc="-25" dirty="0">
                <a:solidFill>
                  <a:srgbClr val="1F487C"/>
                </a:solidFill>
                <a:latin typeface="Calibri"/>
                <a:cs typeface="Calibri"/>
              </a:rPr>
              <a:t> </a:t>
            </a:r>
            <a:r>
              <a:rPr sz="1700" spc="-50" dirty="0">
                <a:solidFill>
                  <a:srgbClr val="1F487C"/>
                </a:solidFill>
                <a:latin typeface="Calibri"/>
                <a:cs typeface="Calibri"/>
              </a:rPr>
              <a:t>- </a:t>
            </a:r>
            <a:r>
              <a:rPr sz="1700" dirty="0">
                <a:solidFill>
                  <a:srgbClr val="1F487C"/>
                </a:solidFill>
                <a:latin typeface="Calibri"/>
                <a:cs typeface="Calibri"/>
              </a:rPr>
              <a:t>équipements</a:t>
            </a:r>
            <a:r>
              <a:rPr sz="1700" spc="-25" dirty="0">
                <a:solidFill>
                  <a:srgbClr val="1F487C"/>
                </a:solidFill>
                <a:latin typeface="Calibri"/>
                <a:cs typeface="Calibri"/>
              </a:rPr>
              <a:t> </a:t>
            </a:r>
            <a:r>
              <a:rPr sz="1700" dirty="0">
                <a:solidFill>
                  <a:srgbClr val="1F487C"/>
                </a:solidFill>
                <a:latin typeface="Calibri"/>
                <a:cs typeface="Calibri"/>
              </a:rPr>
              <a:t>et</a:t>
            </a:r>
            <a:r>
              <a:rPr sz="1700" spc="-30" dirty="0">
                <a:solidFill>
                  <a:srgbClr val="1F487C"/>
                </a:solidFill>
                <a:latin typeface="Calibri"/>
                <a:cs typeface="Calibri"/>
              </a:rPr>
              <a:t> </a:t>
            </a:r>
            <a:r>
              <a:rPr sz="1700" dirty="0">
                <a:solidFill>
                  <a:srgbClr val="1F487C"/>
                </a:solidFill>
                <a:latin typeface="Calibri"/>
                <a:cs typeface="Calibri"/>
              </a:rPr>
              <a:t>services-</a:t>
            </a:r>
            <a:r>
              <a:rPr sz="1700" spc="-45" dirty="0">
                <a:solidFill>
                  <a:srgbClr val="1F487C"/>
                </a:solidFill>
                <a:latin typeface="Calibri"/>
                <a:cs typeface="Calibri"/>
              </a:rPr>
              <a:t> </a:t>
            </a:r>
            <a:r>
              <a:rPr sz="1700" dirty="0">
                <a:solidFill>
                  <a:srgbClr val="1F487C"/>
                </a:solidFill>
                <a:latin typeface="Calibri"/>
                <a:cs typeface="Calibri"/>
              </a:rPr>
              <a:t>;</a:t>
            </a:r>
            <a:r>
              <a:rPr sz="1700" spc="-10" dirty="0">
                <a:solidFill>
                  <a:srgbClr val="1F487C"/>
                </a:solidFill>
                <a:latin typeface="Calibri"/>
                <a:cs typeface="Calibri"/>
              </a:rPr>
              <a:t> </a:t>
            </a:r>
            <a:r>
              <a:rPr sz="1700" dirty="0">
                <a:solidFill>
                  <a:srgbClr val="1F487C"/>
                </a:solidFill>
                <a:latin typeface="Calibri"/>
                <a:cs typeface="Calibri"/>
              </a:rPr>
              <a:t>les</a:t>
            </a:r>
            <a:r>
              <a:rPr sz="1700" spc="-35" dirty="0">
                <a:solidFill>
                  <a:srgbClr val="1F487C"/>
                </a:solidFill>
                <a:latin typeface="Calibri"/>
                <a:cs typeface="Calibri"/>
              </a:rPr>
              <a:t> </a:t>
            </a:r>
            <a:r>
              <a:rPr sz="1700" dirty="0">
                <a:solidFill>
                  <a:srgbClr val="1F487C"/>
                </a:solidFill>
                <a:latin typeface="Calibri"/>
                <a:cs typeface="Calibri"/>
              </a:rPr>
              <a:t>besoins</a:t>
            </a:r>
            <a:r>
              <a:rPr sz="1700" spc="-60" dirty="0">
                <a:solidFill>
                  <a:srgbClr val="1F487C"/>
                </a:solidFill>
                <a:latin typeface="Calibri"/>
                <a:cs typeface="Calibri"/>
              </a:rPr>
              <a:t> </a:t>
            </a:r>
            <a:r>
              <a:rPr sz="1700" dirty="0">
                <a:solidFill>
                  <a:srgbClr val="1F487C"/>
                </a:solidFill>
                <a:latin typeface="Calibri"/>
                <a:cs typeface="Calibri"/>
              </a:rPr>
              <a:t>exprimés</a:t>
            </a:r>
            <a:r>
              <a:rPr sz="1700" spc="-15" dirty="0">
                <a:solidFill>
                  <a:srgbClr val="1F487C"/>
                </a:solidFill>
                <a:latin typeface="Calibri"/>
                <a:cs typeface="Calibri"/>
              </a:rPr>
              <a:t> </a:t>
            </a:r>
            <a:r>
              <a:rPr sz="1700" spc="-25" dirty="0">
                <a:solidFill>
                  <a:srgbClr val="1F487C"/>
                </a:solidFill>
                <a:latin typeface="Calibri"/>
                <a:cs typeface="Calibri"/>
              </a:rPr>
              <a:t>par</a:t>
            </a:r>
            <a:endParaRPr sz="1700">
              <a:latin typeface="Calibri"/>
              <a:cs typeface="Calibri"/>
            </a:endParaRPr>
          </a:p>
          <a:p>
            <a:pPr marL="299085">
              <a:lnSpc>
                <a:spcPts val="1430"/>
              </a:lnSpc>
            </a:pPr>
            <a:r>
              <a:rPr sz="1700" dirty="0">
                <a:solidFill>
                  <a:srgbClr val="1F487C"/>
                </a:solidFill>
                <a:latin typeface="Calibri"/>
                <a:cs typeface="Calibri"/>
              </a:rPr>
              <a:t>l’ensemble</a:t>
            </a:r>
            <a:r>
              <a:rPr sz="1700" spc="-60" dirty="0">
                <a:solidFill>
                  <a:srgbClr val="1F487C"/>
                </a:solidFill>
                <a:latin typeface="Calibri"/>
                <a:cs typeface="Calibri"/>
              </a:rPr>
              <a:t> </a:t>
            </a:r>
            <a:r>
              <a:rPr sz="1700" dirty="0">
                <a:solidFill>
                  <a:srgbClr val="1F487C"/>
                </a:solidFill>
                <a:latin typeface="Calibri"/>
                <a:cs typeface="Calibri"/>
              </a:rPr>
              <a:t>des</a:t>
            </a:r>
            <a:r>
              <a:rPr sz="1700" spc="-25" dirty="0">
                <a:solidFill>
                  <a:srgbClr val="1F487C"/>
                </a:solidFill>
                <a:latin typeface="Calibri"/>
                <a:cs typeface="Calibri"/>
              </a:rPr>
              <a:t> </a:t>
            </a:r>
            <a:r>
              <a:rPr sz="1700" dirty="0">
                <a:solidFill>
                  <a:srgbClr val="1F487C"/>
                </a:solidFill>
                <a:latin typeface="Calibri"/>
                <a:cs typeface="Calibri"/>
              </a:rPr>
              <a:t>acteurs</a:t>
            </a:r>
            <a:r>
              <a:rPr sz="1700" spc="-35" dirty="0">
                <a:solidFill>
                  <a:srgbClr val="1F487C"/>
                </a:solidFill>
                <a:latin typeface="Calibri"/>
                <a:cs typeface="Calibri"/>
              </a:rPr>
              <a:t> </a:t>
            </a:r>
            <a:r>
              <a:rPr sz="1700" spc="-25" dirty="0">
                <a:solidFill>
                  <a:srgbClr val="1F487C"/>
                </a:solidFill>
                <a:latin typeface="Calibri"/>
                <a:cs typeface="Calibri"/>
              </a:rPr>
              <a:t>-</a:t>
            </a:r>
            <a:r>
              <a:rPr sz="1700" dirty="0">
                <a:solidFill>
                  <a:srgbClr val="1F487C"/>
                </a:solidFill>
                <a:latin typeface="Calibri"/>
                <a:cs typeface="Calibri"/>
              </a:rPr>
              <a:t>élus,</a:t>
            </a:r>
            <a:r>
              <a:rPr sz="1700" spc="-35" dirty="0">
                <a:solidFill>
                  <a:srgbClr val="1F487C"/>
                </a:solidFill>
                <a:latin typeface="Calibri"/>
                <a:cs typeface="Calibri"/>
              </a:rPr>
              <a:t> </a:t>
            </a:r>
            <a:r>
              <a:rPr sz="1700" dirty="0">
                <a:solidFill>
                  <a:srgbClr val="1F487C"/>
                </a:solidFill>
                <a:latin typeface="Calibri"/>
                <a:cs typeface="Calibri"/>
              </a:rPr>
              <a:t>habitants,</a:t>
            </a:r>
            <a:r>
              <a:rPr sz="1700" spc="-50" dirty="0">
                <a:solidFill>
                  <a:srgbClr val="1F487C"/>
                </a:solidFill>
                <a:latin typeface="Calibri"/>
                <a:cs typeface="Calibri"/>
              </a:rPr>
              <a:t> </a:t>
            </a:r>
            <a:r>
              <a:rPr sz="1700" dirty="0">
                <a:solidFill>
                  <a:srgbClr val="1F487C"/>
                </a:solidFill>
                <a:latin typeface="Calibri"/>
                <a:cs typeface="Calibri"/>
              </a:rPr>
              <a:t>associations</a:t>
            </a:r>
            <a:r>
              <a:rPr sz="1700" spc="-65" dirty="0">
                <a:solidFill>
                  <a:srgbClr val="1F487C"/>
                </a:solidFill>
                <a:latin typeface="Calibri"/>
                <a:cs typeface="Calibri"/>
              </a:rPr>
              <a:t> </a:t>
            </a:r>
            <a:r>
              <a:rPr sz="1700" spc="-25" dirty="0">
                <a:solidFill>
                  <a:srgbClr val="1F487C"/>
                </a:solidFill>
                <a:latin typeface="Calibri"/>
                <a:cs typeface="Calibri"/>
              </a:rPr>
              <a:t>et</a:t>
            </a:r>
            <a:endParaRPr sz="1700">
              <a:latin typeface="Calibri"/>
              <a:cs typeface="Calibri"/>
            </a:endParaRPr>
          </a:p>
          <a:p>
            <a:pPr marL="299085">
              <a:lnSpc>
                <a:spcPts val="1835"/>
              </a:lnSpc>
            </a:pPr>
            <a:r>
              <a:rPr sz="1700" dirty="0">
                <a:solidFill>
                  <a:srgbClr val="1F487C"/>
                </a:solidFill>
                <a:latin typeface="Calibri"/>
                <a:cs typeface="Calibri"/>
              </a:rPr>
              <a:t>acteurs</a:t>
            </a:r>
            <a:r>
              <a:rPr sz="1700" spc="45" dirty="0">
                <a:solidFill>
                  <a:srgbClr val="1F487C"/>
                </a:solidFill>
                <a:latin typeface="Calibri"/>
                <a:cs typeface="Calibri"/>
              </a:rPr>
              <a:t> </a:t>
            </a:r>
            <a:r>
              <a:rPr sz="1700" spc="-10" dirty="0">
                <a:solidFill>
                  <a:srgbClr val="1F487C"/>
                </a:solidFill>
                <a:latin typeface="Calibri"/>
                <a:cs typeface="Calibri"/>
              </a:rPr>
              <a:t>économiques-</a:t>
            </a:r>
            <a:r>
              <a:rPr sz="1700" spc="-50" dirty="0">
                <a:solidFill>
                  <a:srgbClr val="1F487C"/>
                </a:solidFill>
                <a:latin typeface="Calibri"/>
                <a:cs typeface="Calibri"/>
              </a:rPr>
              <a:t>)</a:t>
            </a:r>
            <a:endParaRPr sz="1700">
              <a:latin typeface="Calibri"/>
              <a:cs typeface="Calibri"/>
            </a:endParaRPr>
          </a:p>
          <a:p>
            <a:pPr>
              <a:lnSpc>
                <a:spcPct val="100000"/>
              </a:lnSpc>
              <a:spcBef>
                <a:spcPts val="375"/>
              </a:spcBef>
            </a:pPr>
            <a:endParaRPr sz="1700">
              <a:latin typeface="Calibri"/>
              <a:cs typeface="Calibri"/>
            </a:endParaRPr>
          </a:p>
          <a:p>
            <a:pPr marL="299085" marR="186055" indent="-287020">
              <a:lnSpc>
                <a:spcPct val="80000"/>
              </a:lnSpc>
              <a:buFont typeface="Arial"/>
              <a:buChar char="•"/>
              <a:tabLst>
                <a:tab pos="299085" algn="l"/>
              </a:tabLst>
            </a:pPr>
            <a:r>
              <a:rPr sz="1700" b="1" dirty="0">
                <a:solidFill>
                  <a:srgbClr val="1F487C"/>
                </a:solidFill>
                <a:latin typeface="Calibri"/>
                <a:cs typeface="Calibri"/>
              </a:rPr>
              <a:t>Stratégie</a:t>
            </a:r>
            <a:r>
              <a:rPr sz="1700" b="1" spc="-45" dirty="0">
                <a:solidFill>
                  <a:srgbClr val="1F487C"/>
                </a:solidFill>
                <a:latin typeface="Calibri"/>
                <a:cs typeface="Calibri"/>
              </a:rPr>
              <a:t> </a:t>
            </a:r>
            <a:r>
              <a:rPr sz="1700" dirty="0">
                <a:solidFill>
                  <a:srgbClr val="1F487C"/>
                </a:solidFill>
                <a:latin typeface="Calibri"/>
                <a:cs typeface="Calibri"/>
              </a:rPr>
              <a:t>:</a:t>
            </a:r>
            <a:r>
              <a:rPr sz="1700" spc="-15" dirty="0">
                <a:solidFill>
                  <a:srgbClr val="1F487C"/>
                </a:solidFill>
                <a:latin typeface="Calibri"/>
                <a:cs typeface="Calibri"/>
              </a:rPr>
              <a:t> </a:t>
            </a:r>
            <a:r>
              <a:rPr sz="1700" dirty="0">
                <a:solidFill>
                  <a:srgbClr val="1F487C"/>
                </a:solidFill>
                <a:latin typeface="Calibri"/>
                <a:cs typeface="Calibri"/>
              </a:rPr>
              <a:t>fixer</a:t>
            </a:r>
            <a:r>
              <a:rPr sz="1700" spc="-30" dirty="0">
                <a:solidFill>
                  <a:srgbClr val="1F487C"/>
                </a:solidFill>
                <a:latin typeface="Calibri"/>
                <a:cs typeface="Calibri"/>
              </a:rPr>
              <a:t> </a:t>
            </a:r>
            <a:r>
              <a:rPr sz="1700" dirty="0">
                <a:solidFill>
                  <a:srgbClr val="1F487C"/>
                </a:solidFill>
                <a:latin typeface="Calibri"/>
                <a:cs typeface="Calibri"/>
              </a:rPr>
              <a:t>des</a:t>
            </a:r>
            <a:r>
              <a:rPr sz="1700" spc="-25" dirty="0">
                <a:solidFill>
                  <a:srgbClr val="1F487C"/>
                </a:solidFill>
                <a:latin typeface="Calibri"/>
                <a:cs typeface="Calibri"/>
              </a:rPr>
              <a:t> </a:t>
            </a:r>
            <a:r>
              <a:rPr sz="1700" b="1" dirty="0">
                <a:solidFill>
                  <a:srgbClr val="1F487C"/>
                </a:solidFill>
                <a:latin typeface="Calibri"/>
                <a:cs typeface="Calibri"/>
              </a:rPr>
              <a:t>priorités</a:t>
            </a:r>
            <a:r>
              <a:rPr sz="1700" b="1" spc="-35" dirty="0">
                <a:solidFill>
                  <a:srgbClr val="1F487C"/>
                </a:solidFill>
                <a:latin typeface="Calibri"/>
                <a:cs typeface="Calibri"/>
              </a:rPr>
              <a:t> </a:t>
            </a:r>
            <a:r>
              <a:rPr sz="1700" b="1" dirty="0">
                <a:solidFill>
                  <a:srgbClr val="1F487C"/>
                </a:solidFill>
                <a:latin typeface="Calibri"/>
                <a:cs typeface="Calibri"/>
              </a:rPr>
              <a:t>du</a:t>
            </a:r>
            <a:r>
              <a:rPr sz="1700" b="1" spc="-15" dirty="0">
                <a:solidFill>
                  <a:srgbClr val="1F487C"/>
                </a:solidFill>
                <a:latin typeface="Calibri"/>
                <a:cs typeface="Calibri"/>
              </a:rPr>
              <a:t> </a:t>
            </a:r>
            <a:r>
              <a:rPr sz="1700" b="1" dirty="0">
                <a:solidFill>
                  <a:srgbClr val="1F487C"/>
                </a:solidFill>
                <a:latin typeface="Calibri"/>
                <a:cs typeface="Calibri"/>
              </a:rPr>
              <a:t>mandat</a:t>
            </a:r>
            <a:r>
              <a:rPr sz="1700" b="1" spc="-20" dirty="0">
                <a:solidFill>
                  <a:srgbClr val="1F487C"/>
                </a:solidFill>
                <a:latin typeface="Calibri"/>
                <a:cs typeface="Calibri"/>
              </a:rPr>
              <a:t> </a:t>
            </a:r>
            <a:r>
              <a:rPr sz="1700" dirty="0">
                <a:solidFill>
                  <a:srgbClr val="1F487C"/>
                </a:solidFill>
                <a:latin typeface="Calibri"/>
                <a:cs typeface="Calibri"/>
              </a:rPr>
              <a:t>et</a:t>
            </a:r>
            <a:r>
              <a:rPr sz="1700" spc="-10" dirty="0">
                <a:solidFill>
                  <a:srgbClr val="1F487C"/>
                </a:solidFill>
                <a:latin typeface="Calibri"/>
                <a:cs typeface="Calibri"/>
              </a:rPr>
              <a:t> </a:t>
            </a:r>
            <a:r>
              <a:rPr sz="1700" dirty="0">
                <a:solidFill>
                  <a:srgbClr val="1F487C"/>
                </a:solidFill>
                <a:latin typeface="Calibri"/>
                <a:cs typeface="Calibri"/>
              </a:rPr>
              <a:t>une</a:t>
            </a:r>
            <a:r>
              <a:rPr sz="1700" spc="-35" dirty="0">
                <a:solidFill>
                  <a:srgbClr val="1F487C"/>
                </a:solidFill>
                <a:latin typeface="Calibri"/>
                <a:cs typeface="Calibri"/>
              </a:rPr>
              <a:t> </a:t>
            </a:r>
            <a:r>
              <a:rPr sz="1700" b="1" spc="-10" dirty="0">
                <a:solidFill>
                  <a:srgbClr val="1F487C"/>
                </a:solidFill>
                <a:latin typeface="Calibri"/>
                <a:cs typeface="Calibri"/>
              </a:rPr>
              <a:t>trajectoire </a:t>
            </a:r>
            <a:r>
              <a:rPr sz="1700" b="1" dirty="0">
                <a:solidFill>
                  <a:srgbClr val="1F487C"/>
                </a:solidFill>
                <a:latin typeface="Calibri"/>
                <a:cs typeface="Calibri"/>
              </a:rPr>
              <a:t>politique</a:t>
            </a:r>
            <a:r>
              <a:rPr sz="1700" b="1" spc="-45" dirty="0">
                <a:solidFill>
                  <a:srgbClr val="1F487C"/>
                </a:solidFill>
                <a:latin typeface="Calibri"/>
                <a:cs typeface="Calibri"/>
              </a:rPr>
              <a:t> </a:t>
            </a:r>
            <a:r>
              <a:rPr sz="1700" dirty="0">
                <a:solidFill>
                  <a:srgbClr val="1F487C"/>
                </a:solidFill>
                <a:latin typeface="Calibri"/>
                <a:cs typeface="Calibri"/>
              </a:rPr>
              <a:t>:</a:t>
            </a:r>
            <a:r>
              <a:rPr sz="1700" spc="-10" dirty="0">
                <a:solidFill>
                  <a:srgbClr val="1F487C"/>
                </a:solidFill>
                <a:latin typeface="Calibri"/>
                <a:cs typeface="Calibri"/>
              </a:rPr>
              <a:t> </a:t>
            </a:r>
            <a:r>
              <a:rPr sz="1700" dirty="0">
                <a:solidFill>
                  <a:srgbClr val="1F487C"/>
                </a:solidFill>
                <a:latin typeface="Calibri"/>
                <a:cs typeface="Calibri"/>
              </a:rPr>
              <a:t>définir</a:t>
            </a:r>
            <a:r>
              <a:rPr sz="1700" spc="-10" dirty="0">
                <a:solidFill>
                  <a:srgbClr val="1F487C"/>
                </a:solidFill>
                <a:latin typeface="Calibri"/>
                <a:cs typeface="Calibri"/>
              </a:rPr>
              <a:t> </a:t>
            </a:r>
            <a:r>
              <a:rPr sz="1700" dirty="0">
                <a:solidFill>
                  <a:srgbClr val="1F487C"/>
                </a:solidFill>
                <a:latin typeface="Calibri"/>
                <a:cs typeface="Calibri"/>
              </a:rPr>
              <a:t>les</a:t>
            </a:r>
            <a:r>
              <a:rPr sz="1700" spc="-50" dirty="0">
                <a:solidFill>
                  <a:srgbClr val="1F487C"/>
                </a:solidFill>
                <a:latin typeface="Calibri"/>
                <a:cs typeface="Calibri"/>
              </a:rPr>
              <a:t> </a:t>
            </a:r>
            <a:r>
              <a:rPr sz="1700" dirty="0">
                <a:solidFill>
                  <a:srgbClr val="1F487C"/>
                </a:solidFill>
                <a:latin typeface="Calibri"/>
                <a:cs typeface="Calibri"/>
              </a:rPr>
              <a:t>actions</a:t>
            </a:r>
            <a:r>
              <a:rPr sz="1700" spc="-35" dirty="0">
                <a:solidFill>
                  <a:srgbClr val="1F487C"/>
                </a:solidFill>
                <a:latin typeface="Calibri"/>
                <a:cs typeface="Calibri"/>
              </a:rPr>
              <a:t> </a:t>
            </a:r>
            <a:r>
              <a:rPr sz="1700" dirty="0">
                <a:solidFill>
                  <a:srgbClr val="1F487C"/>
                </a:solidFill>
                <a:latin typeface="Calibri"/>
                <a:cs typeface="Calibri"/>
              </a:rPr>
              <a:t>souhaitées</a:t>
            </a:r>
            <a:r>
              <a:rPr sz="1700" spc="320" dirty="0">
                <a:solidFill>
                  <a:srgbClr val="1F487C"/>
                </a:solidFill>
                <a:latin typeface="Calibri"/>
                <a:cs typeface="Calibri"/>
              </a:rPr>
              <a:t> </a:t>
            </a:r>
            <a:r>
              <a:rPr sz="1700" dirty="0">
                <a:solidFill>
                  <a:srgbClr val="1F487C"/>
                </a:solidFill>
                <a:latin typeface="Calibri"/>
                <a:cs typeface="Calibri"/>
              </a:rPr>
              <a:t>et</a:t>
            </a:r>
            <a:r>
              <a:rPr sz="1700" spc="-10" dirty="0">
                <a:solidFill>
                  <a:srgbClr val="1F487C"/>
                </a:solidFill>
                <a:latin typeface="Calibri"/>
                <a:cs typeface="Calibri"/>
              </a:rPr>
              <a:t> </a:t>
            </a:r>
            <a:r>
              <a:rPr sz="1700" dirty="0">
                <a:solidFill>
                  <a:srgbClr val="1F487C"/>
                </a:solidFill>
                <a:latin typeface="Calibri"/>
                <a:cs typeface="Calibri"/>
              </a:rPr>
              <a:t>les</a:t>
            </a:r>
            <a:r>
              <a:rPr sz="1700" spc="-20" dirty="0">
                <a:solidFill>
                  <a:srgbClr val="1F487C"/>
                </a:solidFill>
                <a:latin typeface="Calibri"/>
                <a:cs typeface="Calibri"/>
              </a:rPr>
              <a:t> </a:t>
            </a:r>
            <a:r>
              <a:rPr sz="1700" dirty="0">
                <a:solidFill>
                  <a:srgbClr val="1F487C"/>
                </a:solidFill>
                <a:latin typeface="Calibri"/>
                <a:cs typeface="Calibri"/>
              </a:rPr>
              <a:t>étapes</a:t>
            </a:r>
            <a:r>
              <a:rPr sz="1700" spc="-30" dirty="0">
                <a:solidFill>
                  <a:srgbClr val="1F487C"/>
                </a:solidFill>
                <a:latin typeface="Calibri"/>
                <a:cs typeface="Calibri"/>
              </a:rPr>
              <a:t> </a:t>
            </a:r>
            <a:r>
              <a:rPr sz="1700" spc="-25" dirty="0">
                <a:solidFill>
                  <a:srgbClr val="1F487C"/>
                </a:solidFill>
                <a:latin typeface="Calibri"/>
                <a:cs typeface="Calibri"/>
              </a:rPr>
              <a:t>de </a:t>
            </a:r>
            <a:r>
              <a:rPr sz="1700" dirty="0">
                <a:solidFill>
                  <a:srgbClr val="1F487C"/>
                </a:solidFill>
                <a:latin typeface="Calibri"/>
                <a:cs typeface="Calibri"/>
              </a:rPr>
              <a:t>mise</a:t>
            </a:r>
            <a:r>
              <a:rPr sz="1700" spc="-25" dirty="0">
                <a:solidFill>
                  <a:srgbClr val="1F487C"/>
                </a:solidFill>
                <a:latin typeface="Calibri"/>
                <a:cs typeface="Calibri"/>
              </a:rPr>
              <a:t> </a:t>
            </a:r>
            <a:r>
              <a:rPr sz="1700" dirty="0">
                <a:solidFill>
                  <a:srgbClr val="1F487C"/>
                </a:solidFill>
                <a:latin typeface="Calibri"/>
                <a:cs typeface="Calibri"/>
              </a:rPr>
              <a:t>en</a:t>
            </a:r>
            <a:r>
              <a:rPr sz="1700" spc="-25" dirty="0">
                <a:solidFill>
                  <a:srgbClr val="1F487C"/>
                </a:solidFill>
                <a:latin typeface="Calibri"/>
                <a:cs typeface="Calibri"/>
              </a:rPr>
              <a:t> </a:t>
            </a:r>
            <a:r>
              <a:rPr sz="1700" dirty="0">
                <a:solidFill>
                  <a:srgbClr val="1F487C"/>
                </a:solidFill>
                <a:latin typeface="Calibri"/>
                <a:cs typeface="Calibri"/>
              </a:rPr>
              <a:t>œuvre</a:t>
            </a:r>
            <a:r>
              <a:rPr sz="1700" spc="-30" dirty="0">
                <a:solidFill>
                  <a:srgbClr val="1F487C"/>
                </a:solidFill>
                <a:latin typeface="Calibri"/>
                <a:cs typeface="Calibri"/>
              </a:rPr>
              <a:t> </a:t>
            </a:r>
            <a:r>
              <a:rPr sz="1700" dirty="0">
                <a:solidFill>
                  <a:srgbClr val="1F487C"/>
                </a:solidFill>
                <a:latin typeface="Calibri"/>
                <a:cs typeface="Calibri"/>
              </a:rPr>
              <a:t>(planifier</a:t>
            </a:r>
            <a:r>
              <a:rPr sz="1700" spc="-25" dirty="0">
                <a:solidFill>
                  <a:srgbClr val="1F487C"/>
                </a:solidFill>
                <a:latin typeface="Calibri"/>
                <a:cs typeface="Calibri"/>
              </a:rPr>
              <a:t> </a:t>
            </a:r>
            <a:r>
              <a:rPr sz="1700" dirty="0">
                <a:solidFill>
                  <a:srgbClr val="1F487C"/>
                </a:solidFill>
                <a:latin typeface="Calibri"/>
                <a:cs typeface="Calibri"/>
              </a:rPr>
              <a:t>les</a:t>
            </a:r>
            <a:r>
              <a:rPr sz="1700" spc="-55" dirty="0">
                <a:solidFill>
                  <a:srgbClr val="1F487C"/>
                </a:solidFill>
                <a:latin typeface="Calibri"/>
                <a:cs typeface="Calibri"/>
              </a:rPr>
              <a:t> </a:t>
            </a:r>
            <a:r>
              <a:rPr sz="1700" dirty="0">
                <a:solidFill>
                  <a:srgbClr val="1F487C"/>
                </a:solidFill>
                <a:latin typeface="Calibri"/>
                <a:cs typeface="Calibri"/>
              </a:rPr>
              <a:t>actions,</a:t>
            </a:r>
            <a:r>
              <a:rPr sz="1700" spc="-35" dirty="0">
                <a:solidFill>
                  <a:srgbClr val="1F487C"/>
                </a:solidFill>
                <a:latin typeface="Calibri"/>
                <a:cs typeface="Calibri"/>
              </a:rPr>
              <a:t> </a:t>
            </a:r>
            <a:r>
              <a:rPr sz="1700" dirty="0">
                <a:solidFill>
                  <a:srgbClr val="1F487C"/>
                </a:solidFill>
                <a:latin typeface="Calibri"/>
                <a:cs typeface="Calibri"/>
              </a:rPr>
              <a:t>les</a:t>
            </a:r>
            <a:r>
              <a:rPr sz="1700" spc="-35" dirty="0">
                <a:solidFill>
                  <a:srgbClr val="1F487C"/>
                </a:solidFill>
                <a:latin typeface="Calibri"/>
                <a:cs typeface="Calibri"/>
              </a:rPr>
              <a:t> </a:t>
            </a:r>
            <a:r>
              <a:rPr sz="1700" dirty="0">
                <a:solidFill>
                  <a:srgbClr val="1F487C"/>
                </a:solidFill>
                <a:latin typeface="Calibri"/>
                <a:cs typeface="Calibri"/>
              </a:rPr>
              <a:t>échéances</a:t>
            </a:r>
            <a:r>
              <a:rPr sz="1700" spc="-35" dirty="0">
                <a:solidFill>
                  <a:srgbClr val="1F487C"/>
                </a:solidFill>
                <a:latin typeface="Calibri"/>
                <a:cs typeface="Calibri"/>
              </a:rPr>
              <a:t> </a:t>
            </a:r>
            <a:r>
              <a:rPr sz="1700" dirty="0">
                <a:solidFill>
                  <a:srgbClr val="1F487C"/>
                </a:solidFill>
                <a:latin typeface="Calibri"/>
                <a:cs typeface="Calibri"/>
              </a:rPr>
              <a:t>et</a:t>
            </a:r>
            <a:r>
              <a:rPr sz="1700" spc="-5" dirty="0">
                <a:solidFill>
                  <a:srgbClr val="1F487C"/>
                </a:solidFill>
                <a:latin typeface="Calibri"/>
                <a:cs typeface="Calibri"/>
              </a:rPr>
              <a:t> </a:t>
            </a:r>
            <a:r>
              <a:rPr sz="1700" spc="-25" dirty="0">
                <a:solidFill>
                  <a:srgbClr val="1F487C"/>
                </a:solidFill>
                <a:latin typeface="Calibri"/>
                <a:cs typeface="Calibri"/>
              </a:rPr>
              <a:t>les </a:t>
            </a:r>
            <a:r>
              <a:rPr sz="1700" dirty="0">
                <a:solidFill>
                  <a:srgbClr val="1F487C"/>
                </a:solidFill>
                <a:latin typeface="Calibri"/>
                <a:cs typeface="Calibri"/>
              </a:rPr>
              <a:t>budgets</a:t>
            </a:r>
            <a:r>
              <a:rPr sz="1700" spc="-45" dirty="0">
                <a:solidFill>
                  <a:srgbClr val="1F487C"/>
                </a:solidFill>
                <a:latin typeface="Calibri"/>
                <a:cs typeface="Calibri"/>
              </a:rPr>
              <a:t> </a:t>
            </a:r>
            <a:r>
              <a:rPr sz="1700" spc="-10" dirty="0">
                <a:solidFill>
                  <a:srgbClr val="1F487C"/>
                </a:solidFill>
                <a:latin typeface="Calibri"/>
                <a:cs typeface="Calibri"/>
              </a:rPr>
              <a:t>nécessaires)</a:t>
            </a:r>
            <a:endParaRPr sz="1700">
              <a:latin typeface="Calibri"/>
              <a:cs typeface="Calibri"/>
            </a:endParaRPr>
          </a:p>
          <a:p>
            <a:pPr marL="299085" indent="-286385">
              <a:lnSpc>
                <a:spcPts val="1835"/>
              </a:lnSpc>
              <a:spcBef>
                <a:spcPts val="2039"/>
              </a:spcBef>
              <a:buFont typeface="Arial"/>
              <a:buChar char="•"/>
              <a:tabLst>
                <a:tab pos="299085" algn="l"/>
              </a:tabLst>
            </a:pPr>
            <a:r>
              <a:rPr sz="1700" b="1" dirty="0">
                <a:solidFill>
                  <a:srgbClr val="1F487C"/>
                </a:solidFill>
                <a:latin typeface="Calibri"/>
                <a:cs typeface="Calibri"/>
              </a:rPr>
              <a:t>Partenariats</a:t>
            </a:r>
            <a:r>
              <a:rPr sz="1700" b="1" spc="-45" dirty="0">
                <a:solidFill>
                  <a:srgbClr val="1F487C"/>
                </a:solidFill>
                <a:latin typeface="Calibri"/>
                <a:cs typeface="Calibri"/>
              </a:rPr>
              <a:t> </a:t>
            </a:r>
            <a:r>
              <a:rPr sz="1700" dirty="0">
                <a:solidFill>
                  <a:srgbClr val="1F487C"/>
                </a:solidFill>
                <a:latin typeface="Calibri"/>
                <a:cs typeface="Calibri"/>
              </a:rPr>
              <a:t>:</a:t>
            </a:r>
            <a:r>
              <a:rPr sz="1700" spc="-15" dirty="0">
                <a:solidFill>
                  <a:srgbClr val="1F487C"/>
                </a:solidFill>
                <a:latin typeface="Calibri"/>
                <a:cs typeface="Calibri"/>
              </a:rPr>
              <a:t> </a:t>
            </a:r>
            <a:r>
              <a:rPr sz="1700" dirty="0">
                <a:solidFill>
                  <a:srgbClr val="1F487C"/>
                </a:solidFill>
                <a:latin typeface="Calibri"/>
                <a:cs typeface="Calibri"/>
              </a:rPr>
              <a:t>identifier</a:t>
            </a:r>
            <a:r>
              <a:rPr sz="1700" spc="-60" dirty="0">
                <a:solidFill>
                  <a:srgbClr val="1F487C"/>
                </a:solidFill>
                <a:latin typeface="Calibri"/>
                <a:cs typeface="Calibri"/>
              </a:rPr>
              <a:t> </a:t>
            </a:r>
            <a:r>
              <a:rPr sz="1700" dirty="0">
                <a:solidFill>
                  <a:srgbClr val="1F487C"/>
                </a:solidFill>
                <a:latin typeface="Calibri"/>
                <a:cs typeface="Calibri"/>
              </a:rPr>
              <a:t>et</a:t>
            </a:r>
            <a:r>
              <a:rPr sz="1700" spc="-10" dirty="0">
                <a:solidFill>
                  <a:srgbClr val="1F487C"/>
                </a:solidFill>
                <a:latin typeface="Calibri"/>
                <a:cs typeface="Calibri"/>
              </a:rPr>
              <a:t> </a:t>
            </a:r>
            <a:r>
              <a:rPr sz="1700" dirty="0">
                <a:solidFill>
                  <a:srgbClr val="1F487C"/>
                </a:solidFill>
                <a:latin typeface="Calibri"/>
                <a:cs typeface="Calibri"/>
              </a:rPr>
              <a:t>mobiliser</a:t>
            </a:r>
            <a:r>
              <a:rPr sz="1700" spc="-55" dirty="0">
                <a:solidFill>
                  <a:srgbClr val="1F487C"/>
                </a:solidFill>
                <a:latin typeface="Calibri"/>
                <a:cs typeface="Calibri"/>
              </a:rPr>
              <a:t> </a:t>
            </a:r>
            <a:r>
              <a:rPr sz="1700" dirty="0">
                <a:solidFill>
                  <a:srgbClr val="1F487C"/>
                </a:solidFill>
                <a:latin typeface="Calibri"/>
                <a:cs typeface="Calibri"/>
              </a:rPr>
              <a:t>les</a:t>
            </a:r>
            <a:r>
              <a:rPr sz="1700" spc="-30" dirty="0">
                <a:solidFill>
                  <a:srgbClr val="1F487C"/>
                </a:solidFill>
                <a:latin typeface="Calibri"/>
                <a:cs typeface="Calibri"/>
              </a:rPr>
              <a:t> </a:t>
            </a:r>
            <a:r>
              <a:rPr sz="1700" dirty="0">
                <a:solidFill>
                  <a:srgbClr val="1F487C"/>
                </a:solidFill>
                <a:latin typeface="Calibri"/>
                <a:cs typeface="Calibri"/>
              </a:rPr>
              <a:t>acteurs</a:t>
            </a:r>
            <a:r>
              <a:rPr sz="1700" spc="-50" dirty="0">
                <a:solidFill>
                  <a:srgbClr val="1F487C"/>
                </a:solidFill>
                <a:latin typeface="Calibri"/>
                <a:cs typeface="Calibri"/>
              </a:rPr>
              <a:t> </a:t>
            </a:r>
            <a:r>
              <a:rPr sz="1700" spc="-25" dirty="0">
                <a:solidFill>
                  <a:srgbClr val="1F487C"/>
                </a:solidFill>
                <a:latin typeface="Calibri"/>
                <a:cs typeface="Calibri"/>
              </a:rPr>
              <a:t>et</a:t>
            </a:r>
            <a:endParaRPr sz="1700">
              <a:latin typeface="Calibri"/>
              <a:cs typeface="Calibri"/>
            </a:endParaRPr>
          </a:p>
          <a:p>
            <a:pPr marL="299085" marR="250825">
              <a:lnSpc>
                <a:spcPct val="80000"/>
              </a:lnSpc>
              <a:spcBef>
                <a:spcPts val="204"/>
              </a:spcBef>
            </a:pPr>
            <a:r>
              <a:rPr sz="1700" dirty="0">
                <a:solidFill>
                  <a:srgbClr val="1F487C"/>
                </a:solidFill>
                <a:latin typeface="Calibri"/>
                <a:cs typeface="Calibri"/>
              </a:rPr>
              <a:t>partenaires</a:t>
            </a:r>
            <a:r>
              <a:rPr sz="1700" spc="360" dirty="0">
                <a:solidFill>
                  <a:srgbClr val="1F487C"/>
                </a:solidFill>
                <a:latin typeface="Calibri"/>
                <a:cs typeface="Calibri"/>
              </a:rPr>
              <a:t> </a:t>
            </a:r>
            <a:r>
              <a:rPr sz="1700" spc="-10" dirty="0">
                <a:solidFill>
                  <a:srgbClr val="1F487C"/>
                </a:solidFill>
                <a:latin typeface="Calibri"/>
                <a:cs typeface="Calibri"/>
              </a:rPr>
              <a:t>indispensables</a:t>
            </a:r>
            <a:r>
              <a:rPr sz="1700" spc="-35" dirty="0">
                <a:solidFill>
                  <a:srgbClr val="1F487C"/>
                </a:solidFill>
                <a:latin typeface="Calibri"/>
                <a:cs typeface="Calibri"/>
              </a:rPr>
              <a:t> </a:t>
            </a:r>
            <a:r>
              <a:rPr sz="1700" dirty="0">
                <a:solidFill>
                  <a:srgbClr val="1F487C"/>
                </a:solidFill>
                <a:latin typeface="Calibri"/>
                <a:cs typeface="Calibri"/>
              </a:rPr>
              <a:t>aux</a:t>
            </a:r>
            <a:r>
              <a:rPr sz="1700" spc="-20" dirty="0">
                <a:solidFill>
                  <a:srgbClr val="1F487C"/>
                </a:solidFill>
                <a:latin typeface="Calibri"/>
                <a:cs typeface="Calibri"/>
              </a:rPr>
              <a:t> </a:t>
            </a:r>
            <a:r>
              <a:rPr sz="1700" dirty="0">
                <a:solidFill>
                  <a:srgbClr val="1F487C"/>
                </a:solidFill>
                <a:latin typeface="Calibri"/>
                <a:cs typeface="Calibri"/>
              </a:rPr>
              <a:t>projets</a:t>
            </a:r>
            <a:r>
              <a:rPr sz="1700" spc="-20" dirty="0">
                <a:solidFill>
                  <a:srgbClr val="1F487C"/>
                </a:solidFill>
                <a:latin typeface="Calibri"/>
                <a:cs typeface="Calibri"/>
              </a:rPr>
              <a:t> </a:t>
            </a:r>
            <a:r>
              <a:rPr sz="1700" dirty="0">
                <a:solidFill>
                  <a:srgbClr val="1F487C"/>
                </a:solidFill>
                <a:latin typeface="Calibri"/>
                <a:cs typeface="Calibri"/>
              </a:rPr>
              <a:t>(Etat,</a:t>
            </a:r>
            <a:r>
              <a:rPr sz="1700" spc="-5" dirty="0">
                <a:solidFill>
                  <a:srgbClr val="1F487C"/>
                </a:solidFill>
                <a:latin typeface="Calibri"/>
                <a:cs typeface="Calibri"/>
              </a:rPr>
              <a:t> </a:t>
            </a:r>
            <a:r>
              <a:rPr sz="1700" spc="-10" dirty="0">
                <a:solidFill>
                  <a:srgbClr val="1F487C"/>
                </a:solidFill>
                <a:latin typeface="Calibri"/>
                <a:cs typeface="Calibri"/>
              </a:rPr>
              <a:t>collectivités, </a:t>
            </a:r>
            <a:r>
              <a:rPr sz="1700" dirty="0">
                <a:solidFill>
                  <a:srgbClr val="1F487C"/>
                </a:solidFill>
                <a:latin typeface="Calibri"/>
                <a:cs typeface="Calibri"/>
              </a:rPr>
              <a:t>opérateurs</a:t>
            </a:r>
            <a:r>
              <a:rPr sz="1700" spc="-40" dirty="0">
                <a:solidFill>
                  <a:srgbClr val="1F487C"/>
                </a:solidFill>
                <a:latin typeface="Calibri"/>
                <a:cs typeface="Calibri"/>
              </a:rPr>
              <a:t> </a:t>
            </a:r>
            <a:r>
              <a:rPr sz="1700" dirty="0">
                <a:solidFill>
                  <a:srgbClr val="1F487C"/>
                </a:solidFill>
                <a:latin typeface="Calibri"/>
                <a:cs typeface="Calibri"/>
              </a:rPr>
              <a:t>publics</a:t>
            </a:r>
            <a:r>
              <a:rPr sz="1700" spc="-70" dirty="0">
                <a:solidFill>
                  <a:srgbClr val="1F487C"/>
                </a:solidFill>
                <a:latin typeface="Calibri"/>
                <a:cs typeface="Calibri"/>
              </a:rPr>
              <a:t> </a:t>
            </a:r>
            <a:r>
              <a:rPr sz="1700" dirty="0">
                <a:solidFill>
                  <a:srgbClr val="1F487C"/>
                </a:solidFill>
                <a:latin typeface="Calibri"/>
                <a:cs typeface="Calibri"/>
              </a:rPr>
              <a:t>ou</a:t>
            </a:r>
            <a:r>
              <a:rPr sz="1700" spc="-40" dirty="0">
                <a:solidFill>
                  <a:srgbClr val="1F487C"/>
                </a:solidFill>
                <a:latin typeface="Calibri"/>
                <a:cs typeface="Calibri"/>
              </a:rPr>
              <a:t> </a:t>
            </a:r>
            <a:r>
              <a:rPr sz="1700" spc="-10" dirty="0">
                <a:solidFill>
                  <a:srgbClr val="1F487C"/>
                </a:solidFill>
                <a:latin typeface="Calibri"/>
                <a:cs typeface="Calibri"/>
              </a:rPr>
              <a:t>privés)</a:t>
            </a:r>
            <a:endParaRPr sz="1700">
              <a:latin typeface="Calibri"/>
              <a:cs typeface="Calibri"/>
            </a:endParaRPr>
          </a:p>
        </p:txBody>
      </p:sp>
      <p:pic>
        <p:nvPicPr>
          <p:cNvPr id="6" name="object 6"/>
          <p:cNvPicPr/>
          <p:nvPr/>
        </p:nvPicPr>
        <p:blipFill>
          <a:blip r:embed="rId2" cstate="print"/>
          <a:stretch>
            <a:fillRect/>
          </a:stretch>
        </p:blipFill>
        <p:spPr>
          <a:xfrm>
            <a:off x="5989573" y="3032721"/>
            <a:ext cx="3152775" cy="30956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53161"/>
            <a:ext cx="4602480" cy="787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2</a:t>
            </a:r>
            <a:endParaRPr sz="2500">
              <a:latin typeface="Calibri"/>
              <a:cs typeface="Calibri"/>
            </a:endParaRPr>
          </a:p>
          <a:p>
            <a:pPr marL="12700">
              <a:lnSpc>
                <a:spcPct val="100000"/>
              </a:lnSpc>
            </a:pPr>
            <a:r>
              <a:rPr sz="2500" b="1" spc="-10" dirty="0">
                <a:solidFill>
                  <a:srgbClr val="FFFFFF"/>
                </a:solidFill>
                <a:latin typeface="Calibri"/>
                <a:cs typeface="Calibri"/>
              </a:rPr>
              <a:t>Compétences</a:t>
            </a:r>
            <a:r>
              <a:rPr sz="2500" b="1" spc="-50" dirty="0">
                <a:solidFill>
                  <a:srgbClr val="FFFFFF"/>
                </a:solidFill>
                <a:latin typeface="Calibri"/>
                <a:cs typeface="Calibri"/>
              </a:rPr>
              <a:t> </a:t>
            </a:r>
            <a:r>
              <a:rPr sz="2500" b="1" spc="-20" dirty="0">
                <a:solidFill>
                  <a:srgbClr val="FFFFFF"/>
                </a:solidFill>
                <a:latin typeface="Calibri"/>
                <a:cs typeface="Calibri"/>
              </a:rPr>
              <a:t>obligatoires</a:t>
            </a:r>
            <a:r>
              <a:rPr sz="2500" b="1" spc="-55" dirty="0">
                <a:solidFill>
                  <a:srgbClr val="FFFFFF"/>
                </a:solidFill>
                <a:latin typeface="Calibri"/>
                <a:cs typeface="Calibri"/>
              </a:rPr>
              <a:t> </a:t>
            </a:r>
            <a:r>
              <a:rPr sz="2500" b="1" dirty="0">
                <a:solidFill>
                  <a:srgbClr val="FFFFFF"/>
                </a:solidFill>
                <a:latin typeface="Calibri"/>
                <a:cs typeface="Calibri"/>
              </a:rPr>
              <a:t>des</a:t>
            </a:r>
            <a:r>
              <a:rPr sz="2500" b="1" spc="-65" dirty="0">
                <a:solidFill>
                  <a:srgbClr val="FFFFFF"/>
                </a:solidFill>
                <a:latin typeface="Calibri"/>
                <a:cs typeface="Calibri"/>
              </a:rPr>
              <a:t> </a:t>
            </a:r>
            <a:r>
              <a:rPr sz="2500" b="1" spc="-20" dirty="0">
                <a:solidFill>
                  <a:srgbClr val="FFFFFF"/>
                </a:solidFill>
                <a:latin typeface="Calibri"/>
                <a:cs typeface="Calibri"/>
              </a:rPr>
              <a:t>EPCI</a:t>
            </a:r>
            <a:endParaRPr sz="2500">
              <a:latin typeface="Calibri"/>
              <a:cs typeface="Calibri"/>
            </a:endParaRPr>
          </a:p>
        </p:txBody>
      </p:sp>
      <p:pic>
        <p:nvPicPr>
          <p:cNvPr id="4" name="object 4"/>
          <p:cNvPicPr/>
          <p:nvPr/>
        </p:nvPicPr>
        <p:blipFill>
          <a:blip r:embed="rId2" cstate="print"/>
          <a:stretch>
            <a:fillRect/>
          </a:stretch>
        </p:blipFill>
        <p:spPr>
          <a:xfrm>
            <a:off x="0" y="1337792"/>
            <a:ext cx="9143999" cy="5380101"/>
          </a:xfrm>
          <a:prstGeom prst="rect">
            <a:avLst/>
          </a:prstGeom>
        </p:spPr>
      </p:pic>
    </p:spTree>
  </p:cSld>
  <p:clrMapOvr>
    <a:masterClrMapping/>
  </p:clrMapOvr>
  <p:transition>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47066"/>
            <a:ext cx="186690" cy="406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2</a:t>
            </a:r>
            <a:endParaRPr sz="2500">
              <a:latin typeface="Calibri"/>
              <a:cs typeface="Calibri"/>
            </a:endParaRPr>
          </a:p>
        </p:txBody>
      </p:sp>
      <p:sp>
        <p:nvSpPr>
          <p:cNvPr id="4" name="object 4" descr="$PPTXTitle"/>
          <p:cNvSpPr txBox="1">
            <a:spLocks noGrp="1"/>
          </p:cNvSpPr>
          <p:nvPr>
            <p:ph type="title"/>
          </p:nvPr>
        </p:nvSpPr>
        <p:spPr>
          <a:xfrm>
            <a:off x="258267" y="527761"/>
            <a:ext cx="6328410" cy="406400"/>
          </a:xfrm>
          <a:prstGeom prst="rect">
            <a:avLst/>
          </a:prstGeom>
        </p:spPr>
        <p:txBody>
          <a:bodyPr vert="horz" wrap="square" lIns="0" tIns="12065" rIns="0" bIns="0" rtlCol="0">
            <a:spAutoFit/>
          </a:bodyPr>
          <a:lstStyle/>
          <a:p>
            <a:pPr marL="12700">
              <a:lnSpc>
                <a:spcPct val="100000"/>
              </a:lnSpc>
              <a:spcBef>
                <a:spcPts val="95"/>
              </a:spcBef>
            </a:pPr>
            <a:r>
              <a:rPr sz="2500" u="none" dirty="0">
                <a:solidFill>
                  <a:srgbClr val="FFFFFF"/>
                </a:solidFill>
              </a:rPr>
              <a:t>Les</a:t>
            </a:r>
            <a:r>
              <a:rPr sz="2500" u="none" spc="-70" dirty="0">
                <a:solidFill>
                  <a:srgbClr val="FFFFFF"/>
                </a:solidFill>
              </a:rPr>
              <a:t> </a:t>
            </a:r>
            <a:r>
              <a:rPr sz="2500" u="none" spc="-10" dirty="0">
                <a:solidFill>
                  <a:srgbClr val="FFFFFF"/>
                </a:solidFill>
              </a:rPr>
              <a:t>compétences</a:t>
            </a:r>
            <a:r>
              <a:rPr sz="2500" u="none" spc="-60" dirty="0">
                <a:solidFill>
                  <a:srgbClr val="FFFFFF"/>
                </a:solidFill>
              </a:rPr>
              <a:t> </a:t>
            </a:r>
            <a:r>
              <a:rPr sz="2500" u="none" spc="-10" dirty="0">
                <a:solidFill>
                  <a:srgbClr val="FFFFFF"/>
                </a:solidFill>
              </a:rPr>
              <a:t>facultatives</a:t>
            </a:r>
            <a:r>
              <a:rPr sz="2500" u="none" spc="-60" dirty="0">
                <a:solidFill>
                  <a:srgbClr val="FFFFFF"/>
                </a:solidFill>
              </a:rPr>
              <a:t> </a:t>
            </a:r>
            <a:r>
              <a:rPr sz="2500" u="none" dirty="0">
                <a:solidFill>
                  <a:srgbClr val="FFFFFF"/>
                </a:solidFill>
              </a:rPr>
              <a:t>/</a:t>
            </a:r>
            <a:r>
              <a:rPr sz="2500" u="none" spc="-75" dirty="0">
                <a:solidFill>
                  <a:srgbClr val="FFFFFF"/>
                </a:solidFill>
              </a:rPr>
              <a:t> </a:t>
            </a:r>
            <a:r>
              <a:rPr sz="2500" u="none" spc="-10" dirty="0">
                <a:solidFill>
                  <a:srgbClr val="FFFFFF"/>
                </a:solidFill>
              </a:rPr>
              <a:t>supplémentaires</a:t>
            </a:r>
            <a:endParaRPr sz="2500"/>
          </a:p>
        </p:txBody>
      </p:sp>
      <p:sp>
        <p:nvSpPr>
          <p:cNvPr id="5" name="object 5"/>
          <p:cNvSpPr/>
          <p:nvPr/>
        </p:nvSpPr>
        <p:spPr>
          <a:xfrm>
            <a:off x="319366" y="1718817"/>
            <a:ext cx="8505825" cy="4732020"/>
          </a:xfrm>
          <a:custGeom>
            <a:avLst/>
            <a:gdLst/>
            <a:ahLst/>
            <a:cxnLst/>
            <a:rect l="l" t="t" r="r" b="b"/>
            <a:pathLst>
              <a:path w="8505825" h="4732020">
                <a:moveTo>
                  <a:pt x="0" y="788670"/>
                </a:moveTo>
                <a:lnTo>
                  <a:pt x="1439" y="740635"/>
                </a:lnTo>
                <a:lnTo>
                  <a:pt x="5702" y="693360"/>
                </a:lnTo>
                <a:lnTo>
                  <a:pt x="12706" y="646928"/>
                </a:lnTo>
                <a:lnTo>
                  <a:pt x="22369" y="601421"/>
                </a:lnTo>
                <a:lnTo>
                  <a:pt x="34608" y="556922"/>
                </a:lnTo>
                <a:lnTo>
                  <a:pt x="49340" y="513512"/>
                </a:lnTo>
                <a:lnTo>
                  <a:pt x="66484" y="471276"/>
                </a:lnTo>
                <a:lnTo>
                  <a:pt x="85957" y="430295"/>
                </a:lnTo>
                <a:lnTo>
                  <a:pt x="107675" y="390651"/>
                </a:lnTo>
                <a:lnTo>
                  <a:pt x="131558" y="352429"/>
                </a:lnTo>
                <a:lnTo>
                  <a:pt x="157521" y="315709"/>
                </a:lnTo>
                <a:lnTo>
                  <a:pt x="185483" y="280575"/>
                </a:lnTo>
                <a:lnTo>
                  <a:pt x="215362" y="247110"/>
                </a:lnTo>
                <a:lnTo>
                  <a:pt x="247073" y="215395"/>
                </a:lnTo>
                <a:lnTo>
                  <a:pt x="280537" y="185514"/>
                </a:lnTo>
                <a:lnTo>
                  <a:pt x="315669" y="157548"/>
                </a:lnTo>
                <a:lnTo>
                  <a:pt x="352387" y="131581"/>
                </a:lnTo>
                <a:lnTo>
                  <a:pt x="390608" y="107695"/>
                </a:lnTo>
                <a:lnTo>
                  <a:pt x="430251" y="85973"/>
                </a:lnTo>
                <a:lnTo>
                  <a:pt x="471233" y="66498"/>
                </a:lnTo>
                <a:lnTo>
                  <a:pt x="513470" y="49351"/>
                </a:lnTo>
                <a:lnTo>
                  <a:pt x="556882" y="34615"/>
                </a:lnTo>
                <a:lnTo>
                  <a:pt x="601384" y="22374"/>
                </a:lnTo>
                <a:lnTo>
                  <a:pt x="646896" y="12709"/>
                </a:lnTo>
                <a:lnTo>
                  <a:pt x="693333" y="5703"/>
                </a:lnTo>
                <a:lnTo>
                  <a:pt x="740614" y="1439"/>
                </a:lnTo>
                <a:lnTo>
                  <a:pt x="788657" y="0"/>
                </a:lnTo>
                <a:lnTo>
                  <a:pt x="7716558" y="0"/>
                </a:lnTo>
                <a:lnTo>
                  <a:pt x="7764605" y="1439"/>
                </a:lnTo>
                <a:lnTo>
                  <a:pt x="7811891" y="5703"/>
                </a:lnTo>
                <a:lnTo>
                  <a:pt x="7858332" y="12709"/>
                </a:lnTo>
                <a:lnTo>
                  <a:pt x="7903847" y="22374"/>
                </a:lnTo>
                <a:lnTo>
                  <a:pt x="7948352" y="34615"/>
                </a:lnTo>
                <a:lnTo>
                  <a:pt x="7991766" y="49351"/>
                </a:lnTo>
                <a:lnTo>
                  <a:pt x="8034006" y="66498"/>
                </a:lnTo>
                <a:lnTo>
                  <a:pt x="8074988" y="85973"/>
                </a:lnTo>
                <a:lnTo>
                  <a:pt x="8114632" y="107696"/>
                </a:lnTo>
                <a:lnTo>
                  <a:pt x="8152854" y="131581"/>
                </a:lnTo>
                <a:lnTo>
                  <a:pt x="8189572" y="157548"/>
                </a:lnTo>
                <a:lnTo>
                  <a:pt x="8224704" y="185514"/>
                </a:lnTo>
                <a:lnTo>
                  <a:pt x="8258167" y="215395"/>
                </a:lnTo>
                <a:lnTo>
                  <a:pt x="8289878" y="247110"/>
                </a:lnTo>
                <a:lnTo>
                  <a:pt x="8319755" y="280575"/>
                </a:lnTo>
                <a:lnTo>
                  <a:pt x="8347716" y="315709"/>
                </a:lnTo>
                <a:lnTo>
                  <a:pt x="8373679" y="352429"/>
                </a:lnTo>
                <a:lnTo>
                  <a:pt x="8397560" y="390652"/>
                </a:lnTo>
                <a:lnTo>
                  <a:pt x="8419277" y="430295"/>
                </a:lnTo>
                <a:lnTo>
                  <a:pt x="8438748" y="471276"/>
                </a:lnTo>
                <a:lnTo>
                  <a:pt x="8455891" y="513512"/>
                </a:lnTo>
                <a:lnTo>
                  <a:pt x="8470622" y="556922"/>
                </a:lnTo>
                <a:lnTo>
                  <a:pt x="8482860" y="601421"/>
                </a:lnTo>
                <a:lnTo>
                  <a:pt x="8492522" y="646928"/>
                </a:lnTo>
                <a:lnTo>
                  <a:pt x="8499526" y="693360"/>
                </a:lnTo>
                <a:lnTo>
                  <a:pt x="8503788" y="740635"/>
                </a:lnTo>
                <a:lnTo>
                  <a:pt x="8505228" y="788670"/>
                </a:lnTo>
                <a:lnTo>
                  <a:pt x="8505228" y="3943261"/>
                </a:lnTo>
                <a:lnTo>
                  <a:pt x="8503788" y="3991304"/>
                </a:lnTo>
                <a:lnTo>
                  <a:pt x="8499526" y="4038587"/>
                </a:lnTo>
                <a:lnTo>
                  <a:pt x="8492522" y="4085025"/>
                </a:lnTo>
                <a:lnTo>
                  <a:pt x="8482860" y="4130538"/>
                </a:lnTo>
                <a:lnTo>
                  <a:pt x="8470622" y="4175041"/>
                </a:lnTo>
                <a:lnTo>
                  <a:pt x="8455891" y="4218454"/>
                </a:lnTo>
                <a:lnTo>
                  <a:pt x="8438748" y="4260692"/>
                </a:lnTo>
                <a:lnTo>
                  <a:pt x="8419277" y="4301675"/>
                </a:lnTo>
                <a:lnTo>
                  <a:pt x="8397560" y="4341318"/>
                </a:lnTo>
                <a:lnTo>
                  <a:pt x="8373679" y="4379540"/>
                </a:lnTo>
                <a:lnTo>
                  <a:pt x="8347716" y="4416259"/>
                </a:lnTo>
                <a:lnTo>
                  <a:pt x="8319755" y="4451391"/>
                </a:lnTo>
                <a:lnTo>
                  <a:pt x="8289878" y="4484855"/>
                </a:lnTo>
                <a:lnTo>
                  <a:pt x="8258167" y="4516567"/>
                </a:lnTo>
                <a:lnTo>
                  <a:pt x="8224704" y="4546446"/>
                </a:lnTo>
                <a:lnTo>
                  <a:pt x="8189572" y="4574408"/>
                </a:lnTo>
                <a:lnTo>
                  <a:pt x="8152854" y="4600372"/>
                </a:lnTo>
                <a:lnTo>
                  <a:pt x="8114632" y="4624254"/>
                </a:lnTo>
                <a:lnTo>
                  <a:pt x="8074988" y="4645973"/>
                </a:lnTo>
                <a:lnTo>
                  <a:pt x="8034006" y="4665446"/>
                </a:lnTo>
                <a:lnTo>
                  <a:pt x="7991766" y="4682590"/>
                </a:lnTo>
                <a:lnTo>
                  <a:pt x="7948352" y="4697322"/>
                </a:lnTo>
                <a:lnTo>
                  <a:pt x="7903847" y="4709561"/>
                </a:lnTo>
                <a:lnTo>
                  <a:pt x="7858332" y="4719224"/>
                </a:lnTo>
                <a:lnTo>
                  <a:pt x="7811891" y="4726228"/>
                </a:lnTo>
                <a:lnTo>
                  <a:pt x="7764605" y="4730491"/>
                </a:lnTo>
                <a:lnTo>
                  <a:pt x="7716558" y="4731931"/>
                </a:lnTo>
                <a:lnTo>
                  <a:pt x="788657" y="4731931"/>
                </a:lnTo>
                <a:lnTo>
                  <a:pt x="740614" y="4730491"/>
                </a:lnTo>
                <a:lnTo>
                  <a:pt x="693333" y="4726228"/>
                </a:lnTo>
                <a:lnTo>
                  <a:pt x="646896" y="4719224"/>
                </a:lnTo>
                <a:lnTo>
                  <a:pt x="601384" y="4709561"/>
                </a:lnTo>
                <a:lnTo>
                  <a:pt x="556882" y="4697322"/>
                </a:lnTo>
                <a:lnTo>
                  <a:pt x="513470" y="4682590"/>
                </a:lnTo>
                <a:lnTo>
                  <a:pt x="471233" y="4665446"/>
                </a:lnTo>
                <a:lnTo>
                  <a:pt x="430251" y="4645973"/>
                </a:lnTo>
                <a:lnTo>
                  <a:pt x="390608" y="4624254"/>
                </a:lnTo>
                <a:lnTo>
                  <a:pt x="352387" y="4600372"/>
                </a:lnTo>
                <a:lnTo>
                  <a:pt x="315669" y="4574408"/>
                </a:lnTo>
                <a:lnTo>
                  <a:pt x="280537" y="4546446"/>
                </a:lnTo>
                <a:lnTo>
                  <a:pt x="247073" y="4516567"/>
                </a:lnTo>
                <a:lnTo>
                  <a:pt x="215362" y="4484855"/>
                </a:lnTo>
                <a:lnTo>
                  <a:pt x="185483" y="4451391"/>
                </a:lnTo>
                <a:lnTo>
                  <a:pt x="157521" y="4416259"/>
                </a:lnTo>
                <a:lnTo>
                  <a:pt x="131558" y="4379540"/>
                </a:lnTo>
                <a:lnTo>
                  <a:pt x="107675" y="4341318"/>
                </a:lnTo>
                <a:lnTo>
                  <a:pt x="85957" y="4301675"/>
                </a:lnTo>
                <a:lnTo>
                  <a:pt x="66484" y="4260692"/>
                </a:lnTo>
                <a:lnTo>
                  <a:pt x="49340" y="4218454"/>
                </a:lnTo>
                <a:lnTo>
                  <a:pt x="34608" y="4175041"/>
                </a:lnTo>
                <a:lnTo>
                  <a:pt x="22369" y="4130538"/>
                </a:lnTo>
                <a:lnTo>
                  <a:pt x="12706" y="4085025"/>
                </a:lnTo>
                <a:lnTo>
                  <a:pt x="5702" y="4038587"/>
                </a:lnTo>
                <a:lnTo>
                  <a:pt x="1439" y="3991304"/>
                </a:lnTo>
                <a:lnTo>
                  <a:pt x="0" y="3943261"/>
                </a:lnTo>
                <a:lnTo>
                  <a:pt x="0" y="788670"/>
                </a:lnTo>
                <a:close/>
              </a:path>
            </a:pathLst>
          </a:custGeom>
          <a:ln w="19050">
            <a:solidFill>
              <a:srgbClr val="4F81BC"/>
            </a:solidFill>
          </a:ln>
        </p:spPr>
        <p:txBody>
          <a:bodyPr wrap="square" lIns="0" tIns="0" rIns="0" bIns="0" rtlCol="0"/>
          <a:lstStyle/>
          <a:p>
            <a:endParaRPr/>
          </a:p>
        </p:txBody>
      </p:sp>
      <p:sp>
        <p:nvSpPr>
          <p:cNvPr id="6" name="object 6"/>
          <p:cNvSpPr txBox="1"/>
          <p:nvPr/>
        </p:nvSpPr>
        <p:spPr>
          <a:xfrm>
            <a:off x="629208" y="1966722"/>
            <a:ext cx="7890509" cy="4294505"/>
          </a:xfrm>
          <a:prstGeom prst="rect">
            <a:avLst/>
          </a:prstGeom>
        </p:spPr>
        <p:txBody>
          <a:bodyPr vert="horz" wrap="square" lIns="0" tIns="13335" rIns="0" bIns="0" rtlCol="0">
            <a:spAutoFit/>
          </a:bodyPr>
          <a:lstStyle/>
          <a:p>
            <a:pPr marL="12700" marR="8890" algn="just">
              <a:lnSpc>
                <a:spcPct val="100000"/>
              </a:lnSpc>
              <a:spcBef>
                <a:spcPts val="105"/>
              </a:spcBef>
            </a:pPr>
            <a:r>
              <a:rPr sz="2000" b="1" dirty="0">
                <a:solidFill>
                  <a:srgbClr val="1F487C"/>
                </a:solidFill>
                <a:latin typeface="Calibri"/>
                <a:cs typeface="Calibri"/>
              </a:rPr>
              <a:t>D’autres</a:t>
            </a:r>
            <a:r>
              <a:rPr sz="2000" b="1" spc="85" dirty="0">
                <a:solidFill>
                  <a:srgbClr val="1F487C"/>
                </a:solidFill>
                <a:latin typeface="Calibri"/>
                <a:cs typeface="Calibri"/>
              </a:rPr>
              <a:t> </a:t>
            </a:r>
            <a:r>
              <a:rPr sz="2000" b="1" dirty="0">
                <a:solidFill>
                  <a:srgbClr val="1F487C"/>
                </a:solidFill>
                <a:latin typeface="Calibri"/>
                <a:cs typeface="Calibri"/>
              </a:rPr>
              <a:t>compétences</a:t>
            </a:r>
            <a:r>
              <a:rPr sz="2000" b="1" spc="85" dirty="0">
                <a:solidFill>
                  <a:srgbClr val="1F487C"/>
                </a:solidFill>
                <a:latin typeface="Calibri"/>
                <a:cs typeface="Calibri"/>
              </a:rPr>
              <a:t> </a:t>
            </a:r>
            <a:r>
              <a:rPr sz="2000" b="1" dirty="0">
                <a:solidFill>
                  <a:srgbClr val="1F487C"/>
                </a:solidFill>
                <a:latin typeface="Calibri"/>
                <a:cs typeface="Calibri"/>
              </a:rPr>
              <a:t>dites</a:t>
            </a:r>
            <a:r>
              <a:rPr sz="2000" b="1" spc="75" dirty="0">
                <a:solidFill>
                  <a:srgbClr val="1F487C"/>
                </a:solidFill>
                <a:latin typeface="Calibri"/>
                <a:cs typeface="Calibri"/>
              </a:rPr>
              <a:t> </a:t>
            </a:r>
            <a:r>
              <a:rPr sz="2000" b="1" dirty="0">
                <a:solidFill>
                  <a:srgbClr val="1F487C"/>
                </a:solidFill>
                <a:latin typeface="Calibri"/>
                <a:cs typeface="Calibri"/>
              </a:rPr>
              <a:t>«</a:t>
            </a:r>
            <a:r>
              <a:rPr sz="2000" b="1" spc="80" dirty="0">
                <a:solidFill>
                  <a:srgbClr val="1F487C"/>
                </a:solidFill>
                <a:latin typeface="Calibri"/>
                <a:cs typeface="Calibri"/>
              </a:rPr>
              <a:t> </a:t>
            </a:r>
            <a:r>
              <a:rPr sz="2000" b="1" dirty="0">
                <a:solidFill>
                  <a:srgbClr val="1F487C"/>
                </a:solidFill>
                <a:latin typeface="Calibri"/>
                <a:cs typeface="Calibri"/>
              </a:rPr>
              <a:t>facultatives</a:t>
            </a:r>
            <a:r>
              <a:rPr sz="2000" b="1" spc="75" dirty="0">
                <a:solidFill>
                  <a:srgbClr val="1F487C"/>
                </a:solidFill>
                <a:latin typeface="Calibri"/>
                <a:cs typeface="Calibri"/>
              </a:rPr>
              <a:t> </a:t>
            </a:r>
            <a:r>
              <a:rPr sz="2000" b="1" dirty="0">
                <a:solidFill>
                  <a:srgbClr val="1F487C"/>
                </a:solidFill>
                <a:latin typeface="Calibri"/>
                <a:cs typeface="Calibri"/>
              </a:rPr>
              <a:t>»</a:t>
            </a:r>
            <a:r>
              <a:rPr sz="2000" b="1" spc="85" dirty="0">
                <a:solidFill>
                  <a:srgbClr val="1F487C"/>
                </a:solidFill>
                <a:latin typeface="Calibri"/>
                <a:cs typeface="Calibri"/>
              </a:rPr>
              <a:t> </a:t>
            </a:r>
            <a:r>
              <a:rPr sz="2000" b="1" dirty="0">
                <a:solidFill>
                  <a:srgbClr val="1F487C"/>
                </a:solidFill>
                <a:latin typeface="Calibri"/>
                <a:cs typeface="Calibri"/>
              </a:rPr>
              <a:t>peuvent</a:t>
            </a:r>
            <a:r>
              <a:rPr sz="2000" b="1" spc="85" dirty="0">
                <a:solidFill>
                  <a:srgbClr val="1F487C"/>
                </a:solidFill>
                <a:latin typeface="Calibri"/>
                <a:cs typeface="Calibri"/>
              </a:rPr>
              <a:t> </a:t>
            </a:r>
            <a:r>
              <a:rPr sz="2000" b="1" dirty="0">
                <a:solidFill>
                  <a:srgbClr val="1F487C"/>
                </a:solidFill>
                <a:latin typeface="Calibri"/>
                <a:cs typeface="Calibri"/>
              </a:rPr>
              <a:t>être</a:t>
            </a:r>
            <a:r>
              <a:rPr sz="2000" b="1" spc="80" dirty="0">
                <a:solidFill>
                  <a:srgbClr val="1F487C"/>
                </a:solidFill>
                <a:latin typeface="Calibri"/>
                <a:cs typeface="Calibri"/>
              </a:rPr>
              <a:t> </a:t>
            </a:r>
            <a:r>
              <a:rPr sz="2000" b="1" dirty="0">
                <a:solidFill>
                  <a:srgbClr val="1F487C"/>
                </a:solidFill>
                <a:latin typeface="Calibri"/>
                <a:cs typeface="Calibri"/>
              </a:rPr>
              <a:t>transférées</a:t>
            </a:r>
            <a:r>
              <a:rPr sz="2000" b="1" spc="90" dirty="0">
                <a:solidFill>
                  <a:srgbClr val="1F487C"/>
                </a:solidFill>
                <a:latin typeface="Calibri"/>
                <a:cs typeface="Calibri"/>
              </a:rPr>
              <a:t> </a:t>
            </a:r>
            <a:r>
              <a:rPr sz="2000" b="1" spc="-25" dirty="0">
                <a:solidFill>
                  <a:srgbClr val="1F487C"/>
                </a:solidFill>
                <a:latin typeface="Calibri"/>
                <a:cs typeface="Calibri"/>
              </a:rPr>
              <a:t>aux </a:t>
            </a:r>
            <a:r>
              <a:rPr sz="2000" b="1" dirty="0">
                <a:solidFill>
                  <a:srgbClr val="1F487C"/>
                </a:solidFill>
                <a:latin typeface="Calibri"/>
                <a:cs typeface="Calibri"/>
              </a:rPr>
              <a:t>communautés</a:t>
            </a:r>
            <a:r>
              <a:rPr sz="2000" b="1" spc="-5" dirty="0">
                <a:solidFill>
                  <a:srgbClr val="1F487C"/>
                </a:solidFill>
                <a:latin typeface="Calibri"/>
                <a:cs typeface="Calibri"/>
              </a:rPr>
              <a:t> </a:t>
            </a:r>
            <a:r>
              <a:rPr sz="2000" b="1" dirty="0">
                <a:solidFill>
                  <a:srgbClr val="1F487C"/>
                </a:solidFill>
                <a:latin typeface="Calibri"/>
                <a:cs typeface="Calibri"/>
              </a:rPr>
              <a:t>ou</a:t>
            </a:r>
            <a:r>
              <a:rPr sz="2000" b="1" spc="-10" dirty="0">
                <a:solidFill>
                  <a:srgbClr val="1F487C"/>
                </a:solidFill>
                <a:latin typeface="Calibri"/>
                <a:cs typeface="Calibri"/>
              </a:rPr>
              <a:t> </a:t>
            </a:r>
            <a:r>
              <a:rPr sz="2000" b="1" dirty="0">
                <a:solidFill>
                  <a:srgbClr val="1F487C"/>
                </a:solidFill>
                <a:latin typeface="Calibri"/>
                <a:cs typeface="Calibri"/>
              </a:rPr>
              <a:t>aux</a:t>
            </a:r>
            <a:r>
              <a:rPr sz="2000" b="1" spc="-5" dirty="0">
                <a:solidFill>
                  <a:srgbClr val="1F487C"/>
                </a:solidFill>
                <a:latin typeface="Calibri"/>
                <a:cs typeface="Calibri"/>
              </a:rPr>
              <a:t> </a:t>
            </a:r>
            <a:r>
              <a:rPr sz="2000" b="1" dirty="0">
                <a:solidFill>
                  <a:srgbClr val="1F487C"/>
                </a:solidFill>
                <a:latin typeface="Calibri"/>
                <a:cs typeface="Calibri"/>
              </a:rPr>
              <a:t>métropoles à</a:t>
            </a:r>
            <a:r>
              <a:rPr sz="2000" b="1" spc="-15" dirty="0">
                <a:solidFill>
                  <a:srgbClr val="1F487C"/>
                </a:solidFill>
                <a:latin typeface="Calibri"/>
                <a:cs typeface="Calibri"/>
              </a:rPr>
              <a:t> </a:t>
            </a:r>
            <a:r>
              <a:rPr sz="2000" b="1" dirty="0">
                <a:solidFill>
                  <a:srgbClr val="1F487C"/>
                </a:solidFill>
                <a:latin typeface="Calibri"/>
                <a:cs typeface="Calibri"/>
              </a:rPr>
              <a:t>tout</a:t>
            </a:r>
            <a:r>
              <a:rPr sz="2000" b="1" spc="-20" dirty="0">
                <a:solidFill>
                  <a:srgbClr val="1F487C"/>
                </a:solidFill>
                <a:latin typeface="Calibri"/>
                <a:cs typeface="Calibri"/>
              </a:rPr>
              <a:t> </a:t>
            </a:r>
            <a:r>
              <a:rPr sz="2000" b="1" dirty="0">
                <a:solidFill>
                  <a:srgbClr val="1F487C"/>
                </a:solidFill>
                <a:latin typeface="Calibri"/>
                <a:cs typeface="Calibri"/>
              </a:rPr>
              <a:t>moment</a:t>
            </a:r>
            <a:r>
              <a:rPr sz="2000" b="1" spc="-5" dirty="0">
                <a:solidFill>
                  <a:srgbClr val="1F487C"/>
                </a:solidFill>
                <a:latin typeface="Calibri"/>
                <a:cs typeface="Calibri"/>
              </a:rPr>
              <a:t> </a:t>
            </a:r>
            <a:r>
              <a:rPr sz="2000" dirty="0">
                <a:solidFill>
                  <a:srgbClr val="1F487C"/>
                </a:solidFill>
                <a:latin typeface="Calibri"/>
                <a:cs typeface="Calibri"/>
              </a:rPr>
              <a:t>(en</a:t>
            </a:r>
            <a:r>
              <a:rPr sz="2000" spc="-5" dirty="0">
                <a:solidFill>
                  <a:srgbClr val="1F487C"/>
                </a:solidFill>
                <a:latin typeface="Calibri"/>
                <a:cs typeface="Calibri"/>
              </a:rPr>
              <a:t> </a:t>
            </a:r>
            <a:r>
              <a:rPr sz="2000" dirty="0">
                <a:solidFill>
                  <a:srgbClr val="1F487C"/>
                </a:solidFill>
                <a:latin typeface="Calibri"/>
                <a:cs typeface="Calibri"/>
              </a:rPr>
              <a:t>sus</a:t>
            </a:r>
            <a:r>
              <a:rPr sz="2000" spc="-15" dirty="0">
                <a:solidFill>
                  <a:srgbClr val="1F487C"/>
                </a:solidFill>
                <a:latin typeface="Calibri"/>
                <a:cs typeface="Calibri"/>
              </a:rPr>
              <a:t> </a:t>
            </a:r>
            <a:r>
              <a:rPr sz="2000" dirty="0">
                <a:solidFill>
                  <a:srgbClr val="1F487C"/>
                </a:solidFill>
                <a:latin typeface="Calibri"/>
                <a:cs typeface="Calibri"/>
              </a:rPr>
              <a:t>des</a:t>
            </a:r>
            <a:r>
              <a:rPr sz="2000" spc="-5" dirty="0">
                <a:solidFill>
                  <a:srgbClr val="1F487C"/>
                </a:solidFill>
                <a:latin typeface="Calibri"/>
                <a:cs typeface="Calibri"/>
              </a:rPr>
              <a:t> </a:t>
            </a:r>
            <a:r>
              <a:rPr sz="2000" spc="-10" dirty="0">
                <a:solidFill>
                  <a:srgbClr val="1F487C"/>
                </a:solidFill>
                <a:latin typeface="Calibri"/>
                <a:cs typeface="Calibri"/>
              </a:rPr>
              <a:t>compétences obligatoires).</a:t>
            </a:r>
            <a:endParaRPr sz="2000">
              <a:latin typeface="Calibri"/>
              <a:cs typeface="Calibri"/>
            </a:endParaRPr>
          </a:p>
          <a:p>
            <a:pPr>
              <a:lnSpc>
                <a:spcPct val="100000"/>
              </a:lnSpc>
              <a:spcBef>
                <a:spcPts val="915"/>
              </a:spcBef>
            </a:pPr>
            <a:endParaRPr sz="2000">
              <a:latin typeface="Calibri"/>
              <a:cs typeface="Calibri"/>
            </a:endParaRPr>
          </a:p>
          <a:p>
            <a:pPr marL="12700" marR="8890" algn="just">
              <a:lnSpc>
                <a:spcPct val="100000"/>
              </a:lnSpc>
              <a:spcBef>
                <a:spcPts val="5"/>
              </a:spcBef>
            </a:pPr>
            <a:r>
              <a:rPr sz="2000" dirty="0">
                <a:solidFill>
                  <a:srgbClr val="1F487C"/>
                </a:solidFill>
                <a:latin typeface="Calibri"/>
                <a:cs typeface="Calibri"/>
              </a:rPr>
              <a:t>Modalités</a:t>
            </a:r>
            <a:r>
              <a:rPr sz="2000" spc="215" dirty="0">
                <a:solidFill>
                  <a:srgbClr val="1F487C"/>
                </a:solidFill>
                <a:latin typeface="Calibri"/>
                <a:cs typeface="Calibri"/>
              </a:rPr>
              <a:t>   </a:t>
            </a:r>
            <a:r>
              <a:rPr sz="2000" dirty="0">
                <a:solidFill>
                  <a:srgbClr val="1F487C"/>
                </a:solidFill>
                <a:latin typeface="Calibri"/>
                <a:cs typeface="Calibri"/>
              </a:rPr>
              <a:t>de</a:t>
            </a:r>
            <a:r>
              <a:rPr sz="2000" spc="220" dirty="0">
                <a:solidFill>
                  <a:srgbClr val="1F487C"/>
                </a:solidFill>
                <a:latin typeface="Calibri"/>
                <a:cs typeface="Calibri"/>
              </a:rPr>
              <a:t>   </a:t>
            </a:r>
            <a:r>
              <a:rPr sz="2000" dirty="0">
                <a:solidFill>
                  <a:srgbClr val="1F487C"/>
                </a:solidFill>
                <a:latin typeface="Calibri"/>
                <a:cs typeface="Calibri"/>
              </a:rPr>
              <a:t>transfert</a:t>
            </a:r>
            <a:r>
              <a:rPr sz="2000" spc="220" dirty="0">
                <a:solidFill>
                  <a:srgbClr val="1F487C"/>
                </a:solidFill>
                <a:latin typeface="Calibri"/>
                <a:cs typeface="Calibri"/>
              </a:rPr>
              <a:t>   </a:t>
            </a:r>
            <a:r>
              <a:rPr sz="2000" dirty="0">
                <a:solidFill>
                  <a:srgbClr val="1F487C"/>
                </a:solidFill>
                <a:latin typeface="Calibri"/>
                <a:cs typeface="Calibri"/>
              </a:rPr>
              <a:t>:</a:t>
            </a:r>
            <a:r>
              <a:rPr sz="2000" spc="220" dirty="0">
                <a:solidFill>
                  <a:srgbClr val="1F487C"/>
                </a:solidFill>
                <a:latin typeface="Calibri"/>
                <a:cs typeface="Calibri"/>
              </a:rPr>
              <a:t>   </a:t>
            </a:r>
            <a:r>
              <a:rPr sz="2000" dirty="0">
                <a:solidFill>
                  <a:srgbClr val="1F487C"/>
                </a:solidFill>
                <a:latin typeface="Calibri"/>
                <a:cs typeface="Calibri"/>
              </a:rPr>
              <a:t>délibérations</a:t>
            </a:r>
            <a:r>
              <a:rPr sz="2000" spc="220" dirty="0">
                <a:solidFill>
                  <a:srgbClr val="1F487C"/>
                </a:solidFill>
                <a:latin typeface="Calibri"/>
                <a:cs typeface="Calibri"/>
              </a:rPr>
              <a:t>   </a:t>
            </a:r>
            <a:r>
              <a:rPr sz="2000" dirty="0">
                <a:solidFill>
                  <a:srgbClr val="1F487C"/>
                </a:solidFill>
                <a:latin typeface="Calibri"/>
                <a:cs typeface="Calibri"/>
              </a:rPr>
              <a:t>concordantes</a:t>
            </a:r>
            <a:r>
              <a:rPr sz="2000" spc="220" dirty="0">
                <a:solidFill>
                  <a:srgbClr val="1F487C"/>
                </a:solidFill>
                <a:latin typeface="Calibri"/>
                <a:cs typeface="Calibri"/>
              </a:rPr>
              <a:t>   </a:t>
            </a:r>
            <a:r>
              <a:rPr sz="2000" dirty="0">
                <a:solidFill>
                  <a:srgbClr val="1F487C"/>
                </a:solidFill>
                <a:latin typeface="Calibri"/>
                <a:cs typeface="Calibri"/>
              </a:rPr>
              <a:t>du</a:t>
            </a:r>
            <a:r>
              <a:rPr sz="2000" spc="220" dirty="0">
                <a:solidFill>
                  <a:srgbClr val="1F487C"/>
                </a:solidFill>
                <a:latin typeface="Calibri"/>
                <a:cs typeface="Calibri"/>
              </a:rPr>
              <a:t>   </a:t>
            </a:r>
            <a:r>
              <a:rPr sz="2000" spc="-10" dirty="0">
                <a:solidFill>
                  <a:srgbClr val="1F487C"/>
                </a:solidFill>
                <a:latin typeface="Calibri"/>
                <a:cs typeface="Calibri"/>
              </a:rPr>
              <a:t>conseil communautaire</a:t>
            </a:r>
            <a:r>
              <a:rPr sz="2000" spc="-35" dirty="0">
                <a:solidFill>
                  <a:srgbClr val="1F487C"/>
                </a:solidFill>
                <a:latin typeface="Calibri"/>
                <a:cs typeface="Calibri"/>
              </a:rPr>
              <a:t> </a:t>
            </a:r>
            <a:r>
              <a:rPr sz="2000" dirty="0">
                <a:solidFill>
                  <a:srgbClr val="1F487C"/>
                </a:solidFill>
                <a:latin typeface="Calibri"/>
                <a:cs typeface="Calibri"/>
              </a:rPr>
              <a:t>et</a:t>
            </a:r>
            <a:r>
              <a:rPr sz="2000" spc="-20" dirty="0">
                <a:solidFill>
                  <a:srgbClr val="1F487C"/>
                </a:solidFill>
                <a:latin typeface="Calibri"/>
                <a:cs typeface="Calibri"/>
              </a:rPr>
              <a:t> </a:t>
            </a:r>
            <a:r>
              <a:rPr sz="2000" dirty="0">
                <a:solidFill>
                  <a:srgbClr val="1F487C"/>
                </a:solidFill>
                <a:latin typeface="Calibri"/>
                <a:cs typeface="Calibri"/>
              </a:rPr>
              <a:t>des</a:t>
            </a:r>
            <a:r>
              <a:rPr sz="2000" spc="-25" dirty="0">
                <a:solidFill>
                  <a:srgbClr val="1F487C"/>
                </a:solidFill>
                <a:latin typeface="Calibri"/>
                <a:cs typeface="Calibri"/>
              </a:rPr>
              <a:t> </a:t>
            </a:r>
            <a:r>
              <a:rPr sz="2000" dirty="0">
                <a:solidFill>
                  <a:srgbClr val="1F487C"/>
                </a:solidFill>
                <a:latin typeface="Calibri"/>
                <a:cs typeface="Calibri"/>
              </a:rPr>
              <a:t>conseils</a:t>
            </a:r>
            <a:r>
              <a:rPr sz="2000" spc="-15" dirty="0">
                <a:solidFill>
                  <a:srgbClr val="1F487C"/>
                </a:solidFill>
                <a:latin typeface="Calibri"/>
                <a:cs typeface="Calibri"/>
              </a:rPr>
              <a:t> </a:t>
            </a:r>
            <a:r>
              <a:rPr sz="2000" dirty="0">
                <a:solidFill>
                  <a:srgbClr val="1F487C"/>
                </a:solidFill>
                <a:latin typeface="Calibri"/>
                <a:cs typeface="Calibri"/>
              </a:rPr>
              <a:t>municipaux,</a:t>
            </a:r>
            <a:r>
              <a:rPr sz="2000" spc="-40" dirty="0">
                <a:solidFill>
                  <a:srgbClr val="1F487C"/>
                </a:solidFill>
                <a:latin typeface="Calibri"/>
                <a:cs typeface="Calibri"/>
              </a:rPr>
              <a:t> </a:t>
            </a:r>
            <a:r>
              <a:rPr sz="2000" dirty="0">
                <a:solidFill>
                  <a:srgbClr val="1F487C"/>
                </a:solidFill>
                <a:latin typeface="Calibri"/>
                <a:cs typeface="Calibri"/>
              </a:rPr>
              <a:t>à</a:t>
            </a:r>
            <a:r>
              <a:rPr sz="2000" spc="-35" dirty="0">
                <a:solidFill>
                  <a:srgbClr val="1F487C"/>
                </a:solidFill>
                <a:latin typeface="Calibri"/>
                <a:cs typeface="Calibri"/>
              </a:rPr>
              <a:t> </a:t>
            </a:r>
            <a:r>
              <a:rPr sz="2000" dirty="0">
                <a:solidFill>
                  <a:srgbClr val="1F487C"/>
                </a:solidFill>
                <a:latin typeface="Calibri"/>
                <a:cs typeface="Calibri"/>
              </a:rPr>
              <a:t>la</a:t>
            </a:r>
            <a:r>
              <a:rPr sz="2000" spc="-5" dirty="0">
                <a:solidFill>
                  <a:srgbClr val="1F487C"/>
                </a:solidFill>
                <a:latin typeface="Calibri"/>
                <a:cs typeface="Calibri"/>
              </a:rPr>
              <a:t> </a:t>
            </a:r>
            <a:r>
              <a:rPr sz="2000" b="1" dirty="0">
                <a:solidFill>
                  <a:srgbClr val="1F487C"/>
                </a:solidFill>
                <a:latin typeface="Calibri"/>
                <a:cs typeface="Calibri"/>
              </a:rPr>
              <a:t>majorité</a:t>
            </a:r>
            <a:r>
              <a:rPr sz="2000" b="1" spc="-55" dirty="0">
                <a:solidFill>
                  <a:srgbClr val="1F487C"/>
                </a:solidFill>
                <a:latin typeface="Calibri"/>
                <a:cs typeface="Calibri"/>
              </a:rPr>
              <a:t> </a:t>
            </a:r>
            <a:r>
              <a:rPr sz="2000" b="1" spc="-10" dirty="0">
                <a:solidFill>
                  <a:srgbClr val="1F487C"/>
                </a:solidFill>
                <a:latin typeface="Calibri"/>
                <a:cs typeface="Calibri"/>
              </a:rPr>
              <a:t>qualifiée</a:t>
            </a:r>
            <a:r>
              <a:rPr sz="2000" spc="-10" dirty="0">
                <a:solidFill>
                  <a:srgbClr val="1F487C"/>
                </a:solidFill>
                <a:latin typeface="Calibri"/>
                <a:cs typeface="Calibri"/>
              </a:rPr>
              <a:t>.</a:t>
            </a:r>
            <a:endParaRPr sz="2000">
              <a:latin typeface="Calibri"/>
              <a:cs typeface="Calibri"/>
            </a:endParaRPr>
          </a:p>
          <a:p>
            <a:pPr marL="12700" marR="7620" algn="just">
              <a:lnSpc>
                <a:spcPct val="100000"/>
              </a:lnSpc>
              <a:spcBef>
                <a:spcPts val="480"/>
              </a:spcBef>
            </a:pPr>
            <a:r>
              <a:rPr sz="2000" b="1" dirty="0">
                <a:solidFill>
                  <a:srgbClr val="1F487C"/>
                </a:solidFill>
                <a:latin typeface="Calibri"/>
                <a:cs typeface="Calibri"/>
              </a:rPr>
              <a:t>Possibilité</a:t>
            </a:r>
            <a:r>
              <a:rPr sz="2000" b="1" spc="105" dirty="0">
                <a:solidFill>
                  <a:srgbClr val="1F487C"/>
                </a:solidFill>
                <a:latin typeface="Calibri"/>
                <a:cs typeface="Calibri"/>
              </a:rPr>
              <a:t> </a:t>
            </a:r>
            <a:r>
              <a:rPr sz="2000" b="1" dirty="0">
                <a:solidFill>
                  <a:srgbClr val="1F487C"/>
                </a:solidFill>
                <a:latin typeface="Calibri"/>
                <a:cs typeface="Calibri"/>
              </a:rPr>
              <a:t>d’un</a:t>
            </a:r>
            <a:r>
              <a:rPr sz="2000" b="1" spc="95" dirty="0">
                <a:solidFill>
                  <a:srgbClr val="1F487C"/>
                </a:solidFill>
                <a:latin typeface="Calibri"/>
                <a:cs typeface="Calibri"/>
              </a:rPr>
              <a:t> </a:t>
            </a:r>
            <a:r>
              <a:rPr sz="2000" b="1" dirty="0">
                <a:solidFill>
                  <a:srgbClr val="1F487C"/>
                </a:solidFill>
                <a:latin typeface="Calibri"/>
                <a:cs typeface="Calibri"/>
              </a:rPr>
              <a:t>transfert</a:t>
            </a:r>
            <a:r>
              <a:rPr sz="2000" b="1" spc="100" dirty="0">
                <a:solidFill>
                  <a:srgbClr val="1F487C"/>
                </a:solidFill>
                <a:latin typeface="Calibri"/>
                <a:cs typeface="Calibri"/>
              </a:rPr>
              <a:t> </a:t>
            </a:r>
            <a:r>
              <a:rPr sz="2000" b="1" dirty="0">
                <a:solidFill>
                  <a:srgbClr val="1F487C"/>
                </a:solidFill>
                <a:latin typeface="Calibri"/>
                <a:cs typeface="Calibri"/>
              </a:rPr>
              <a:t>«</a:t>
            </a:r>
            <a:r>
              <a:rPr sz="2000" b="1" spc="95" dirty="0">
                <a:solidFill>
                  <a:srgbClr val="1F487C"/>
                </a:solidFill>
                <a:latin typeface="Calibri"/>
                <a:cs typeface="Calibri"/>
              </a:rPr>
              <a:t> </a:t>
            </a:r>
            <a:r>
              <a:rPr sz="2000" b="1" dirty="0">
                <a:solidFill>
                  <a:srgbClr val="1F487C"/>
                </a:solidFill>
                <a:latin typeface="Calibri"/>
                <a:cs typeface="Calibri"/>
              </a:rPr>
              <a:t>à</a:t>
            </a:r>
            <a:r>
              <a:rPr sz="2000" b="1" spc="90" dirty="0">
                <a:solidFill>
                  <a:srgbClr val="1F487C"/>
                </a:solidFill>
                <a:latin typeface="Calibri"/>
                <a:cs typeface="Calibri"/>
              </a:rPr>
              <a:t> </a:t>
            </a:r>
            <a:r>
              <a:rPr sz="2000" b="1" dirty="0">
                <a:solidFill>
                  <a:srgbClr val="1F487C"/>
                </a:solidFill>
                <a:latin typeface="Calibri"/>
                <a:cs typeface="Calibri"/>
              </a:rPr>
              <a:t>la</a:t>
            </a:r>
            <a:r>
              <a:rPr sz="2000" b="1" spc="100" dirty="0">
                <a:solidFill>
                  <a:srgbClr val="1F487C"/>
                </a:solidFill>
                <a:latin typeface="Calibri"/>
                <a:cs typeface="Calibri"/>
              </a:rPr>
              <a:t> </a:t>
            </a:r>
            <a:r>
              <a:rPr sz="2000" b="1" dirty="0">
                <a:solidFill>
                  <a:srgbClr val="1F487C"/>
                </a:solidFill>
                <a:latin typeface="Calibri"/>
                <a:cs typeface="Calibri"/>
              </a:rPr>
              <a:t>carte</a:t>
            </a:r>
            <a:r>
              <a:rPr sz="2000" b="1" spc="90" dirty="0">
                <a:solidFill>
                  <a:srgbClr val="1F487C"/>
                </a:solidFill>
                <a:latin typeface="Calibri"/>
                <a:cs typeface="Calibri"/>
              </a:rPr>
              <a:t> </a:t>
            </a:r>
            <a:r>
              <a:rPr sz="2000" b="1" dirty="0">
                <a:solidFill>
                  <a:srgbClr val="1F487C"/>
                </a:solidFill>
                <a:latin typeface="Calibri"/>
                <a:cs typeface="Calibri"/>
              </a:rPr>
              <a:t>»</a:t>
            </a:r>
            <a:r>
              <a:rPr sz="2000" dirty="0">
                <a:solidFill>
                  <a:srgbClr val="1F487C"/>
                </a:solidFill>
                <a:latin typeface="Calibri"/>
                <a:cs typeface="Calibri"/>
              </a:rPr>
              <a:t>,</a:t>
            </a:r>
            <a:r>
              <a:rPr sz="2000" spc="95" dirty="0">
                <a:solidFill>
                  <a:srgbClr val="1F487C"/>
                </a:solidFill>
                <a:latin typeface="Calibri"/>
                <a:cs typeface="Calibri"/>
              </a:rPr>
              <a:t> </a:t>
            </a:r>
            <a:r>
              <a:rPr sz="2000" dirty="0">
                <a:solidFill>
                  <a:srgbClr val="1F487C"/>
                </a:solidFill>
                <a:latin typeface="Calibri"/>
                <a:cs typeface="Calibri"/>
              </a:rPr>
              <a:t>par</a:t>
            </a:r>
            <a:r>
              <a:rPr sz="2000" spc="100" dirty="0">
                <a:solidFill>
                  <a:srgbClr val="1F487C"/>
                </a:solidFill>
                <a:latin typeface="Calibri"/>
                <a:cs typeface="Calibri"/>
              </a:rPr>
              <a:t> </a:t>
            </a:r>
            <a:r>
              <a:rPr sz="2000" dirty="0">
                <a:solidFill>
                  <a:srgbClr val="1F487C"/>
                </a:solidFill>
                <a:latin typeface="Calibri"/>
                <a:cs typeface="Calibri"/>
              </a:rPr>
              <a:t>délibérations</a:t>
            </a:r>
            <a:r>
              <a:rPr sz="2000" spc="95" dirty="0">
                <a:solidFill>
                  <a:srgbClr val="1F487C"/>
                </a:solidFill>
                <a:latin typeface="Calibri"/>
                <a:cs typeface="Calibri"/>
              </a:rPr>
              <a:t> </a:t>
            </a:r>
            <a:r>
              <a:rPr sz="2000" dirty="0">
                <a:solidFill>
                  <a:srgbClr val="1F487C"/>
                </a:solidFill>
                <a:latin typeface="Calibri"/>
                <a:cs typeface="Calibri"/>
              </a:rPr>
              <a:t>concordantes</a:t>
            </a:r>
            <a:r>
              <a:rPr sz="2000" spc="100" dirty="0">
                <a:solidFill>
                  <a:srgbClr val="1F487C"/>
                </a:solidFill>
                <a:latin typeface="Calibri"/>
                <a:cs typeface="Calibri"/>
              </a:rPr>
              <a:t> </a:t>
            </a:r>
            <a:r>
              <a:rPr sz="2000" spc="-25" dirty="0">
                <a:solidFill>
                  <a:srgbClr val="1F487C"/>
                </a:solidFill>
                <a:latin typeface="Calibri"/>
                <a:cs typeface="Calibri"/>
              </a:rPr>
              <a:t>du </a:t>
            </a:r>
            <a:r>
              <a:rPr sz="2000" dirty="0">
                <a:solidFill>
                  <a:srgbClr val="1F487C"/>
                </a:solidFill>
                <a:latin typeface="Calibri"/>
                <a:cs typeface="Calibri"/>
              </a:rPr>
              <a:t>conseil</a:t>
            </a:r>
            <a:r>
              <a:rPr sz="2000" spc="65" dirty="0">
                <a:solidFill>
                  <a:srgbClr val="1F487C"/>
                </a:solidFill>
                <a:latin typeface="Calibri"/>
                <a:cs typeface="Calibri"/>
              </a:rPr>
              <a:t> </a:t>
            </a:r>
            <a:r>
              <a:rPr sz="2000" dirty="0">
                <a:solidFill>
                  <a:srgbClr val="1F487C"/>
                </a:solidFill>
                <a:latin typeface="Calibri"/>
                <a:cs typeface="Calibri"/>
              </a:rPr>
              <a:t>communautaire</a:t>
            </a:r>
            <a:r>
              <a:rPr sz="2000" spc="75" dirty="0">
                <a:solidFill>
                  <a:srgbClr val="1F487C"/>
                </a:solidFill>
                <a:latin typeface="Calibri"/>
                <a:cs typeface="Calibri"/>
              </a:rPr>
              <a:t> </a:t>
            </a:r>
            <a:r>
              <a:rPr sz="2000" dirty="0">
                <a:solidFill>
                  <a:srgbClr val="1F487C"/>
                </a:solidFill>
                <a:latin typeface="Calibri"/>
                <a:cs typeface="Calibri"/>
              </a:rPr>
              <a:t>et</a:t>
            </a:r>
            <a:r>
              <a:rPr sz="2000" spc="80" dirty="0">
                <a:solidFill>
                  <a:srgbClr val="1F487C"/>
                </a:solidFill>
                <a:latin typeface="Calibri"/>
                <a:cs typeface="Calibri"/>
              </a:rPr>
              <a:t> </a:t>
            </a:r>
            <a:r>
              <a:rPr sz="2000" dirty="0">
                <a:solidFill>
                  <a:srgbClr val="1F487C"/>
                </a:solidFill>
                <a:latin typeface="Calibri"/>
                <a:cs typeface="Calibri"/>
              </a:rPr>
              <a:t>de</a:t>
            </a:r>
            <a:r>
              <a:rPr sz="2000" spc="70" dirty="0">
                <a:solidFill>
                  <a:srgbClr val="1F487C"/>
                </a:solidFill>
                <a:latin typeface="Calibri"/>
                <a:cs typeface="Calibri"/>
              </a:rPr>
              <a:t> </a:t>
            </a:r>
            <a:r>
              <a:rPr sz="2000" dirty="0">
                <a:solidFill>
                  <a:srgbClr val="1F487C"/>
                </a:solidFill>
                <a:latin typeface="Calibri"/>
                <a:cs typeface="Calibri"/>
              </a:rPr>
              <a:t>la</a:t>
            </a:r>
            <a:r>
              <a:rPr sz="2000" spc="80" dirty="0">
                <a:solidFill>
                  <a:srgbClr val="1F487C"/>
                </a:solidFill>
                <a:latin typeface="Calibri"/>
                <a:cs typeface="Calibri"/>
              </a:rPr>
              <a:t> </a:t>
            </a:r>
            <a:r>
              <a:rPr sz="2000" dirty="0">
                <a:solidFill>
                  <a:srgbClr val="1F487C"/>
                </a:solidFill>
                <a:latin typeface="Calibri"/>
                <a:cs typeface="Calibri"/>
              </a:rPr>
              <a:t>majorité</a:t>
            </a:r>
            <a:r>
              <a:rPr sz="2000" spc="75" dirty="0">
                <a:solidFill>
                  <a:srgbClr val="1F487C"/>
                </a:solidFill>
                <a:latin typeface="Calibri"/>
                <a:cs typeface="Calibri"/>
              </a:rPr>
              <a:t> </a:t>
            </a:r>
            <a:r>
              <a:rPr sz="2000" dirty="0">
                <a:solidFill>
                  <a:srgbClr val="1F487C"/>
                </a:solidFill>
                <a:latin typeface="Calibri"/>
                <a:cs typeface="Calibri"/>
              </a:rPr>
              <a:t>qualifiée</a:t>
            </a:r>
            <a:r>
              <a:rPr sz="2000" spc="75" dirty="0">
                <a:solidFill>
                  <a:srgbClr val="1F487C"/>
                </a:solidFill>
                <a:latin typeface="Calibri"/>
                <a:cs typeface="Calibri"/>
              </a:rPr>
              <a:t> </a:t>
            </a:r>
            <a:r>
              <a:rPr sz="2000" dirty="0">
                <a:solidFill>
                  <a:srgbClr val="1F487C"/>
                </a:solidFill>
                <a:latin typeface="Calibri"/>
                <a:cs typeface="Calibri"/>
              </a:rPr>
              <a:t>de</a:t>
            </a:r>
            <a:r>
              <a:rPr sz="2000" spc="75" dirty="0">
                <a:solidFill>
                  <a:srgbClr val="1F487C"/>
                </a:solidFill>
                <a:latin typeface="Calibri"/>
                <a:cs typeface="Calibri"/>
              </a:rPr>
              <a:t> </a:t>
            </a:r>
            <a:r>
              <a:rPr sz="2000" dirty="0">
                <a:solidFill>
                  <a:srgbClr val="1F487C"/>
                </a:solidFill>
                <a:latin typeface="Calibri"/>
                <a:cs typeface="Calibri"/>
              </a:rPr>
              <a:t>toutes</a:t>
            </a:r>
            <a:r>
              <a:rPr sz="2000" spc="85" dirty="0">
                <a:solidFill>
                  <a:srgbClr val="1F487C"/>
                </a:solidFill>
                <a:latin typeface="Calibri"/>
                <a:cs typeface="Calibri"/>
              </a:rPr>
              <a:t> </a:t>
            </a:r>
            <a:r>
              <a:rPr sz="2000" dirty="0">
                <a:solidFill>
                  <a:srgbClr val="1F487C"/>
                </a:solidFill>
                <a:latin typeface="Calibri"/>
                <a:cs typeface="Calibri"/>
              </a:rPr>
              <a:t>les</a:t>
            </a:r>
            <a:r>
              <a:rPr sz="2000" spc="75" dirty="0">
                <a:solidFill>
                  <a:srgbClr val="1F487C"/>
                </a:solidFill>
                <a:latin typeface="Calibri"/>
                <a:cs typeface="Calibri"/>
              </a:rPr>
              <a:t> </a:t>
            </a:r>
            <a:r>
              <a:rPr sz="2000" spc="-10" dirty="0">
                <a:solidFill>
                  <a:srgbClr val="1F487C"/>
                </a:solidFill>
                <a:latin typeface="Calibri"/>
                <a:cs typeface="Calibri"/>
              </a:rPr>
              <a:t>communes membres.</a:t>
            </a:r>
            <a:endParaRPr sz="2000">
              <a:latin typeface="Calibri"/>
              <a:cs typeface="Calibri"/>
            </a:endParaRPr>
          </a:p>
          <a:p>
            <a:pPr>
              <a:lnSpc>
                <a:spcPct val="100000"/>
              </a:lnSpc>
              <a:spcBef>
                <a:spcPts val="919"/>
              </a:spcBef>
            </a:pPr>
            <a:endParaRPr sz="2000">
              <a:latin typeface="Calibri"/>
              <a:cs typeface="Calibri"/>
            </a:endParaRPr>
          </a:p>
          <a:p>
            <a:pPr marL="12700" marR="5080" algn="just">
              <a:lnSpc>
                <a:spcPct val="100000"/>
              </a:lnSpc>
            </a:pPr>
            <a:r>
              <a:rPr sz="2000" i="1" dirty="0">
                <a:solidFill>
                  <a:srgbClr val="1F487C"/>
                </a:solidFill>
                <a:latin typeface="Calibri"/>
                <a:cs typeface="Calibri"/>
              </a:rPr>
              <a:t>A</a:t>
            </a:r>
            <a:r>
              <a:rPr sz="2000" i="1" spc="480" dirty="0">
                <a:solidFill>
                  <a:srgbClr val="1F487C"/>
                </a:solidFill>
                <a:latin typeface="Calibri"/>
                <a:cs typeface="Calibri"/>
              </a:rPr>
              <a:t> </a:t>
            </a:r>
            <a:r>
              <a:rPr sz="2000" i="1" dirty="0">
                <a:solidFill>
                  <a:srgbClr val="1F487C"/>
                </a:solidFill>
                <a:latin typeface="Calibri"/>
                <a:cs typeface="Calibri"/>
              </a:rPr>
              <a:t>noter</a:t>
            </a:r>
            <a:r>
              <a:rPr sz="2000" i="1" spc="480" dirty="0">
                <a:solidFill>
                  <a:srgbClr val="1F487C"/>
                </a:solidFill>
                <a:latin typeface="Calibri"/>
                <a:cs typeface="Calibri"/>
              </a:rPr>
              <a:t> </a:t>
            </a:r>
            <a:r>
              <a:rPr sz="2000" i="1" dirty="0">
                <a:solidFill>
                  <a:srgbClr val="1F487C"/>
                </a:solidFill>
                <a:latin typeface="Calibri"/>
                <a:cs typeface="Calibri"/>
              </a:rPr>
              <a:t>:</a:t>
            </a:r>
            <a:r>
              <a:rPr sz="2000" i="1" spc="480" dirty="0">
                <a:solidFill>
                  <a:srgbClr val="1F487C"/>
                </a:solidFill>
                <a:latin typeface="Calibri"/>
                <a:cs typeface="Calibri"/>
              </a:rPr>
              <a:t> </a:t>
            </a:r>
            <a:r>
              <a:rPr sz="2000" i="1" dirty="0">
                <a:solidFill>
                  <a:srgbClr val="1F487C"/>
                </a:solidFill>
                <a:latin typeface="Calibri"/>
                <a:cs typeface="Calibri"/>
              </a:rPr>
              <a:t>les</a:t>
            </a:r>
            <a:r>
              <a:rPr sz="2000" i="1" spc="470" dirty="0">
                <a:solidFill>
                  <a:srgbClr val="1F487C"/>
                </a:solidFill>
                <a:latin typeface="Calibri"/>
                <a:cs typeface="Calibri"/>
              </a:rPr>
              <a:t> </a:t>
            </a:r>
            <a:r>
              <a:rPr sz="2000" i="1" dirty="0">
                <a:solidFill>
                  <a:srgbClr val="1F487C"/>
                </a:solidFill>
                <a:latin typeface="Calibri"/>
                <a:cs typeface="Calibri"/>
              </a:rPr>
              <a:t>compétences</a:t>
            </a:r>
            <a:r>
              <a:rPr sz="2000" i="1" spc="465" dirty="0">
                <a:solidFill>
                  <a:srgbClr val="1F487C"/>
                </a:solidFill>
                <a:latin typeface="Calibri"/>
                <a:cs typeface="Calibri"/>
              </a:rPr>
              <a:t> </a:t>
            </a:r>
            <a:r>
              <a:rPr sz="2000" i="1" dirty="0">
                <a:solidFill>
                  <a:srgbClr val="1F487C"/>
                </a:solidFill>
                <a:latin typeface="Calibri"/>
                <a:cs typeface="Calibri"/>
              </a:rPr>
              <a:t>optionnelles</a:t>
            </a:r>
            <a:r>
              <a:rPr sz="2000" i="1" spc="484" dirty="0">
                <a:solidFill>
                  <a:srgbClr val="1F487C"/>
                </a:solidFill>
                <a:latin typeface="Calibri"/>
                <a:cs typeface="Calibri"/>
              </a:rPr>
              <a:t> </a:t>
            </a:r>
            <a:r>
              <a:rPr sz="2000" i="1" dirty="0">
                <a:solidFill>
                  <a:srgbClr val="1F487C"/>
                </a:solidFill>
                <a:latin typeface="Calibri"/>
                <a:cs typeface="Calibri"/>
              </a:rPr>
              <a:t>sont</a:t>
            </a:r>
            <a:r>
              <a:rPr sz="2000" i="1" spc="480" dirty="0">
                <a:solidFill>
                  <a:srgbClr val="1F487C"/>
                </a:solidFill>
                <a:latin typeface="Calibri"/>
                <a:cs typeface="Calibri"/>
              </a:rPr>
              <a:t> </a:t>
            </a:r>
            <a:r>
              <a:rPr sz="2000" i="1" dirty="0">
                <a:solidFill>
                  <a:srgbClr val="1F487C"/>
                </a:solidFill>
                <a:latin typeface="Calibri"/>
                <a:cs typeface="Calibri"/>
              </a:rPr>
              <a:t>devenues</a:t>
            </a:r>
            <a:r>
              <a:rPr sz="2000" i="1" spc="475" dirty="0">
                <a:solidFill>
                  <a:srgbClr val="1F487C"/>
                </a:solidFill>
                <a:latin typeface="Calibri"/>
                <a:cs typeface="Calibri"/>
              </a:rPr>
              <a:t> </a:t>
            </a:r>
            <a:r>
              <a:rPr sz="2000" i="1" dirty="0">
                <a:solidFill>
                  <a:srgbClr val="1F487C"/>
                </a:solidFill>
                <a:latin typeface="Calibri"/>
                <a:cs typeface="Calibri"/>
              </a:rPr>
              <a:t>des</a:t>
            </a:r>
            <a:r>
              <a:rPr sz="2000" i="1" spc="480" dirty="0">
                <a:solidFill>
                  <a:srgbClr val="1F487C"/>
                </a:solidFill>
                <a:latin typeface="Calibri"/>
                <a:cs typeface="Calibri"/>
              </a:rPr>
              <a:t> </a:t>
            </a:r>
            <a:r>
              <a:rPr sz="2000" i="1" spc="-10" dirty="0">
                <a:solidFill>
                  <a:srgbClr val="1F487C"/>
                </a:solidFill>
                <a:latin typeface="Calibri"/>
                <a:cs typeface="Calibri"/>
              </a:rPr>
              <a:t>compétences </a:t>
            </a:r>
            <a:r>
              <a:rPr sz="2000" i="1" dirty="0">
                <a:solidFill>
                  <a:srgbClr val="1F487C"/>
                </a:solidFill>
                <a:latin typeface="Calibri"/>
                <a:cs typeface="Calibri"/>
              </a:rPr>
              <a:t>supplémentaires</a:t>
            </a:r>
            <a:r>
              <a:rPr sz="2000" i="1" spc="55" dirty="0">
                <a:solidFill>
                  <a:srgbClr val="1F487C"/>
                </a:solidFill>
                <a:latin typeface="Calibri"/>
                <a:cs typeface="Calibri"/>
              </a:rPr>
              <a:t> </a:t>
            </a:r>
            <a:r>
              <a:rPr sz="2000" i="1" dirty="0">
                <a:solidFill>
                  <a:srgbClr val="1F487C"/>
                </a:solidFill>
                <a:latin typeface="Calibri"/>
                <a:cs typeface="Calibri"/>
              </a:rPr>
              <a:t>;</a:t>
            </a:r>
            <a:r>
              <a:rPr sz="2000" i="1" spc="55" dirty="0">
                <a:solidFill>
                  <a:srgbClr val="1F487C"/>
                </a:solidFill>
                <a:latin typeface="Calibri"/>
                <a:cs typeface="Calibri"/>
              </a:rPr>
              <a:t> </a:t>
            </a:r>
            <a:r>
              <a:rPr sz="2000" i="1" dirty="0">
                <a:solidFill>
                  <a:srgbClr val="1F487C"/>
                </a:solidFill>
                <a:latin typeface="Calibri"/>
                <a:cs typeface="Calibri"/>
              </a:rPr>
              <a:t>certaines</a:t>
            </a:r>
            <a:r>
              <a:rPr sz="2000" i="1" spc="50" dirty="0">
                <a:solidFill>
                  <a:srgbClr val="1F487C"/>
                </a:solidFill>
                <a:latin typeface="Calibri"/>
                <a:cs typeface="Calibri"/>
              </a:rPr>
              <a:t> </a:t>
            </a:r>
            <a:r>
              <a:rPr sz="2000" i="1" dirty="0">
                <a:solidFill>
                  <a:srgbClr val="1F487C"/>
                </a:solidFill>
                <a:latin typeface="Calibri"/>
                <a:cs typeface="Calibri"/>
              </a:rPr>
              <a:t>précisées</a:t>
            </a:r>
            <a:r>
              <a:rPr sz="2000" i="1" spc="50" dirty="0">
                <a:solidFill>
                  <a:srgbClr val="1F487C"/>
                </a:solidFill>
                <a:latin typeface="Calibri"/>
                <a:cs typeface="Calibri"/>
              </a:rPr>
              <a:t> </a:t>
            </a:r>
            <a:r>
              <a:rPr sz="2000" i="1" dirty="0">
                <a:solidFill>
                  <a:srgbClr val="1F487C"/>
                </a:solidFill>
                <a:latin typeface="Calibri"/>
                <a:cs typeface="Calibri"/>
              </a:rPr>
              <a:t>par</a:t>
            </a:r>
            <a:r>
              <a:rPr sz="2000" i="1" spc="60" dirty="0">
                <a:solidFill>
                  <a:srgbClr val="1F487C"/>
                </a:solidFill>
                <a:latin typeface="Calibri"/>
                <a:cs typeface="Calibri"/>
              </a:rPr>
              <a:t> </a:t>
            </a:r>
            <a:r>
              <a:rPr sz="2000" i="1" dirty="0">
                <a:solidFill>
                  <a:srgbClr val="1F487C"/>
                </a:solidFill>
                <a:latin typeface="Calibri"/>
                <a:cs typeface="Calibri"/>
              </a:rPr>
              <a:t>la</a:t>
            </a:r>
            <a:r>
              <a:rPr sz="2000" i="1" spc="40" dirty="0">
                <a:solidFill>
                  <a:srgbClr val="1F487C"/>
                </a:solidFill>
                <a:latin typeface="Calibri"/>
                <a:cs typeface="Calibri"/>
              </a:rPr>
              <a:t> </a:t>
            </a:r>
            <a:r>
              <a:rPr sz="2000" i="1" dirty="0">
                <a:solidFill>
                  <a:srgbClr val="1F487C"/>
                </a:solidFill>
                <a:latin typeface="Calibri"/>
                <a:cs typeface="Calibri"/>
              </a:rPr>
              <a:t>loi</a:t>
            </a:r>
            <a:r>
              <a:rPr sz="2000" i="1" spc="55" dirty="0">
                <a:solidFill>
                  <a:srgbClr val="1F487C"/>
                </a:solidFill>
                <a:latin typeface="Calibri"/>
                <a:cs typeface="Calibri"/>
              </a:rPr>
              <a:t> </a:t>
            </a:r>
            <a:r>
              <a:rPr sz="2000" i="1" dirty="0">
                <a:solidFill>
                  <a:srgbClr val="1F487C"/>
                </a:solidFill>
                <a:latin typeface="Calibri"/>
                <a:cs typeface="Calibri"/>
              </a:rPr>
              <a:t>sont</a:t>
            </a:r>
            <a:r>
              <a:rPr sz="2000" i="1" spc="50" dirty="0">
                <a:solidFill>
                  <a:srgbClr val="1F487C"/>
                </a:solidFill>
                <a:latin typeface="Calibri"/>
                <a:cs typeface="Calibri"/>
              </a:rPr>
              <a:t> </a:t>
            </a:r>
            <a:r>
              <a:rPr sz="2000" i="1" dirty="0">
                <a:solidFill>
                  <a:srgbClr val="1F487C"/>
                </a:solidFill>
                <a:latin typeface="Calibri"/>
                <a:cs typeface="Calibri"/>
              </a:rPr>
              <a:t>soumises</a:t>
            </a:r>
            <a:r>
              <a:rPr sz="2000" i="1" spc="40" dirty="0">
                <a:solidFill>
                  <a:srgbClr val="1F487C"/>
                </a:solidFill>
                <a:latin typeface="Calibri"/>
                <a:cs typeface="Calibri"/>
              </a:rPr>
              <a:t> </a:t>
            </a:r>
            <a:r>
              <a:rPr sz="2000" i="1" dirty="0">
                <a:solidFill>
                  <a:srgbClr val="1F487C"/>
                </a:solidFill>
                <a:latin typeface="Calibri"/>
                <a:cs typeface="Calibri"/>
              </a:rPr>
              <a:t>à</a:t>
            </a:r>
            <a:r>
              <a:rPr sz="2000" i="1" spc="65" dirty="0">
                <a:solidFill>
                  <a:srgbClr val="1F487C"/>
                </a:solidFill>
                <a:latin typeface="Calibri"/>
                <a:cs typeface="Calibri"/>
              </a:rPr>
              <a:t> </a:t>
            </a:r>
            <a:r>
              <a:rPr sz="2000" i="1" dirty="0">
                <a:solidFill>
                  <a:srgbClr val="1F487C"/>
                </a:solidFill>
                <a:latin typeface="Calibri"/>
                <a:cs typeface="Calibri"/>
              </a:rPr>
              <a:t>la</a:t>
            </a:r>
            <a:r>
              <a:rPr sz="2000" i="1" spc="40" dirty="0">
                <a:solidFill>
                  <a:srgbClr val="1F487C"/>
                </a:solidFill>
                <a:latin typeface="Calibri"/>
                <a:cs typeface="Calibri"/>
              </a:rPr>
              <a:t> </a:t>
            </a:r>
            <a:r>
              <a:rPr sz="2000" i="1" spc="-10" dirty="0">
                <a:solidFill>
                  <a:srgbClr val="1F487C"/>
                </a:solidFill>
                <a:latin typeface="Calibri"/>
                <a:cs typeface="Calibri"/>
              </a:rPr>
              <a:t>définition </a:t>
            </a:r>
            <a:r>
              <a:rPr sz="2000" i="1" spc="-20" dirty="0">
                <a:solidFill>
                  <a:srgbClr val="1F487C"/>
                </a:solidFill>
                <a:latin typeface="Calibri"/>
                <a:cs typeface="Calibri"/>
              </a:rPr>
              <a:t>d’un</a:t>
            </a:r>
            <a:r>
              <a:rPr sz="2000" i="1" spc="-95" dirty="0">
                <a:solidFill>
                  <a:srgbClr val="1F487C"/>
                </a:solidFill>
                <a:latin typeface="Calibri"/>
                <a:cs typeface="Calibri"/>
              </a:rPr>
              <a:t> </a:t>
            </a:r>
            <a:r>
              <a:rPr sz="2000" i="1" dirty="0">
                <a:solidFill>
                  <a:srgbClr val="1F487C"/>
                </a:solidFill>
                <a:latin typeface="Calibri"/>
                <a:cs typeface="Calibri"/>
              </a:rPr>
              <a:t>intérêt</a:t>
            </a:r>
            <a:r>
              <a:rPr sz="2000" i="1" spc="-65" dirty="0">
                <a:solidFill>
                  <a:srgbClr val="1F487C"/>
                </a:solidFill>
                <a:latin typeface="Calibri"/>
                <a:cs typeface="Calibri"/>
              </a:rPr>
              <a:t> </a:t>
            </a:r>
            <a:r>
              <a:rPr sz="2000" i="1" spc="-10" dirty="0">
                <a:solidFill>
                  <a:srgbClr val="1F487C"/>
                </a:solidFill>
                <a:latin typeface="Calibri"/>
                <a:cs typeface="Calibri"/>
              </a:rPr>
              <a:t>communautaire.</a:t>
            </a:r>
            <a:endParaRPr sz="20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30301"/>
            <a:ext cx="193040" cy="422275"/>
          </a:xfrm>
          <a:prstGeom prst="rect">
            <a:avLst/>
          </a:prstGeom>
        </p:spPr>
        <p:txBody>
          <a:bodyPr vert="horz" wrap="square" lIns="0" tIns="12700" rIns="0" bIns="0" rtlCol="0">
            <a:spAutoFit/>
          </a:bodyPr>
          <a:lstStyle/>
          <a:p>
            <a:pPr marL="12700">
              <a:lnSpc>
                <a:spcPct val="100000"/>
              </a:lnSpc>
              <a:spcBef>
                <a:spcPts val="100"/>
              </a:spcBef>
            </a:pPr>
            <a:r>
              <a:rPr sz="2600" b="1" spc="-50" dirty="0">
                <a:solidFill>
                  <a:srgbClr val="FFFFFF"/>
                </a:solidFill>
                <a:latin typeface="Calibri"/>
                <a:cs typeface="Calibri"/>
              </a:rPr>
              <a:t>2</a:t>
            </a:r>
            <a:endParaRPr sz="2600">
              <a:latin typeface="Calibri"/>
              <a:cs typeface="Calibri"/>
            </a:endParaRPr>
          </a:p>
        </p:txBody>
      </p:sp>
      <p:sp>
        <p:nvSpPr>
          <p:cNvPr id="4" name="object 4" descr="$PPTXTitle"/>
          <p:cNvSpPr txBox="1">
            <a:spLocks noGrp="1"/>
          </p:cNvSpPr>
          <p:nvPr>
            <p:ph type="title"/>
          </p:nvPr>
        </p:nvSpPr>
        <p:spPr>
          <a:xfrm>
            <a:off x="258267" y="486613"/>
            <a:ext cx="3427095" cy="422909"/>
          </a:xfrm>
          <a:prstGeom prst="rect">
            <a:avLst/>
          </a:prstGeom>
        </p:spPr>
        <p:txBody>
          <a:bodyPr vert="horz" wrap="square" lIns="0" tIns="13335" rIns="0" bIns="0" rtlCol="0">
            <a:spAutoFit/>
          </a:bodyPr>
          <a:lstStyle/>
          <a:p>
            <a:pPr marL="12700">
              <a:lnSpc>
                <a:spcPct val="100000"/>
              </a:lnSpc>
              <a:spcBef>
                <a:spcPts val="105"/>
              </a:spcBef>
            </a:pPr>
            <a:r>
              <a:rPr sz="2600" u="none" spc="-10" dirty="0">
                <a:solidFill>
                  <a:srgbClr val="FFFFFF"/>
                </a:solidFill>
              </a:rPr>
              <a:t>L'intérêt</a:t>
            </a:r>
            <a:r>
              <a:rPr sz="2600" u="none" spc="-100" dirty="0">
                <a:solidFill>
                  <a:srgbClr val="FFFFFF"/>
                </a:solidFill>
              </a:rPr>
              <a:t> </a:t>
            </a:r>
            <a:r>
              <a:rPr sz="2600" u="none" spc="-10" dirty="0">
                <a:solidFill>
                  <a:srgbClr val="FFFFFF"/>
                </a:solidFill>
              </a:rPr>
              <a:t>communautaire</a:t>
            </a:r>
            <a:endParaRPr sz="2600"/>
          </a:p>
        </p:txBody>
      </p:sp>
      <p:sp>
        <p:nvSpPr>
          <p:cNvPr id="700" name="root"/>
          <p:cNvSpPr/>
          <p:nvPr/>
        </p:nvSpPr>
        <p:spPr>
          <a:xfrm>
            <a:off x="1500000" y="1250000"/>
            <a:ext cx="6100000" cy="600000"/>
          </a:xfrm>
          <a:prstGeom prst="roundRect">
            <a:avLst/>
          </a:prstGeom>
          <a:solidFill>
            <a:srgbClr val="00549F"/>
          </a:solidFill>
          <a:ln w="12700">
            <a:solidFill>
              <a:srgbClr val="00549F"/>
            </a:solidFill>
          </a:ln>
        </p:spPr>
        <p:txBody>
          <a:bodyPr wrap="square" lIns="54000" tIns="27000" rIns="54000" bIns="27000" anchor="ctr"/>
          <a:lstStyle/>
          <a:p>
            <a:pPr algn="ctr">
              <a:lnSpc>
                <a:spcPct val="100000"/>
              </a:lnSpc>
            </a:pPr>
            <a:r>
              <a:rPr lang="fr-FR" sz="1400" b="1">
                <a:solidFill>
                  <a:srgbClr val="FFFFFF"/>
                </a:solidFill>
                <a:latin typeface="Calibri"/>
                <a:cs typeface="Calibri"/>
              </a:rPr>
              <a:t>L'intérêt communautaire : trois questions clés</a:t>
            </a:r>
          </a:p>
        </p:txBody>
      </p:sp>
      <p:sp>
        <p:nvSpPr>
          <p:cNvPr id="710" name="hdr0"/>
          <p:cNvSpPr/>
          <p:nvPr/>
        </p:nvSpPr>
        <p:spPr>
          <a:xfrm>
            <a:off x="250000" y="2050000"/>
            <a:ext cx="2750000" cy="600000"/>
          </a:xfrm>
          <a:prstGeom prst="roundRect">
            <a:avLst/>
          </a:prstGeom>
          <a:solidFill>
            <a:srgbClr val="1F487C"/>
          </a:solidFill>
          <a:ln w="12700">
            <a:solidFill>
              <a:srgbClr val="1F487C"/>
            </a:solidFill>
          </a:ln>
        </p:spPr>
        <p:txBody>
          <a:bodyPr wrap="square" lIns="54000" tIns="27000" rIns="54000" bIns="27000" anchor="ctr"/>
          <a:lstStyle/>
          <a:p>
            <a:pPr algn="ctr">
              <a:lnSpc>
                <a:spcPct val="100000"/>
              </a:lnSpc>
            </a:pPr>
            <a:r>
              <a:rPr lang="fr-FR" sz="1300" b="1">
                <a:solidFill>
                  <a:srgbClr val="FFFFFF"/>
                </a:solidFill>
                <a:latin typeface="Calibri"/>
                <a:cs typeface="Calibri"/>
              </a:rPr>
              <a:t>Qu'est-ce que c'est ?</a:t>
            </a:r>
          </a:p>
        </p:txBody>
      </p:sp>
      <p:sp>
        <p:nvSpPr>
          <p:cNvPr id="711" name="body0"/>
          <p:cNvSpPr/>
          <p:nvPr/>
        </p:nvSpPr>
        <p:spPr>
          <a:xfrm>
            <a:off x="250000" y="2750000"/>
            <a:ext cx="2750000" cy="1850000"/>
          </a:xfrm>
          <a:prstGeom prst="roundRect">
            <a:avLst/>
          </a:prstGeom>
          <a:solidFill>
            <a:srgbClr val="E8F0F8"/>
          </a:solidFill>
          <a:ln w="12700">
            <a:solidFill>
              <a:srgbClr val="1F487C"/>
            </a:solidFill>
          </a:ln>
        </p:spPr>
        <p:txBody>
          <a:bodyPr wrap="square" lIns="54000" tIns="27000" rIns="54000" bIns="27000" anchor="ctr"/>
          <a:lstStyle/>
          <a:p>
            <a:pPr algn="l">
              <a:lnSpc>
                <a:spcPct val="100000"/>
              </a:lnSpc>
            </a:pPr>
            <a:r>
              <a:rPr lang="fr-FR" sz="1050">
                <a:solidFill>
                  <a:srgbClr val="1F487C"/>
                </a:solidFill>
                <a:latin typeface="Calibri"/>
                <a:cs typeface="Calibri"/>
              </a:rPr>
              <a:t>L'exercice de certaines compétences est subordonné, par la loi, à la reconnaissance de leur intérêt communautaire.</a:t>
            </a:r>
          </a:p>
          <a:p>
            <a:pPr algn="l">
              <a:lnSpc>
                <a:spcPct val="100000"/>
              </a:lnSpc>
            </a:pPr>
            <a:r>
              <a:rPr lang="fr-FR" sz="1050">
                <a:solidFill>
                  <a:srgbClr val="1F487C"/>
                </a:solidFill>
                <a:latin typeface="Calibri"/>
                <a:cs typeface="Calibri"/>
              </a:rPr>
              <a:t>→ Ligne de partage entre équipements transférés à l'intercommunalité et ceux qui restent communaux (ex. voirie).</a:t>
            </a:r>
          </a:p>
        </p:txBody>
      </p:sp>
      <p:sp>
        <p:nvSpPr>
          <p:cNvPr id="720" name="hdr1"/>
          <p:cNvSpPr/>
          <p:nvPr/>
        </p:nvSpPr>
        <p:spPr>
          <a:xfrm>
            <a:off x="3197000" y="2050000"/>
            <a:ext cx="2750000" cy="600000"/>
          </a:xfrm>
          <a:prstGeom prst="roundRect">
            <a:avLst/>
          </a:prstGeom>
          <a:solidFill>
            <a:srgbClr val="1F487C"/>
          </a:solidFill>
          <a:ln w="12700">
            <a:solidFill>
              <a:srgbClr val="1F487C"/>
            </a:solidFill>
          </a:ln>
        </p:spPr>
        <p:txBody>
          <a:bodyPr wrap="square" lIns="54000" tIns="27000" rIns="54000" bIns="27000" anchor="ctr"/>
          <a:lstStyle/>
          <a:p>
            <a:pPr algn="ctr">
              <a:lnSpc>
                <a:spcPct val="100000"/>
              </a:lnSpc>
            </a:pPr>
            <a:r>
              <a:rPr lang="fr-FR" sz="1300" b="1">
                <a:solidFill>
                  <a:srgbClr val="FFFFFF"/>
                </a:solidFill>
                <a:latin typeface="Calibri"/>
                <a:cs typeface="Calibri"/>
              </a:rPr>
              <a:t>Qui le définit ?</a:t>
            </a:r>
          </a:p>
        </p:txBody>
      </p:sp>
      <p:sp>
        <p:nvSpPr>
          <p:cNvPr id="721" name="body1"/>
          <p:cNvSpPr/>
          <p:nvPr/>
        </p:nvSpPr>
        <p:spPr>
          <a:xfrm>
            <a:off x="3197000" y="2750000"/>
            <a:ext cx="2750000" cy="1850000"/>
          </a:xfrm>
          <a:prstGeom prst="roundRect">
            <a:avLst/>
          </a:prstGeom>
          <a:solidFill>
            <a:srgbClr val="E8F0F8"/>
          </a:solidFill>
          <a:ln w="12700">
            <a:solidFill>
              <a:srgbClr val="1F487C"/>
            </a:solidFill>
          </a:ln>
        </p:spPr>
        <p:txBody>
          <a:bodyPr wrap="square" lIns="54000" tIns="27000" rIns="54000" bIns="27000" anchor="ctr"/>
          <a:lstStyle/>
          <a:p>
            <a:pPr algn="l">
              <a:lnSpc>
                <a:spcPct val="100000"/>
              </a:lnSpc>
            </a:pPr>
            <a:r>
              <a:rPr lang="fr-FR" sz="1050">
                <a:solidFill>
                  <a:srgbClr val="1F487C"/>
                </a:solidFill>
                <a:latin typeface="Calibri"/>
                <a:cs typeface="Calibri"/>
              </a:rPr>
              <a:t>Le conseil communautaire</a:t>
            </a:r>
          </a:p>
          <a:p>
            <a:pPr algn="l">
              <a:lnSpc>
                <a:spcPct val="100000"/>
              </a:lnSpc>
            </a:pPr>
            <a:r>
              <a:rPr lang="fr-FR" sz="1050">
                <a:solidFill>
                  <a:srgbClr val="1F487C"/>
                </a:solidFill>
                <a:latin typeface="Calibri"/>
                <a:cs typeface="Calibri"/>
              </a:rPr>
              <a:t>à la majorité des deux tiers des suffrages exprimés.</a:t>
            </a:r>
          </a:p>
        </p:txBody>
      </p:sp>
      <p:sp>
        <p:nvSpPr>
          <p:cNvPr id="730" name="hdr2"/>
          <p:cNvSpPr/>
          <p:nvPr/>
        </p:nvSpPr>
        <p:spPr>
          <a:xfrm>
            <a:off x="6144000" y="2050000"/>
            <a:ext cx="2750000" cy="600000"/>
          </a:xfrm>
          <a:prstGeom prst="roundRect">
            <a:avLst/>
          </a:prstGeom>
          <a:solidFill>
            <a:srgbClr val="1F487C"/>
          </a:solidFill>
          <a:ln w="12700">
            <a:solidFill>
              <a:srgbClr val="1F487C"/>
            </a:solidFill>
          </a:ln>
        </p:spPr>
        <p:txBody>
          <a:bodyPr wrap="square" lIns="54000" tIns="27000" rIns="54000" bIns="27000" anchor="ctr"/>
          <a:lstStyle/>
          <a:p>
            <a:pPr algn="ctr">
              <a:lnSpc>
                <a:spcPct val="100000"/>
              </a:lnSpc>
            </a:pPr>
            <a:r>
              <a:rPr lang="fr-FR" sz="1300" b="1">
                <a:solidFill>
                  <a:srgbClr val="FFFFFF"/>
                </a:solidFill>
                <a:latin typeface="Calibri"/>
                <a:cs typeface="Calibri"/>
              </a:rPr>
              <a:t>Comment le définir ?</a:t>
            </a:r>
          </a:p>
        </p:txBody>
      </p:sp>
      <p:sp>
        <p:nvSpPr>
          <p:cNvPr id="731" name="body2"/>
          <p:cNvSpPr/>
          <p:nvPr/>
        </p:nvSpPr>
        <p:spPr>
          <a:xfrm>
            <a:off x="6144000" y="2750000"/>
            <a:ext cx="2750000" cy="1850000"/>
          </a:xfrm>
          <a:prstGeom prst="roundRect">
            <a:avLst/>
          </a:prstGeom>
          <a:solidFill>
            <a:srgbClr val="E8F0F8"/>
          </a:solidFill>
          <a:ln w="12700">
            <a:solidFill>
              <a:srgbClr val="1F487C"/>
            </a:solidFill>
          </a:ln>
        </p:spPr>
        <p:txBody>
          <a:bodyPr wrap="square" lIns="54000" tIns="27000" rIns="54000" bIns="27000" anchor="ctr"/>
          <a:lstStyle/>
          <a:p>
            <a:pPr algn="l">
              <a:lnSpc>
                <a:spcPct val="100000"/>
              </a:lnSpc>
            </a:pPr>
            <a:r>
              <a:rPr lang="fr-FR" sz="1050">
                <a:solidFill>
                  <a:srgbClr val="1F487C"/>
                </a:solidFill>
                <a:latin typeface="Calibri"/>
                <a:cs typeface="Calibri"/>
              </a:rPr>
              <a:t>La communauté apprécie librement le contenu.</a:t>
            </a:r>
          </a:p>
          <a:p>
            <a:pPr algn="l">
              <a:lnSpc>
                <a:spcPct val="100000"/>
              </a:lnSpc>
            </a:pPr>
            <a:r>
              <a:rPr lang="fr-FR" sz="1050">
                <a:solidFill>
                  <a:srgbClr val="1F487C"/>
                </a:solidFill>
                <a:latin typeface="Calibri"/>
                <a:cs typeface="Calibri"/>
              </a:rPr>
              <a:t>Critères possibles : géographiques, physiques, financiers, nature de l'équipement, fréquentation… ou une liste d'équipements répertoriés.</a:t>
            </a:r>
          </a:p>
        </p:txBody>
      </p:sp>
      <p:sp>
        <p:nvSpPr>
          <p:cNvPr id="780" name="note"/>
          <p:cNvSpPr/>
          <p:nvPr/>
        </p:nvSpPr>
        <p:spPr>
          <a:xfrm>
            <a:off x="250000" y="4750000"/>
            <a:ext cx="8644000" cy="700000"/>
          </a:xfrm>
          <a:prstGeom prst="roundRect">
            <a:avLst/>
          </a:prstGeom>
          <a:solidFill>
            <a:srgbClr val="FDEEE5"/>
          </a:solidFill>
          <a:ln w="12700">
            <a:solidFill>
              <a:srgbClr val="C9582C"/>
            </a:solidFill>
          </a:ln>
        </p:spPr>
        <p:txBody>
          <a:bodyPr wrap="square" lIns="54000" tIns="27000" rIns="54000" bIns="27000" anchor="ctr"/>
          <a:lstStyle/>
          <a:p>
            <a:pPr algn="ctr">
              <a:lnSpc>
                <a:spcPct val="100000"/>
              </a:lnSpc>
            </a:pPr>
            <a:r>
              <a:rPr lang="fr-FR" sz="1050">
                <a:solidFill>
                  <a:srgbClr val="6B2A11"/>
                </a:solidFill>
                <a:latin typeface="Calibri"/>
                <a:cs typeface="Calibri"/>
              </a:rPr>
              <a:t>Exclusions législatives (programmes, schémas, compétences non sécables) : pas de définition de l'intérêt communautaire → transfert total.</a:t>
            </a:r>
          </a:p>
        </p:txBody>
      </p:sp>
      <p:cxnSp>
        <p:nvCxnSpPr>
          <p:cNvPr id="800" name="c800"/>
          <p:cNvCxnSpPr/>
          <p:nvPr/>
        </p:nvCxnSpPr>
        <p:spPr>
          <a:xfrm>
            <a:off x="4550000" y="1850000"/>
            <a:ext cx="1" cy="110000"/>
          </a:xfrm>
          <a:prstGeom prst="line">
            <a:avLst/>
          </a:prstGeom>
          <a:ln w="19050">
            <a:solidFill>
              <a:srgbClr val="1F487C"/>
            </a:solidFill>
          </a:ln>
        </p:spPr>
      </p:cxnSp>
      <p:cxnSp>
        <p:nvCxnSpPr>
          <p:cNvPr id="801" name="c801"/>
          <p:cNvCxnSpPr/>
          <p:nvPr/>
        </p:nvCxnSpPr>
        <p:spPr>
          <a:xfrm>
            <a:off x="1625000" y="1960000"/>
            <a:ext cx="5894000" cy="1"/>
          </a:xfrm>
          <a:prstGeom prst="line">
            <a:avLst/>
          </a:prstGeom>
          <a:ln w="19050">
            <a:solidFill>
              <a:srgbClr val="1F487C"/>
            </a:solidFill>
          </a:ln>
        </p:spPr>
      </p:cxnSp>
      <p:cxnSp>
        <p:nvCxnSpPr>
          <p:cNvPr id="810" name="c810"/>
          <p:cNvCxnSpPr/>
          <p:nvPr/>
        </p:nvCxnSpPr>
        <p:spPr>
          <a:xfrm>
            <a:off x="1625000" y="1960000"/>
            <a:ext cx="1" cy="90000"/>
          </a:xfrm>
          <a:prstGeom prst="line">
            <a:avLst/>
          </a:prstGeom>
          <a:ln w="19050">
            <a:solidFill>
              <a:srgbClr val="1F487C"/>
            </a:solidFill>
            <a:tailEnd type="triangle" w="med" len="med"/>
          </a:ln>
        </p:spPr>
      </p:cxnSp>
      <p:cxnSp>
        <p:nvCxnSpPr>
          <p:cNvPr id="820" name="c820"/>
          <p:cNvCxnSpPr/>
          <p:nvPr/>
        </p:nvCxnSpPr>
        <p:spPr>
          <a:xfrm>
            <a:off x="1625000" y="2650000"/>
            <a:ext cx="1" cy="100000"/>
          </a:xfrm>
          <a:prstGeom prst="line">
            <a:avLst/>
          </a:prstGeom>
          <a:ln w="19050">
            <a:solidFill>
              <a:srgbClr val="1F487C"/>
            </a:solidFill>
          </a:ln>
        </p:spPr>
      </p:cxnSp>
      <p:cxnSp>
        <p:nvCxnSpPr>
          <p:cNvPr id="811" name="c811"/>
          <p:cNvCxnSpPr/>
          <p:nvPr/>
        </p:nvCxnSpPr>
        <p:spPr>
          <a:xfrm>
            <a:off x="4572000" y="1960000"/>
            <a:ext cx="1" cy="90000"/>
          </a:xfrm>
          <a:prstGeom prst="line">
            <a:avLst/>
          </a:prstGeom>
          <a:ln w="19050">
            <a:solidFill>
              <a:srgbClr val="1F487C"/>
            </a:solidFill>
            <a:tailEnd type="triangle" w="med" len="med"/>
          </a:ln>
        </p:spPr>
      </p:cxnSp>
      <p:cxnSp>
        <p:nvCxnSpPr>
          <p:cNvPr id="821" name="c821"/>
          <p:cNvCxnSpPr/>
          <p:nvPr/>
        </p:nvCxnSpPr>
        <p:spPr>
          <a:xfrm>
            <a:off x="4572000" y="2650000"/>
            <a:ext cx="1" cy="100000"/>
          </a:xfrm>
          <a:prstGeom prst="line">
            <a:avLst/>
          </a:prstGeom>
          <a:ln w="19050">
            <a:solidFill>
              <a:srgbClr val="1F487C"/>
            </a:solidFill>
          </a:ln>
        </p:spPr>
      </p:cxnSp>
      <p:cxnSp>
        <p:nvCxnSpPr>
          <p:cNvPr id="812" name="c812"/>
          <p:cNvCxnSpPr/>
          <p:nvPr/>
        </p:nvCxnSpPr>
        <p:spPr>
          <a:xfrm>
            <a:off x="7519000" y="1960000"/>
            <a:ext cx="1" cy="90000"/>
          </a:xfrm>
          <a:prstGeom prst="line">
            <a:avLst/>
          </a:prstGeom>
          <a:ln w="19050">
            <a:solidFill>
              <a:srgbClr val="1F487C"/>
            </a:solidFill>
            <a:tailEnd type="triangle" w="med" len="med"/>
          </a:ln>
        </p:spPr>
      </p:cxnSp>
      <p:cxnSp>
        <p:nvCxnSpPr>
          <p:cNvPr id="822" name="c822"/>
          <p:cNvCxnSpPr/>
          <p:nvPr/>
        </p:nvCxnSpPr>
        <p:spPr>
          <a:xfrm>
            <a:off x="7519000" y="2650000"/>
            <a:ext cx="1" cy="100000"/>
          </a:xfrm>
          <a:prstGeom prst="line">
            <a:avLst/>
          </a:prstGeom>
          <a:ln w="19050">
            <a:solidFill>
              <a:srgbClr val="1F487C"/>
            </a:solidFill>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77545"/>
            <a:ext cx="5529580" cy="727075"/>
          </a:xfrm>
          <a:prstGeom prst="rect">
            <a:avLst/>
          </a:prstGeom>
        </p:spPr>
        <p:txBody>
          <a:bodyPr vert="horz" wrap="square" lIns="0" tIns="12700" rIns="0" bIns="0" rtlCol="0">
            <a:spAutoFit/>
          </a:bodyPr>
          <a:lstStyle/>
          <a:p>
            <a:pPr marL="12700">
              <a:lnSpc>
                <a:spcPct val="100000"/>
              </a:lnSpc>
              <a:spcBef>
                <a:spcPts val="100"/>
              </a:spcBef>
            </a:pPr>
            <a:r>
              <a:rPr sz="2300" b="1" spc="-50" dirty="0">
                <a:solidFill>
                  <a:srgbClr val="FFFFFF"/>
                </a:solidFill>
                <a:latin typeface="Calibri"/>
                <a:cs typeface="Calibri"/>
              </a:rPr>
              <a:t>2</a:t>
            </a:r>
            <a:endParaRPr sz="2300">
              <a:latin typeface="Calibri"/>
              <a:cs typeface="Calibri"/>
            </a:endParaRPr>
          </a:p>
          <a:p>
            <a:pPr marL="12700">
              <a:lnSpc>
                <a:spcPct val="100000"/>
              </a:lnSpc>
              <a:spcBef>
                <a:spcPts val="5"/>
              </a:spcBef>
            </a:pPr>
            <a:r>
              <a:rPr sz="2300" b="1" dirty="0">
                <a:solidFill>
                  <a:srgbClr val="FFFFFF"/>
                </a:solidFill>
                <a:latin typeface="Calibri"/>
                <a:cs typeface="Calibri"/>
              </a:rPr>
              <a:t>Conséquences</a:t>
            </a:r>
            <a:r>
              <a:rPr sz="2300" b="1" spc="-90" dirty="0">
                <a:solidFill>
                  <a:srgbClr val="FFFFFF"/>
                </a:solidFill>
                <a:latin typeface="Calibri"/>
                <a:cs typeface="Calibri"/>
              </a:rPr>
              <a:t> </a:t>
            </a:r>
            <a:r>
              <a:rPr sz="2300" b="1" dirty="0">
                <a:solidFill>
                  <a:srgbClr val="FFFFFF"/>
                </a:solidFill>
                <a:latin typeface="Calibri"/>
                <a:cs typeface="Calibri"/>
              </a:rPr>
              <a:t>des</a:t>
            </a:r>
            <a:r>
              <a:rPr sz="2300" b="1" spc="-55" dirty="0">
                <a:solidFill>
                  <a:srgbClr val="FFFFFF"/>
                </a:solidFill>
                <a:latin typeface="Calibri"/>
                <a:cs typeface="Calibri"/>
              </a:rPr>
              <a:t> </a:t>
            </a:r>
            <a:r>
              <a:rPr sz="2300" b="1" dirty="0">
                <a:solidFill>
                  <a:srgbClr val="FFFFFF"/>
                </a:solidFill>
                <a:latin typeface="Calibri"/>
                <a:cs typeface="Calibri"/>
              </a:rPr>
              <a:t>transferts</a:t>
            </a:r>
            <a:r>
              <a:rPr sz="2300" b="1" spc="-70" dirty="0">
                <a:solidFill>
                  <a:srgbClr val="FFFFFF"/>
                </a:solidFill>
                <a:latin typeface="Calibri"/>
                <a:cs typeface="Calibri"/>
              </a:rPr>
              <a:t> </a:t>
            </a:r>
            <a:r>
              <a:rPr sz="2300" b="1" dirty="0">
                <a:solidFill>
                  <a:srgbClr val="FFFFFF"/>
                </a:solidFill>
                <a:latin typeface="Calibri"/>
                <a:cs typeface="Calibri"/>
              </a:rPr>
              <a:t>de</a:t>
            </a:r>
            <a:r>
              <a:rPr sz="2300" b="1" spc="-75" dirty="0">
                <a:solidFill>
                  <a:srgbClr val="FFFFFF"/>
                </a:solidFill>
                <a:latin typeface="Calibri"/>
                <a:cs typeface="Calibri"/>
              </a:rPr>
              <a:t> </a:t>
            </a:r>
            <a:r>
              <a:rPr sz="2300" b="1" spc="-10" dirty="0">
                <a:solidFill>
                  <a:srgbClr val="FFFFFF"/>
                </a:solidFill>
                <a:latin typeface="Calibri"/>
                <a:cs typeface="Calibri"/>
              </a:rPr>
              <a:t>compétences</a:t>
            </a:r>
            <a:endParaRPr sz="2300">
              <a:latin typeface="Calibri"/>
              <a:cs typeface="Calibri"/>
            </a:endParaRPr>
          </a:p>
        </p:txBody>
      </p:sp>
      <p:pic>
        <p:nvPicPr>
          <p:cNvPr id="4" name="object 4"/>
          <p:cNvPicPr/>
          <p:nvPr/>
        </p:nvPicPr>
        <p:blipFill>
          <a:blip r:embed="rId2" cstate="print"/>
          <a:stretch>
            <a:fillRect/>
          </a:stretch>
        </p:blipFill>
        <p:spPr>
          <a:xfrm>
            <a:off x="0" y="1143863"/>
            <a:ext cx="9143999" cy="5574030"/>
          </a:xfrm>
          <a:prstGeom prst="rect">
            <a:avLst/>
          </a:prstGeom>
        </p:spPr>
      </p:pic>
    </p:spTree>
  </p:cSld>
  <p:clrMapOvr>
    <a:masterClrMapping/>
  </p:clrMapOvr>
  <p:transition>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6303" y="2468625"/>
            <a:ext cx="300355" cy="452120"/>
          </a:xfrm>
          <a:prstGeom prst="rect">
            <a:avLst/>
          </a:prstGeom>
        </p:spPr>
        <p:txBody>
          <a:bodyPr vert="horz" wrap="square" lIns="0" tIns="12065" rIns="0" bIns="0" rtlCol="0">
            <a:spAutoFit/>
          </a:bodyPr>
          <a:lstStyle/>
          <a:p>
            <a:pPr marL="12700">
              <a:lnSpc>
                <a:spcPct val="100000"/>
              </a:lnSpc>
              <a:spcBef>
                <a:spcPts val="95"/>
              </a:spcBef>
            </a:pPr>
            <a:r>
              <a:rPr sz="2800" b="1" spc="-25" dirty="0">
                <a:solidFill>
                  <a:srgbClr val="1F487C"/>
                </a:solidFill>
                <a:latin typeface="Calibri"/>
                <a:cs typeface="Calibri"/>
              </a:rPr>
              <a:t>3.</a:t>
            </a:r>
            <a:endParaRPr sz="2800">
              <a:latin typeface="Calibri"/>
              <a:cs typeface="Calibri"/>
            </a:endParaRPr>
          </a:p>
        </p:txBody>
      </p:sp>
      <p:sp>
        <p:nvSpPr>
          <p:cNvPr id="3" name="object 3" descr="$PPTXTitle"/>
          <p:cNvSpPr txBox="1">
            <a:spLocks noGrp="1"/>
          </p:cNvSpPr>
          <p:nvPr>
            <p:ph type="title"/>
          </p:nvPr>
        </p:nvSpPr>
        <p:spPr>
          <a:xfrm>
            <a:off x="546303" y="2895345"/>
            <a:ext cx="6764020" cy="878840"/>
          </a:xfrm>
          <a:prstGeom prst="rect">
            <a:avLst/>
          </a:prstGeom>
        </p:spPr>
        <p:txBody>
          <a:bodyPr vert="horz" wrap="square" lIns="0" tIns="12065" rIns="0" bIns="0" rtlCol="0">
            <a:spAutoFit/>
          </a:bodyPr>
          <a:lstStyle/>
          <a:p>
            <a:pPr marL="12700" marR="5080">
              <a:lnSpc>
                <a:spcPct val="100000"/>
              </a:lnSpc>
              <a:spcBef>
                <a:spcPts val="95"/>
              </a:spcBef>
            </a:pPr>
            <a:r>
              <a:rPr u="none" dirty="0"/>
              <a:t>Mutualisation</a:t>
            </a:r>
            <a:r>
              <a:rPr u="none" spc="-45" dirty="0"/>
              <a:t> </a:t>
            </a:r>
            <a:r>
              <a:rPr u="none" dirty="0"/>
              <a:t>entre</a:t>
            </a:r>
            <a:r>
              <a:rPr u="none" spc="-45" dirty="0"/>
              <a:t> </a:t>
            </a:r>
            <a:r>
              <a:rPr u="none" spc="-10" dirty="0"/>
              <a:t>l'intercommunalité</a:t>
            </a:r>
            <a:r>
              <a:rPr u="none" spc="-40" dirty="0"/>
              <a:t> </a:t>
            </a:r>
            <a:r>
              <a:rPr u="none" dirty="0"/>
              <a:t>et</a:t>
            </a:r>
            <a:r>
              <a:rPr u="none" spc="-60" dirty="0"/>
              <a:t> </a:t>
            </a:r>
            <a:r>
              <a:rPr u="none" spc="-25" dirty="0"/>
              <a:t>les </a:t>
            </a:r>
            <a:r>
              <a:rPr u="none" dirty="0"/>
              <a:t>communes</a:t>
            </a:r>
            <a:r>
              <a:rPr u="none" spc="-140" dirty="0"/>
              <a:t> </a:t>
            </a:r>
            <a:r>
              <a:rPr u="none" spc="-10" dirty="0"/>
              <a:t>membres</a:t>
            </a:r>
          </a:p>
        </p:txBody>
      </p:sp>
      <p:sp>
        <p:nvSpPr>
          <p:cNvPr id="4" name="object 4"/>
          <p:cNvSpPr txBox="1"/>
          <p:nvPr/>
        </p:nvSpPr>
        <p:spPr>
          <a:xfrm>
            <a:off x="258267" y="6408216"/>
            <a:ext cx="5173345" cy="162560"/>
          </a:xfrm>
          <a:prstGeom prst="rect">
            <a:avLst/>
          </a:prstGeom>
        </p:spPr>
        <p:txBody>
          <a:bodyPr vert="horz" wrap="square" lIns="0" tIns="12700" rIns="0" bIns="0" rtlCol="0">
            <a:spAutoFit/>
          </a:bodyPr>
          <a:lstStyle/>
          <a:p>
            <a:pPr marL="12700">
              <a:lnSpc>
                <a:spcPct val="100000"/>
              </a:lnSpc>
              <a:spcBef>
                <a:spcPts val="100"/>
              </a:spcBef>
            </a:pPr>
            <a:r>
              <a:rPr sz="900" b="1" dirty="0">
                <a:latin typeface="Calibri"/>
                <a:cs typeface="Calibri"/>
              </a:rPr>
              <a:t>Pour</a:t>
            </a:r>
            <a:r>
              <a:rPr sz="900" b="1" spc="-10" dirty="0">
                <a:latin typeface="Calibri"/>
                <a:cs typeface="Calibri"/>
              </a:rPr>
              <a:t> </a:t>
            </a:r>
            <a:r>
              <a:rPr sz="900" b="1" dirty="0">
                <a:latin typeface="Calibri"/>
                <a:cs typeface="Calibri"/>
              </a:rPr>
              <a:t>plus</a:t>
            </a:r>
            <a:r>
              <a:rPr sz="900" b="1" spc="-15" dirty="0">
                <a:latin typeface="Calibri"/>
                <a:cs typeface="Calibri"/>
              </a:rPr>
              <a:t> </a:t>
            </a:r>
            <a:r>
              <a:rPr sz="900" b="1" dirty="0">
                <a:latin typeface="Calibri"/>
                <a:cs typeface="Calibri"/>
              </a:rPr>
              <a:t>d’information</a:t>
            </a:r>
            <a:r>
              <a:rPr sz="900" b="1" spc="30" dirty="0">
                <a:latin typeface="Calibri"/>
                <a:cs typeface="Calibri"/>
              </a:rPr>
              <a:t> </a:t>
            </a:r>
            <a:r>
              <a:rPr sz="900" b="1" dirty="0">
                <a:latin typeface="Calibri"/>
                <a:cs typeface="Calibri"/>
              </a:rPr>
              <a:t>veuillez consulter</a:t>
            </a:r>
            <a:r>
              <a:rPr sz="900" b="1" spc="5" dirty="0">
                <a:latin typeface="Calibri"/>
                <a:cs typeface="Calibri"/>
              </a:rPr>
              <a:t> </a:t>
            </a:r>
            <a:r>
              <a:rPr sz="900" b="1" dirty="0">
                <a:latin typeface="Calibri"/>
                <a:cs typeface="Calibri"/>
              </a:rPr>
              <a:t>le</a:t>
            </a:r>
            <a:r>
              <a:rPr sz="900" b="1" spc="-25" dirty="0">
                <a:latin typeface="Calibri"/>
                <a:cs typeface="Calibri"/>
              </a:rPr>
              <a:t> </a:t>
            </a:r>
            <a:r>
              <a:rPr sz="900" b="1" dirty="0">
                <a:latin typeface="Calibri"/>
                <a:cs typeface="Calibri"/>
              </a:rPr>
              <a:t>Guide</a:t>
            </a:r>
            <a:r>
              <a:rPr sz="900" b="1" spc="-10" dirty="0">
                <a:latin typeface="Calibri"/>
                <a:cs typeface="Calibri"/>
              </a:rPr>
              <a:t> </a:t>
            </a:r>
            <a:r>
              <a:rPr sz="900" b="1" dirty="0">
                <a:latin typeface="Calibri"/>
                <a:cs typeface="Calibri"/>
              </a:rPr>
              <a:t>du</a:t>
            </a:r>
            <a:r>
              <a:rPr sz="900" b="1" spc="-15" dirty="0">
                <a:latin typeface="Calibri"/>
                <a:cs typeface="Calibri"/>
              </a:rPr>
              <a:t> </a:t>
            </a:r>
            <a:r>
              <a:rPr sz="900" b="1" dirty="0">
                <a:latin typeface="Calibri"/>
                <a:cs typeface="Calibri"/>
              </a:rPr>
              <a:t>président et</a:t>
            </a:r>
            <a:r>
              <a:rPr sz="900" b="1" spc="-35" dirty="0">
                <a:latin typeface="Calibri"/>
                <a:cs typeface="Calibri"/>
              </a:rPr>
              <a:t> </a:t>
            </a:r>
            <a:r>
              <a:rPr sz="900" b="1" dirty="0">
                <a:latin typeface="Calibri"/>
                <a:cs typeface="Calibri"/>
              </a:rPr>
              <a:t>des</a:t>
            </a:r>
            <a:r>
              <a:rPr sz="900" b="1" spc="-25" dirty="0">
                <a:latin typeface="Calibri"/>
                <a:cs typeface="Calibri"/>
              </a:rPr>
              <a:t> </a:t>
            </a:r>
            <a:r>
              <a:rPr sz="900" b="1" dirty="0">
                <a:latin typeface="Calibri"/>
                <a:cs typeface="Calibri"/>
              </a:rPr>
              <a:t>élus</a:t>
            </a:r>
            <a:r>
              <a:rPr sz="900" b="1" spc="-10" dirty="0">
                <a:latin typeface="Calibri"/>
                <a:cs typeface="Calibri"/>
              </a:rPr>
              <a:t> </a:t>
            </a:r>
            <a:r>
              <a:rPr sz="900" b="1" dirty="0">
                <a:latin typeface="Calibri"/>
                <a:cs typeface="Calibri"/>
              </a:rPr>
              <a:t>de</a:t>
            </a:r>
            <a:r>
              <a:rPr sz="900" b="1" spc="-35" dirty="0">
                <a:latin typeface="Calibri"/>
                <a:cs typeface="Calibri"/>
              </a:rPr>
              <a:t> </a:t>
            </a:r>
            <a:r>
              <a:rPr sz="900" b="1" spc="-10" dirty="0">
                <a:latin typeface="Calibri"/>
                <a:cs typeface="Calibri"/>
              </a:rPr>
              <a:t>l’intercommunalité</a:t>
            </a:r>
            <a:r>
              <a:rPr sz="900" b="1" spc="25" dirty="0">
                <a:latin typeface="Calibri"/>
                <a:cs typeface="Calibri"/>
              </a:rPr>
              <a:t> </a:t>
            </a:r>
            <a:r>
              <a:rPr sz="900" b="1" dirty="0">
                <a:latin typeface="Calibri"/>
                <a:cs typeface="Calibri"/>
              </a:rPr>
              <a:t>de</a:t>
            </a:r>
            <a:r>
              <a:rPr sz="900" b="1" spc="-20" dirty="0">
                <a:latin typeface="Calibri"/>
                <a:cs typeface="Calibri"/>
              </a:rPr>
              <a:t> </a:t>
            </a:r>
            <a:r>
              <a:rPr sz="900" b="1" spc="-10" dirty="0">
                <a:latin typeface="Calibri"/>
                <a:cs typeface="Calibri"/>
              </a:rPr>
              <a:t>l’AMF.</a:t>
            </a:r>
            <a:endParaRPr sz="9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8668"/>
            <a:ext cx="6576695" cy="787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3</a:t>
            </a:r>
            <a:endParaRPr sz="2500">
              <a:latin typeface="Calibri"/>
              <a:cs typeface="Calibri"/>
            </a:endParaRPr>
          </a:p>
          <a:p>
            <a:pPr marL="12700">
              <a:lnSpc>
                <a:spcPct val="100000"/>
              </a:lnSpc>
            </a:pPr>
            <a:r>
              <a:rPr sz="2500" b="1" dirty="0">
                <a:solidFill>
                  <a:srgbClr val="FFFFFF"/>
                </a:solidFill>
                <a:latin typeface="Calibri"/>
                <a:cs typeface="Calibri"/>
              </a:rPr>
              <a:t>Les</a:t>
            </a:r>
            <a:r>
              <a:rPr sz="2500" b="1" spc="-60" dirty="0">
                <a:solidFill>
                  <a:srgbClr val="FFFFFF"/>
                </a:solidFill>
                <a:latin typeface="Calibri"/>
                <a:cs typeface="Calibri"/>
              </a:rPr>
              <a:t> </a:t>
            </a:r>
            <a:r>
              <a:rPr sz="2500" b="1" spc="-10" dirty="0">
                <a:solidFill>
                  <a:srgbClr val="FFFFFF"/>
                </a:solidFill>
                <a:latin typeface="Calibri"/>
                <a:cs typeface="Calibri"/>
              </a:rPr>
              <a:t>mutualisations</a:t>
            </a:r>
            <a:r>
              <a:rPr sz="2500" b="1" spc="-65" dirty="0">
                <a:solidFill>
                  <a:srgbClr val="FFFFFF"/>
                </a:solidFill>
                <a:latin typeface="Calibri"/>
                <a:cs typeface="Calibri"/>
              </a:rPr>
              <a:t> </a:t>
            </a:r>
            <a:r>
              <a:rPr sz="2500" b="1" dirty="0">
                <a:solidFill>
                  <a:srgbClr val="FFFFFF"/>
                </a:solidFill>
                <a:latin typeface="Calibri"/>
                <a:cs typeface="Calibri"/>
              </a:rPr>
              <a:t>communes</a:t>
            </a:r>
            <a:r>
              <a:rPr sz="2500" b="1" spc="-50" dirty="0">
                <a:solidFill>
                  <a:srgbClr val="FFFFFF"/>
                </a:solidFill>
                <a:latin typeface="Calibri"/>
                <a:cs typeface="Calibri"/>
              </a:rPr>
              <a:t> </a:t>
            </a:r>
            <a:r>
              <a:rPr sz="2500" b="1" dirty="0">
                <a:solidFill>
                  <a:srgbClr val="FFFFFF"/>
                </a:solidFill>
                <a:latin typeface="Calibri"/>
                <a:cs typeface="Calibri"/>
              </a:rPr>
              <a:t>membres</a:t>
            </a:r>
            <a:r>
              <a:rPr sz="2500" b="1" spc="-45" dirty="0">
                <a:solidFill>
                  <a:srgbClr val="FFFFFF"/>
                </a:solidFill>
                <a:latin typeface="Calibri"/>
                <a:cs typeface="Calibri"/>
              </a:rPr>
              <a:t> </a:t>
            </a:r>
            <a:r>
              <a:rPr sz="2500" b="1" dirty="0">
                <a:solidFill>
                  <a:srgbClr val="FFFFFF"/>
                </a:solidFill>
                <a:latin typeface="Calibri"/>
                <a:cs typeface="Calibri"/>
              </a:rPr>
              <a:t>/</a:t>
            </a:r>
            <a:r>
              <a:rPr sz="2500" b="1" spc="-70" dirty="0">
                <a:solidFill>
                  <a:srgbClr val="FFFFFF"/>
                </a:solidFill>
                <a:latin typeface="Calibri"/>
                <a:cs typeface="Calibri"/>
              </a:rPr>
              <a:t> </a:t>
            </a:r>
            <a:r>
              <a:rPr sz="2500" b="1" spc="-10" dirty="0">
                <a:solidFill>
                  <a:srgbClr val="FFFFFF"/>
                </a:solidFill>
                <a:latin typeface="Calibri"/>
                <a:cs typeface="Calibri"/>
              </a:rPr>
              <a:t>EPCI-</a:t>
            </a:r>
            <a:r>
              <a:rPr sz="2500" b="1" spc="-25" dirty="0">
                <a:solidFill>
                  <a:srgbClr val="FFFFFF"/>
                </a:solidFill>
                <a:latin typeface="Calibri"/>
                <a:cs typeface="Calibri"/>
              </a:rPr>
              <a:t>FP</a:t>
            </a:r>
            <a:endParaRPr sz="2500">
              <a:latin typeface="Calibri"/>
              <a:cs typeface="Calibri"/>
            </a:endParaRPr>
          </a:p>
        </p:txBody>
      </p:sp>
      <p:pic>
        <p:nvPicPr>
          <p:cNvPr id="4" name="object 4"/>
          <p:cNvPicPr/>
          <p:nvPr/>
        </p:nvPicPr>
        <p:blipFill>
          <a:blip r:embed="rId2" cstate="print"/>
          <a:stretch>
            <a:fillRect/>
          </a:stretch>
        </p:blipFill>
        <p:spPr>
          <a:xfrm>
            <a:off x="0" y="939926"/>
            <a:ext cx="9143999" cy="5918070"/>
          </a:xfrm>
          <a:prstGeom prst="rect">
            <a:avLst/>
          </a:prstGeom>
        </p:spPr>
      </p:pic>
    </p:spTree>
  </p:cSld>
  <p:clrMapOvr>
    <a:masterClrMapping/>
  </p:clrMapOvr>
  <p:transition>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46303" y="2681986"/>
            <a:ext cx="7178675" cy="1305560"/>
          </a:xfrm>
          <a:prstGeom prst="rect">
            <a:avLst/>
          </a:prstGeom>
        </p:spPr>
        <p:txBody>
          <a:bodyPr vert="horz" wrap="square" lIns="0" tIns="12065" rIns="0" bIns="0" rtlCol="0">
            <a:spAutoFit/>
          </a:bodyPr>
          <a:lstStyle/>
          <a:p>
            <a:pPr marL="12700">
              <a:lnSpc>
                <a:spcPct val="100000"/>
              </a:lnSpc>
              <a:spcBef>
                <a:spcPts val="95"/>
              </a:spcBef>
            </a:pPr>
            <a:r>
              <a:rPr sz="2800" b="1" spc="-25" dirty="0">
                <a:solidFill>
                  <a:srgbClr val="1F487C"/>
                </a:solidFill>
                <a:latin typeface="Calibri"/>
                <a:cs typeface="Calibri"/>
              </a:rPr>
              <a:t>4.</a:t>
            </a:r>
            <a:endParaRPr sz="2800">
              <a:latin typeface="Calibri"/>
              <a:cs typeface="Calibri"/>
            </a:endParaRPr>
          </a:p>
          <a:p>
            <a:pPr marL="12700" marR="5080">
              <a:lnSpc>
                <a:spcPct val="100000"/>
              </a:lnSpc>
            </a:pPr>
            <a:r>
              <a:rPr sz="2800" b="1" dirty="0">
                <a:solidFill>
                  <a:srgbClr val="1F487C"/>
                </a:solidFill>
                <a:latin typeface="Calibri"/>
                <a:cs typeface="Calibri"/>
              </a:rPr>
              <a:t>Les</a:t>
            </a:r>
            <a:r>
              <a:rPr sz="2800" b="1" spc="-75" dirty="0">
                <a:solidFill>
                  <a:srgbClr val="1F487C"/>
                </a:solidFill>
                <a:latin typeface="Calibri"/>
                <a:cs typeface="Calibri"/>
              </a:rPr>
              <a:t> </a:t>
            </a:r>
            <a:r>
              <a:rPr sz="2800" b="1" dirty="0">
                <a:solidFill>
                  <a:srgbClr val="1F487C"/>
                </a:solidFill>
                <a:latin typeface="Calibri"/>
                <a:cs typeface="Calibri"/>
              </a:rPr>
              <a:t>premières</a:t>
            </a:r>
            <a:r>
              <a:rPr sz="2800" b="1" spc="-35" dirty="0">
                <a:solidFill>
                  <a:srgbClr val="1F487C"/>
                </a:solidFill>
                <a:latin typeface="Calibri"/>
                <a:cs typeface="Calibri"/>
              </a:rPr>
              <a:t> </a:t>
            </a:r>
            <a:r>
              <a:rPr sz="2800" b="1" dirty="0">
                <a:solidFill>
                  <a:srgbClr val="1F487C"/>
                </a:solidFill>
                <a:latin typeface="Calibri"/>
                <a:cs typeface="Calibri"/>
              </a:rPr>
              <a:t>décisions</a:t>
            </a:r>
            <a:r>
              <a:rPr sz="2800" b="1" spc="-65" dirty="0">
                <a:solidFill>
                  <a:srgbClr val="1F487C"/>
                </a:solidFill>
                <a:latin typeface="Calibri"/>
                <a:cs typeface="Calibri"/>
              </a:rPr>
              <a:t> </a:t>
            </a:r>
            <a:r>
              <a:rPr sz="2800" b="1" dirty="0">
                <a:solidFill>
                  <a:srgbClr val="1F487C"/>
                </a:solidFill>
                <a:latin typeface="Calibri"/>
                <a:cs typeface="Calibri"/>
              </a:rPr>
              <a:t>et</a:t>
            </a:r>
            <a:r>
              <a:rPr sz="2800" b="1" spc="-60" dirty="0">
                <a:solidFill>
                  <a:srgbClr val="1F487C"/>
                </a:solidFill>
                <a:latin typeface="Calibri"/>
                <a:cs typeface="Calibri"/>
              </a:rPr>
              <a:t> </a:t>
            </a:r>
            <a:r>
              <a:rPr sz="2800" b="1" dirty="0">
                <a:solidFill>
                  <a:srgbClr val="1F487C"/>
                </a:solidFill>
                <a:latin typeface="Calibri"/>
                <a:cs typeface="Calibri"/>
              </a:rPr>
              <a:t>les</a:t>
            </a:r>
            <a:r>
              <a:rPr sz="2800" b="1" spc="-65" dirty="0">
                <a:solidFill>
                  <a:srgbClr val="1F487C"/>
                </a:solidFill>
                <a:latin typeface="Calibri"/>
                <a:cs typeface="Calibri"/>
              </a:rPr>
              <a:t> </a:t>
            </a:r>
            <a:r>
              <a:rPr sz="2800" b="1" dirty="0">
                <a:solidFill>
                  <a:srgbClr val="1F487C"/>
                </a:solidFill>
                <a:latin typeface="Calibri"/>
                <a:cs typeface="Calibri"/>
              </a:rPr>
              <a:t>délais</a:t>
            </a:r>
            <a:r>
              <a:rPr sz="2800" b="1" spc="-55" dirty="0">
                <a:solidFill>
                  <a:srgbClr val="1F487C"/>
                </a:solidFill>
                <a:latin typeface="Calibri"/>
                <a:cs typeface="Calibri"/>
              </a:rPr>
              <a:t> </a:t>
            </a:r>
            <a:r>
              <a:rPr sz="2800" b="1" dirty="0">
                <a:solidFill>
                  <a:srgbClr val="1F487C"/>
                </a:solidFill>
                <a:latin typeface="Calibri"/>
                <a:cs typeface="Calibri"/>
              </a:rPr>
              <a:t>en</a:t>
            </a:r>
            <a:r>
              <a:rPr sz="2800" b="1" spc="-65" dirty="0">
                <a:solidFill>
                  <a:srgbClr val="1F487C"/>
                </a:solidFill>
                <a:latin typeface="Calibri"/>
                <a:cs typeface="Calibri"/>
              </a:rPr>
              <a:t> </a:t>
            </a:r>
            <a:r>
              <a:rPr sz="2800" b="1" dirty="0">
                <a:solidFill>
                  <a:srgbClr val="1F487C"/>
                </a:solidFill>
                <a:latin typeface="Calibri"/>
                <a:cs typeface="Calibri"/>
              </a:rPr>
              <a:t>début</a:t>
            </a:r>
            <a:r>
              <a:rPr sz="2800" b="1" spc="-60" dirty="0">
                <a:solidFill>
                  <a:srgbClr val="1F487C"/>
                </a:solidFill>
                <a:latin typeface="Calibri"/>
                <a:cs typeface="Calibri"/>
              </a:rPr>
              <a:t> </a:t>
            </a:r>
            <a:r>
              <a:rPr sz="2800" b="1" spc="-25" dirty="0">
                <a:solidFill>
                  <a:srgbClr val="1F487C"/>
                </a:solidFill>
                <a:latin typeface="Calibri"/>
                <a:cs typeface="Calibri"/>
              </a:rPr>
              <a:t>de </a:t>
            </a:r>
            <a:r>
              <a:rPr sz="2800" b="1" spc="-10" dirty="0">
                <a:solidFill>
                  <a:srgbClr val="1F487C"/>
                </a:solidFill>
                <a:latin typeface="Calibri"/>
                <a:cs typeface="Calibri"/>
              </a:rPr>
              <a:t>mandat</a:t>
            </a:r>
            <a:endParaRPr sz="2800">
              <a:latin typeface="Calibri"/>
              <a:cs typeface="Calibri"/>
            </a:endParaRPr>
          </a:p>
        </p:txBody>
      </p:sp>
      <p:sp>
        <p:nvSpPr>
          <p:cNvPr id="3" name="object 3"/>
          <p:cNvSpPr txBox="1"/>
          <p:nvPr/>
        </p:nvSpPr>
        <p:spPr>
          <a:xfrm>
            <a:off x="618540" y="6115608"/>
            <a:ext cx="6697980" cy="239395"/>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Pour</a:t>
            </a:r>
            <a:r>
              <a:rPr sz="1400" spc="-30" dirty="0">
                <a:latin typeface="Calibri"/>
                <a:cs typeface="Calibri"/>
              </a:rPr>
              <a:t> </a:t>
            </a:r>
            <a:r>
              <a:rPr sz="1400" spc="-10" dirty="0">
                <a:latin typeface="Calibri"/>
                <a:cs typeface="Calibri"/>
              </a:rPr>
              <a:t>consulter</a:t>
            </a:r>
            <a:r>
              <a:rPr sz="1400" spc="-30" dirty="0">
                <a:latin typeface="Calibri"/>
                <a:cs typeface="Calibri"/>
              </a:rPr>
              <a:t> </a:t>
            </a:r>
            <a:r>
              <a:rPr sz="1400" dirty="0">
                <a:latin typeface="Calibri"/>
                <a:cs typeface="Calibri"/>
              </a:rPr>
              <a:t>le</a:t>
            </a:r>
            <a:r>
              <a:rPr sz="1400" spc="-20" dirty="0">
                <a:latin typeface="Calibri"/>
                <a:cs typeface="Calibri"/>
              </a:rPr>
              <a:t> </a:t>
            </a:r>
            <a:r>
              <a:rPr sz="1400" dirty="0">
                <a:latin typeface="Calibri"/>
                <a:cs typeface="Calibri"/>
              </a:rPr>
              <a:t>guide</a:t>
            </a:r>
            <a:r>
              <a:rPr sz="1400" spc="-20" dirty="0">
                <a:latin typeface="Calibri"/>
                <a:cs typeface="Calibri"/>
              </a:rPr>
              <a:t> </a:t>
            </a:r>
            <a:r>
              <a:rPr sz="1400" spc="-10" dirty="0">
                <a:latin typeface="Calibri"/>
                <a:cs typeface="Calibri"/>
              </a:rPr>
              <a:t>pratique</a:t>
            </a:r>
            <a:r>
              <a:rPr sz="1400" spc="-5" dirty="0">
                <a:latin typeface="Calibri"/>
                <a:cs typeface="Calibri"/>
              </a:rPr>
              <a:t> </a:t>
            </a:r>
            <a:r>
              <a:rPr sz="1400" dirty="0">
                <a:latin typeface="Calibri"/>
                <a:cs typeface="Calibri"/>
              </a:rPr>
              <a:t>AMF</a:t>
            </a:r>
            <a:r>
              <a:rPr sz="1400" spc="-35" dirty="0">
                <a:latin typeface="Calibri"/>
                <a:cs typeface="Calibri"/>
              </a:rPr>
              <a:t> </a:t>
            </a:r>
            <a:r>
              <a:rPr sz="1400" dirty="0">
                <a:latin typeface="Calibri"/>
                <a:cs typeface="Calibri"/>
              </a:rPr>
              <a:t>sur</a:t>
            </a:r>
            <a:r>
              <a:rPr sz="1400" spc="-25" dirty="0">
                <a:latin typeface="Calibri"/>
                <a:cs typeface="Calibri"/>
              </a:rPr>
              <a:t> </a:t>
            </a:r>
            <a:r>
              <a:rPr sz="1400" spc="-10" dirty="0">
                <a:latin typeface="Calibri"/>
                <a:cs typeface="Calibri"/>
              </a:rPr>
              <a:t>l’installation</a:t>
            </a:r>
            <a:r>
              <a:rPr sz="1400" spc="-5" dirty="0">
                <a:latin typeface="Calibri"/>
                <a:cs typeface="Calibri"/>
              </a:rPr>
              <a:t> </a:t>
            </a:r>
            <a:r>
              <a:rPr sz="1400" dirty="0">
                <a:latin typeface="Calibri"/>
                <a:cs typeface="Calibri"/>
              </a:rPr>
              <a:t>du</a:t>
            </a:r>
            <a:r>
              <a:rPr sz="1400" spc="-25" dirty="0">
                <a:latin typeface="Calibri"/>
                <a:cs typeface="Calibri"/>
              </a:rPr>
              <a:t> </a:t>
            </a:r>
            <a:r>
              <a:rPr sz="1400" dirty="0">
                <a:latin typeface="Calibri"/>
                <a:cs typeface="Calibri"/>
              </a:rPr>
              <a:t>conseil</a:t>
            </a:r>
            <a:r>
              <a:rPr sz="1400" spc="-25" dirty="0">
                <a:latin typeface="Calibri"/>
                <a:cs typeface="Calibri"/>
              </a:rPr>
              <a:t> </a:t>
            </a:r>
            <a:r>
              <a:rPr sz="1400" spc="-10" dirty="0">
                <a:latin typeface="Calibri"/>
                <a:cs typeface="Calibri"/>
              </a:rPr>
              <a:t>communautaire, </a:t>
            </a:r>
            <a:r>
              <a:rPr sz="1400" dirty="0">
                <a:latin typeface="Calibri"/>
                <a:cs typeface="Calibri"/>
              </a:rPr>
              <a:t>cliquez</a:t>
            </a:r>
            <a:r>
              <a:rPr sz="1400" spc="10" dirty="0">
                <a:latin typeface="Calibri"/>
                <a:cs typeface="Calibri"/>
              </a:rPr>
              <a:t> </a:t>
            </a:r>
            <a:r>
              <a:rPr sz="1400" u="sng" spc="-20" dirty="0">
                <a:solidFill>
                  <a:srgbClr val="0000FF"/>
                </a:solidFill>
                <a:uFill>
                  <a:solidFill>
                    <a:srgbClr val="0000FF"/>
                  </a:solidFill>
                </a:uFill>
                <a:latin typeface="Calibri"/>
                <a:cs typeface="Calibri"/>
                <a:hlinkClick r:id="rId2"/>
              </a:rPr>
              <a:t>ic</a:t>
            </a:r>
            <a:r>
              <a:rPr sz="1400" u="sng" spc="-20" dirty="0">
                <a:solidFill>
                  <a:srgbClr val="0000FF"/>
                </a:solidFill>
                <a:uFill>
                  <a:solidFill>
                    <a:srgbClr val="0000FF"/>
                  </a:solidFill>
                </a:uFill>
                <a:latin typeface="Calibri"/>
                <a:cs typeface="Calibri"/>
              </a:rPr>
              <a:t>i</a:t>
            </a:r>
            <a:r>
              <a:rPr sz="1400" u="none" spc="-20" dirty="0">
                <a:latin typeface="Calibri"/>
                <a:cs typeface="Calibri"/>
              </a:rPr>
              <a:t>.</a:t>
            </a:r>
            <a:endParaRPr sz="1400">
              <a:latin typeface="Calibri"/>
              <a:cs typeface="Calibri"/>
            </a:endParaRPr>
          </a:p>
        </p:txBody>
      </p:sp>
    </p:spTree>
  </p:cSld>
  <p:clrMapOvr>
    <a:masterClrMapping/>
  </p:clrMapOvr>
  <p:transition>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47066"/>
            <a:ext cx="2255520" cy="787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4</a:t>
            </a:r>
            <a:endParaRPr sz="2500">
              <a:latin typeface="Calibri"/>
              <a:cs typeface="Calibri"/>
            </a:endParaRPr>
          </a:p>
          <a:p>
            <a:pPr marL="12700">
              <a:lnSpc>
                <a:spcPct val="100000"/>
              </a:lnSpc>
            </a:pPr>
            <a:r>
              <a:rPr sz="2500" b="1" dirty="0">
                <a:solidFill>
                  <a:srgbClr val="FFFFFF"/>
                </a:solidFill>
                <a:latin typeface="Calibri"/>
                <a:cs typeface="Calibri"/>
              </a:rPr>
              <a:t>Les</a:t>
            </a:r>
            <a:r>
              <a:rPr sz="2500" b="1" spc="-35" dirty="0">
                <a:solidFill>
                  <a:srgbClr val="FFFFFF"/>
                </a:solidFill>
                <a:latin typeface="Calibri"/>
                <a:cs typeface="Calibri"/>
              </a:rPr>
              <a:t> </a:t>
            </a:r>
            <a:r>
              <a:rPr sz="2500" b="1" dirty="0">
                <a:solidFill>
                  <a:srgbClr val="FFFFFF"/>
                </a:solidFill>
                <a:latin typeface="Calibri"/>
                <a:cs typeface="Calibri"/>
              </a:rPr>
              <a:t>délais</a:t>
            </a:r>
            <a:r>
              <a:rPr sz="2500" b="1" spc="-40" dirty="0">
                <a:solidFill>
                  <a:srgbClr val="FFFFFF"/>
                </a:solidFill>
                <a:latin typeface="Calibri"/>
                <a:cs typeface="Calibri"/>
              </a:rPr>
              <a:t> </a:t>
            </a:r>
            <a:r>
              <a:rPr sz="2500" b="1" dirty="0">
                <a:solidFill>
                  <a:srgbClr val="FFFFFF"/>
                </a:solidFill>
                <a:latin typeface="Calibri"/>
                <a:cs typeface="Calibri"/>
              </a:rPr>
              <a:t>à</a:t>
            </a:r>
            <a:r>
              <a:rPr sz="2500" b="1" spc="-35" dirty="0">
                <a:solidFill>
                  <a:srgbClr val="FFFFFF"/>
                </a:solidFill>
                <a:latin typeface="Calibri"/>
                <a:cs typeface="Calibri"/>
              </a:rPr>
              <a:t> </a:t>
            </a:r>
            <a:r>
              <a:rPr sz="2500" b="1" spc="-10" dirty="0">
                <a:solidFill>
                  <a:srgbClr val="FFFFFF"/>
                </a:solidFill>
                <a:latin typeface="Calibri"/>
                <a:cs typeface="Calibri"/>
              </a:rPr>
              <a:t>venir</a:t>
            </a:r>
            <a:endParaRPr sz="2500">
              <a:latin typeface="Calibri"/>
              <a:cs typeface="Calibri"/>
            </a:endParaRPr>
          </a:p>
        </p:txBody>
      </p:sp>
      <p:pic>
        <p:nvPicPr>
          <p:cNvPr id="4" name="object 4" descr="Une image contenant texte, capture d’écran, Police, menu  Le contenu généré par l’IA peut être incorrect."/>
          <p:cNvPicPr/>
          <p:nvPr/>
        </p:nvPicPr>
        <p:blipFill>
          <a:blip r:embed="rId2" cstate="print"/>
          <a:stretch>
            <a:fillRect/>
          </a:stretch>
        </p:blipFill>
        <p:spPr>
          <a:xfrm>
            <a:off x="105079" y="1447761"/>
            <a:ext cx="8931402" cy="5005578"/>
          </a:xfrm>
          <a:prstGeom prst="rect">
            <a:avLst/>
          </a:prstGeom>
        </p:spPr>
      </p:pic>
    </p:spTree>
  </p:cSld>
  <p:clrMapOvr>
    <a:masterClrMapping/>
  </p:clrMapOvr>
  <p:transition>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8"/>
            <a:ext cx="7020559" cy="1125220"/>
          </a:xfrm>
          <a:custGeom>
            <a:avLst/>
            <a:gdLst/>
            <a:ahLst/>
            <a:cxnLst/>
            <a:rect l="l" t="t" r="r" b="b"/>
            <a:pathLst>
              <a:path w="7020559" h="1125220">
                <a:moveTo>
                  <a:pt x="7020306" y="0"/>
                </a:moveTo>
                <a:lnTo>
                  <a:pt x="0" y="0"/>
                </a:lnTo>
                <a:lnTo>
                  <a:pt x="0" y="1124750"/>
                </a:lnTo>
                <a:lnTo>
                  <a:pt x="7020306" y="1124750"/>
                </a:lnTo>
                <a:lnTo>
                  <a:pt x="7020306" y="0"/>
                </a:lnTo>
                <a:close/>
              </a:path>
            </a:pathLst>
          </a:custGeom>
          <a:solidFill>
            <a:srgbClr val="00549F">
              <a:alpha val="74900"/>
            </a:srgbClr>
          </a:solidFill>
        </p:spPr>
        <p:txBody>
          <a:bodyPr wrap="square" lIns="0" tIns="0" rIns="0" bIns="0" rtlCol="0"/>
          <a:lstStyle/>
          <a:p>
            <a:endParaRPr/>
          </a:p>
        </p:txBody>
      </p:sp>
      <p:sp>
        <p:nvSpPr>
          <p:cNvPr id="3" name="object 3"/>
          <p:cNvSpPr txBox="1"/>
          <p:nvPr/>
        </p:nvSpPr>
        <p:spPr>
          <a:xfrm>
            <a:off x="258267" y="147066"/>
            <a:ext cx="186690" cy="406400"/>
          </a:xfrm>
          <a:prstGeom prst="rect">
            <a:avLst/>
          </a:prstGeom>
        </p:spPr>
        <p:txBody>
          <a:bodyPr vert="horz" wrap="square" lIns="0" tIns="12065" rIns="0" bIns="0" rtlCol="0">
            <a:spAutoFit/>
          </a:bodyPr>
          <a:lstStyle/>
          <a:p>
            <a:pPr marL="12700">
              <a:lnSpc>
                <a:spcPct val="100000"/>
              </a:lnSpc>
              <a:spcBef>
                <a:spcPts val="95"/>
              </a:spcBef>
            </a:pPr>
            <a:r>
              <a:rPr sz="2500" b="1" spc="-50" dirty="0">
                <a:solidFill>
                  <a:srgbClr val="FFFFFF"/>
                </a:solidFill>
                <a:latin typeface="Calibri"/>
                <a:cs typeface="Calibri"/>
              </a:rPr>
              <a:t>4</a:t>
            </a:r>
            <a:endParaRPr sz="2500">
              <a:latin typeface="Calibri"/>
              <a:cs typeface="Calibri"/>
            </a:endParaRPr>
          </a:p>
        </p:txBody>
      </p:sp>
      <p:sp>
        <p:nvSpPr>
          <p:cNvPr id="4" name="object 4" descr="$PPTXTitle"/>
          <p:cNvSpPr txBox="1">
            <a:spLocks noGrp="1"/>
          </p:cNvSpPr>
          <p:nvPr>
            <p:ph type="title"/>
          </p:nvPr>
        </p:nvSpPr>
        <p:spPr>
          <a:xfrm>
            <a:off x="258267" y="527761"/>
            <a:ext cx="4057650" cy="406400"/>
          </a:xfrm>
          <a:prstGeom prst="rect">
            <a:avLst/>
          </a:prstGeom>
        </p:spPr>
        <p:txBody>
          <a:bodyPr vert="horz" wrap="square" lIns="0" tIns="12065" rIns="0" bIns="0" rtlCol="0">
            <a:spAutoFit/>
          </a:bodyPr>
          <a:lstStyle/>
          <a:p>
            <a:pPr marL="12700">
              <a:lnSpc>
                <a:spcPct val="100000"/>
              </a:lnSpc>
              <a:spcBef>
                <a:spcPts val="95"/>
              </a:spcBef>
            </a:pPr>
            <a:r>
              <a:rPr sz="2500" u="none" dirty="0">
                <a:solidFill>
                  <a:srgbClr val="FFFFFF"/>
                </a:solidFill>
              </a:rPr>
              <a:t>Les</a:t>
            </a:r>
            <a:r>
              <a:rPr sz="2500" u="none" spc="-60" dirty="0">
                <a:solidFill>
                  <a:srgbClr val="FFFFFF"/>
                </a:solidFill>
              </a:rPr>
              <a:t> </a:t>
            </a:r>
            <a:r>
              <a:rPr sz="2500" u="none" spc="-10" dirty="0">
                <a:solidFill>
                  <a:srgbClr val="FFFFFF"/>
                </a:solidFill>
              </a:rPr>
              <a:t>pouvoirs</a:t>
            </a:r>
            <a:r>
              <a:rPr sz="2500" u="none" spc="-45" dirty="0">
                <a:solidFill>
                  <a:srgbClr val="FFFFFF"/>
                </a:solidFill>
              </a:rPr>
              <a:t> </a:t>
            </a:r>
            <a:r>
              <a:rPr sz="2500" u="none" dirty="0">
                <a:solidFill>
                  <a:srgbClr val="FFFFFF"/>
                </a:solidFill>
              </a:rPr>
              <a:t>de</a:t>
            </a:r>
            <a:r>
              <a:rPr sz="2500" u="none" spc="-65" dirty="0">
                <a:solidFill>
                  <a:srgbClr val="FFFFFF"/>
                </a:solidFill>
              </a:rPr>
              <a:t> </a:t>
            </a:r>
            <a:r>
              <a:rPr sz="2500" u="none" dirty="0">
                <a:solidFill>
                  <a:srgbClr val="FFFFFF"/>
                </a:solidFill>
              </a:rPr>
              <a:t>police</a:t>
            </a:r>
            <a:r>
              <a:rPr sz="2500" u="none" spc="-55" dirty="0">
                <a:solidFill>
                  <a:srgbClr val="FFFFFF"/>
                </a:solidFill>
              </a:rPr>
              <a:t> </a:t>
            </a:r>
            <a:r>
              <a:rPr sz="2500" u="none" spc="-10" dirty="0">
                <a:solidFill>
                  <a:srgbClr val="FFFFFF"/>
                </a:solidFill>
              </a:rPr>
              <a:t>spéciale</a:t>
            </a:r>
            <a:endParaRPr sz="2500"/>
          </a:p>
        </p:txBody>
      </p:sp>
      <p:sp>
        <p:nvSpPr>
          <p:cNvPr id="100" name="root"/>
          <p:cNvSpPr/>
          <p:nvPr/>
        </p:nvSpPr>
        <p:spPr>
          <a:xfrm>
            <a:off x="1700000" y="1300000"/>
            <a:ext cx="5700000" cy="600000"/>
          </a:xfrm>
          <a:prstGeom prst="roundRect">
            <a:avLst/>
          </a:prstGeom>
          <a:solidFill>
            <a:srgbClr val="00549F"/>
          </a:solidFill>
          <a:ln w="12700">
            <a:solidFill>
              <a:srgbClr val="00549F"/>
            </a:solidFill>
          </a:ln>
        </p:spPr>
        <p:txBody>
          <a:bodyPr wrap="square" lIns="72000" tIns="36000" rIns="72000" bIns="36000" anchor="ctr"/>
          <a:lstStyle/>
          <a:p>
            <a:pPr algn="ctr">
              <a:lnSpc>
                <a:spcPct val="100000"/>
              </a:lnSpc>
            </a:pPr>
            <a:r>
              <a:rPr lang="fr-FR" sz="1400" b="1">
                <a:solidFill>
                  <a:srgbClr val="FFFFFF"/>
                </a:solidFill>
                <a:latin typeface="Calibri"/>
                <a:cs typeface="Calibri"/>
              </a:rPr>
              <a:t>Transfert automatique des pouvoirs de police spéciale au président de l'EPCI</a:t>
            </a:r>
          </a:p>
        </p:txBody>
      </p:sp>
      <p:sp>
        <p:nvSpPr>
          <p:cNvPr id="110" name="br_left"/>
          <p:cNvSpPr/>
          <p:nvPr/>
        </p:nvSpPr>
        <p:spPr>
          <a:xfrm>
            <a:off x="250000" y="2150000"/>
            <a:ext cx="4150000" cy="600000"/>
          </a:xfrm>
          <a:prstGeom prst="roundRect">
            <a:avLst/>
          </a:prstGeom>
          <a:solidFill>
            <a:srgbClr val="1F487C"/>
          </a:solidFill>
          <a:ln w="12700">
            <a:solidFill>
              <a:srgbClr val="1F487C"/>
            </a:solidFill>
          </a:ln>
        </p:spPr>
        <p:txBody>
          <a:bodyPr wrap="square" lIns="72000" tIns="36000" rIns="72000" bIns="36000" anchor="ctr"/>
          <a:lstStyle/>
          <a:p>
            <a:pPr algn="ctr">
              <a:lnSpc>
                <a:spcPct val="100000"/>
              </a:lnSpc>
            </a:pPr>
            <a:r>
              <a:rPr lang="fr-FR" sz="1200" b="1">
                <a:solidFill>
                  <a:srgbClr val="FFFFFF"/>
                </a:solidFill>
                <a:latin typeface="Calibri"/>
                <a:cs typeface="Calibri"/>
              </a:rPr>
              <a:t>Pouvoir d'opposition</a:t>
            </a:r>
          </a:p>
          <a:p>
            <a:pPr algn="ctr">
              <a:lnSpc>
                <a:spcPct val="100000"/>
              </a:lnSpc>
            </a:pPr>
            <a:r>
              <a:rPr lang="fr-FR" sz="1200">
                <a:solidFill>
                  <a:srgbClr val="FFFFFF"/>
                </a:solidFill>
                <a:latin typeface="Calibri"/>
                <a:cs typeface="Calibri"/>
              </a:rPr>
              <a:t>Dans les 6 mois suivant l'élection du président</a:t>
            </a:r>
          </a:p>
        </p:txBody>
      </p:sp>
      <p:sp>
        <p:nvSpPr>
          <p:cNvPr id="120" name="br_right"/>
          <p:cNvSpPr/>
          <p:nvPr/>
        </p:nvSpPr>
        <p:spPr>
          <a:xfrm>
            <a:off x="4744000" y="2150000"/>
            <a:ext cx="4150000" cy="600000"/>
          </a:xfrm>
          <a:prstGeom prst="roundRect">
            <a:avLst/>
          </a:prstGeom>
          <a:solidFill>
            <a:srgbClr val="1F487C"/>
          </a:solidFill>
          <a:ln w="12700">
            <a:solidFill>
              <a:srgbClr val="1F487C"/>
            </a:solidFill>
          </a:ln>
        </p:spPr>
        <p:txBody>
          <a:bodyPr wrap="square" lIns="72000" tIns="36000" rIns="72000" bIns="36000" anchor="ctr"/>
          <a:lstStyle/>
          <a:p>
            <a:pPr algn="ctr">
              <a:lnSpc>
                <a:spcPct val="100000"/>
              </a:lnSpc>
            </a:pPr>
            <a:r>
              <a:rPr lang="fr-FR" sz="1200" b="1">
                <a:solidFill>
                  <a:srgbClr val="FFFFFF"/>
                </a:solidFill>
                <a:latin typeface="Calibri"/>
                <a:cs typeface="Calibri"/>
              </a:rPr>
              <a:t>Pouvoir de renonciation</a:t>
            </a:r>
          </a:p>
          <a:p>
            <a:pPr algn="ctr">
              <a:lnSpc>
                <a:spcPct val="100000"/>
              </a:lnSpc>
            </a:pPr>
            <a:r>
              <a:rPr lang="fr-FR" sz="1200">
                <a:solidFill>
                  <a:srgbClr val="FFFFFF"/>
                </a:solidFill>
                <a:latin typeface="Calibri"/>
                <a:cs typeface="Calibri"/>
              </a:rPr>
              <a:t>Dans un délai de 7 mois suivant son élection</a:t>
            </a:r>
          </a:p>
        </p:txBody>
      </p:sp>
      <p:sp>
        <p:nvSpPr>
          <p:cNvPr id="111" name="opp1"/>
          <p:cNvSpPr/>
          <p:nvPr/>
        </p:nvSpPr>
        <p:spPr>
          <a:xfrm>
            <a:off x="250000" y="2900000"/>
            <a:ext cx="2000000" cy="600000"/>
          </a:xfrm>
          <a:prstGeom prst="roundRect">
            <a:avLst/>
          </a:prstGeom>
          <a:solidFill>
            <a:srgbClr val="E8F0F8"/>
          </a:solidFill>
          <a:ln w="12700">
            <a:solidFill>
              <a:srgbClr val="1F487C"/>
            </a:solidFill>
          </a:ln>
        </p:spPr>
        <p:txBody>
          <a:bodyPr wrap="square" lIns="72000" tIns="36000" rIns="72000" bIns="36000" anchor="ctr"/>
          <a:lstStyle/>
          <a:p>
            <a:pPr algn="ctr">
              <a:lnSpc>
                <a:spcPct val="100000"/>
              </a:lnSpc>
            </a:pPr>
            <a:r>
              <a:rPr lang="fr-FR" sz="1100">
                <a:solidFill>
                  <a:srgbClr val="1F487C"/>
                </a:solidFill>
                <a:latin typeface="Calibri"/>
                <a:cs typeface="Calibri"/>
              </a:rPr>
              <a:t>Opposition à la reconduction du transfert</a:t>
            </a:r>
          </a:p>
        </p:txBody>
      </p:sp>
      <p:sp>
        <p:nvSpPr>
          <p:cNvPr id="112" name="opp2"/>
          <p:cNvSpPr/>
          <p:nvPr/>
        </p:nvSpPr>
        <p:spPr>
          <a:xfrm>
            <a:off x="2400000" y="2900000"/>
            <a:ext cx="2000000" cy="600000"/>
          </a:xfrm>
          <a:prstGeom prst="roundRect">
            <a:avLst/>
          </a:prstGeom>
          <a:solidFill>
            <a:srgbClr val="E8F0F8"/>
          </a:solidFill>
          <a:ln w="12700">
            <a:solidFill>
              <a:srgbClr val="1F487C"/>
            </a:solidFill>
          </a:ln>
        </p:spPr>
        <p:txBody>
          <a:bodyPr wrap="square" lIns="72000" tIns="36000" rIns="72000" bIns="36000" anchor="ctr"/>
          <a:lstStyle/>
          <a:p>
            <a:pPr algn="ctr">
              <a:lnSpc>
                <a:spcPct val="100000"/>
              </a:lnSpc>
            </a:pPr>
            <a:r>
              <a:rPr lang="fr-FR" sz="1100">
                <a:solidFill>
                  <a:srgbClr val="1F487C"/>
                </a:solidFill>
                <a:latin typeface="Calibri"/>
                <a:cs typeface="Calibri"/>
              </a:rPr>
              <a:t>Opposition renouvelée au transfert</a:t>
            </a:r>
          </a:p>
        </p:txBody>
      </p:sp>
      <p:sp>
        <p:nvSpPr>
          <p:cNvPr id="113" name="opp_eff"/>
          <p:cNvSpPr/>
          <p:nvPr/>
        </p:nvSpPr>
        <p:spPr>
          <a:xfrm>
            <a:off x="250000" y="3650000"/>
            <a:ext cx="4150000" cy="550000"/>
          </a:xfrm>
          <a:prstGeom prst="roundRect">
            <a:avLst/>
          </a:prstGeom>
          <a:solidFill>
            <a:srgbClr val="FFFFFF"/>
          </a:solidFill>
          <a:ln w="12700">
            <a:solidFill>
              <a:srgbClr val="00549F"/>
            </a:solidFill>
          </a:ln>
        </p:spPr>
        <p:txBody>
          <a:bodyPr wrap="square" lIns="72000" tIns="36000" rIns="72000" bIns="36000" anchor="ctr"/>
          <a:lstStyle/>
          <a:p>
            <a:pPr algn="ctr">
              <a:lnSpc>
                <a:spcPct val="100000"/>
              </a:lnSpc>
            </a:pPr>
            <a:r>
              <a:rPr lang="fr-FR" sz="1200" b="1">
                <a:solidFill>
                  <a:srgbClr val="00549F"/>
                </a:solidFill>
                <a:latin typeface="Calibri"/>
                <a:cs typeface="Calibri"/>
              </a:rPr>
              <a:t>La notification met fin au transfert</a:t>
            </a:r>
          </a:p>
        </p:txBody>
      </p:sp>
      <p:sp>
        <p:nvSpPr>
          <p:cNvPr id="121" name="ren_cond"/>
          <p:cNvSpPr/>
          <p:nvPr/>
        </p:nvSpPr>
        <p:spPr>
          <a:xfrm>
            <a:off x="4744000" y="2900000"/>
            <a:ext cx="4150000" cy="600000"/>
          </a:xfrm>
          <a:prstGeom prst="roundRect">
            <a:avLst/>
          </a:prstGeom>
          <a:solidFill>
            <a:srgbClr val="E8F0F8"/>
          </a:solidFill>
          <a:ln w="12700">
            <a:solidFill>
              <a:srgbClr val="1F487C"/>
            </a:solidFill>
          </a:ln>
        </p:spPr>
        <p:txBody>
          <a:bodyPr wrap="square" lIns="72000" tIns="36000" rIns="72000" bIns="36000" anchor="ctr"/>
          <a:lstStyle/>
          <a:p>
            <a:pPr algn="ctr">
              <a:lnSpc>
                <a:spcPct val="100000"/>
              </a:lnSpc>
            </a:pPr>
            <a:r>
              <a:rPr lang="fr-FR" sz="1100">
                <a:solidFill>
                  <a:srgbClr val="1F487C"/>
                </a:solidFill>
                <a:latin typeface="Calibri"/>
                <a:cs typeface="Calibri"/>
              </a:rPr>
              <a:t>Au moins un des maires notifie son opposition</a:t>
            </a:r>
          </a:p>
          <a:p>
            <a:pPr algn="ctr">
              <a:lnSpc>
                <a:spcPct val="100000"/>
              </a:lnSpc>
            </a:pPr>
            <a:r>
              <a:rPr lang="fr-FR" sz="1100">
                <a:solidFill>
                  <a:srgbClr val="1F487C"/>
                </a:solidFill>
                <a:latin typeface="Calibri"/>
                <a:cs typeface="Calibri"/>
              </a:rPr>
              <a:t>au transfert du pouvoir de police spéciale</a:t>
            </a:r>
          </a:p>
        </p:txBody>
      </p:sp>
      <p:sp>
        <p:nvSpPr>
          <p:cNvPr id="122" name="ren_eff"/>
          <p:cNvSpPr/>
          <p:nvPr/>
        </p:nvSpPr>
        <p:spPr>
          <a:xfrm>
            <a:off x="4744000" y="3650000"/>
            <a:ext cx="4150000" cy="550000"/>
          </a:xfrm>
          <a:prstGeom prst="roundRect">
            <a:avLst/>
          </a:prstGeom>
          <a:solidFill>
            <a:srgbClr val="FFFFFF"/>
          </a:solidFill>
          <a:ln w="12700">
            <a:solidFill>
              <a:srgbClr val="00549F"/>
            </a:solidFill>
          </a:ln>
        </p:spPr>
        <p:txBody>
          <a:bodyPr wrap="square" lIns="72000" tIns="36000" rIns="72000" bIns="36000" anchor="ctr"/>
          <a:lstStyle/>
          <a:p>
            <a:pPr algn="ctr">
              <a:lnSpc>
                <a:spcPct val="100000"/>
              </a:lnSpc>
            </a:pPr>
            <a:r>
              <a:rPr lang="fr-FR" sz="1200" b="1">
                <a:solidFill>
                  <a:srgbClr val="00549F"/>
                </a:solidFill>
                <a:latin typeface="Calibri"/>
                <a:cs typeface="Calibri"/>
              </a:rPr>
              <a:t>Le président peut notifier la renonciation sur l'ensemble du territoire</a:t>
            </a:r>
          </a:p>
        </p:txBody>
      </p:sp>
      <p:sp>
        <p:nvSpPr>
          <p:cNvPr id="130" name="hab_hdr"/>
          <p:cNvSpPr/>
          <p:nvPr/>
        </p:nvSpPr>
        <p:spPr>
          <a:xfrm>
            <a:off x="4744000" y="4350000"/>
            <a:ext cx="4150000" cy="450000"/>
          </a:xfrm>
          <a:prstGeom prst="roundRect">
            <a:avLst/>
          </a:prstGeom>
          <a:solidFill>
            <a:srgbClr val="C9582C"/>
          </a:solidFill>
          <a:ln w="12700">
            <a:solidFill>
              <a:srgbClr val="C9582C"/>
            </a:solidFill>
          </a:ln>
        </p:spPr>
        <p:txBody>
          <a:bodyPr wrap="square" lIns="72000" tIns="36000" rIns="72000" bIns="36000" anchor="ctr"/>
          <a:lstStyle/>
          <a:p>
            <a:pPr algn="ctr">
              <a:lnSpc>
                <a:spcPct val="100000"/>
              </a:lnSpc>
            </a:pPr>
            <a:r>
              <a:rPr lang="fr-FR" sz="1200" b="1">
                <a:solidFill>
                  <a:srgbClr val="FFFFFF"/>
                </a:solidFill>
                <a:latin typeface="Calibri"/>
                <a:cs typeface="Calibri"/>
              </a:rPr>
              <a:t>Cas particulier — Habitat indigne</a:t>
            </a:r>
          </a:p>
        </p:txBody>
      </p:sp>
      <p:sp>
        <p:nvSpPr>
          <p:cNvPr id="131" name="hab_cond"/>
          <p:cNvSpPr/>
          <p:nvPr/>
        </p:nvSpPr>
        <p:spPr>
          <a:xfrm>
            <a:off x="4744000" y="4850000"/>
            <a:ext cx="4150000" cy="900000"/>
          </a:xfrm>
          <a:prstGeom prst="roundRect">
            <a:avLst/>
          </a:prstGeom>
          <a:solidFill>
            <a:srgbClr val="FDEEE5"/>
          </a:solidFill>
          <a:ln w="12700">
            <a:solidFill>
              <a:srgbClr val="C9582C"/>
            </a:solidFill>
          </a:ln>
        </p:spPr>
        <p:txBody>
          <a:bodyPr wrap="square" lIns="72000" tIns="36000" rIns="72000" bIns="36000" anchor="ctr"/>
          <a:lstStyle/>
          <a:p>
            <a:pPr algn="ctr">
              <a:lnSpc>
                <a:spcPct val="100000"/>
              </a:lnSpc>
            </a:pPr>
            <a:r>
              <a:rPr lang="fr-FR" sz="1100">
                <a:solidFill>
                  <a:srgbClr val="6B2A11"/>
                </a:solidFill>
                <a:latin typeface="Calibri"/>
                <a:cs typeface="Calibri"/>
              </a:rPr>
              <a:t>Renonciation possible uniquement si les maires opposés</a:t>
            </a:r>
          </a:p>
          <a:p>
            <a:pPr algn="ctr">
              <a:lnSpc>
                <a:spcPct val="100000"/>
              </a:lnSpc>
            </a:pPr>
            <a:r>
              <a:rPr lang="fr-FR" sz="1100">
                <a:solidFill>
                  <a:srgbClr val="6B2A11"/>
                </a:solidFill>
                <a:latin typeface="Calibri"/>
                <a:cs typeface="Calibri"/>
              </a:rPr>
              <a:t>représentent au moins 50 % de la population de la communauté</a:t>
            </a:r>
          </a:p>
        </p:txBody>
      </p:sp>
      <p:sp>
        <p:nvSpPr>
          <p:cNvPr id="140" name="footer_note"/>
          <p:cNvSpPr/>
          <p:nvPr/>
        </p:nvSpPr>
        <p:spPr>
          <a:xfrm>
            <a:off x="250000" y="6100000"/>
            <a:ext cx="8644000" cy="500000"/>
          </a:xfrm>
          <a:prstGeom prst="roundRect">
            <a:avLst/>
          </a:prstGeom>
          <a:solidFill>
            <a:srgbClr val="F4F4F4"/>
          </a:solidFill>
          <a:ln w="12700">
            <a:solidFill>
              <a:srgbClr val="BFBFBF"/>
            </a:solidFill>
          </a:ln>
        </p:spPr>
        <p:txBody>
          <a:bodyPr wrap="square" lIns="72000" tIns="36000" rIns="72000" bIns="36000" anchor="ctr"/>
          <a:lstStyle/>
          <a:p>
            <a:pPr algn="ctr">
              <a:lnSpc>
                <a:spcPct val="100000"/>
              </a:lnSpc>
            </a:pPr>
            <a:r>
              <a:rPr lang="fr-FR" sz="1000">
                <a:solidFill>
                  <a:srgbClr val="595959"/>
                </a:solidFill>
                <a:latin typeface="Calibri"/>
                <a:cs typeface="Calibri"/>
              </a:rPr>
              <a:t>Domaines fixés par la loi : déchets, assainissement, voirie, habitat, gens du voyage…</a:t>
            </a:r>
          </a:p>
        </p:txBody>
      </p:sp>
      <p:cxnSp>
        <p:nvCxnSpPr>
          <p:cNvPr id="200" name="conn200"/>
          <p:cNvCxnSpPr/>
          <p:nvPr/>
        </p:nvCxnSpPr>
        <p:spPr>
          <a:xfrm>
            <a:off x="4550000" y="1900000"/>
            <a:ext cx="1" cy="100000"/>
          </a:xfrm>
          <a:prstGeom prst="line">
            <a:avLst/>
          </a:prstGeom>
          <a:ln w="19050">
            <a:solidFill>
              <a:srgbClr val="1F487C"/>
            </a:solidFill>
          </a:ln>
        </p:spPr>
      </p:cxnSp>
      <p:cxnSp>
        <p:nvCxnSpPr>
          <p:cNvPr id="201" name="conn201"/>
          <p:cNvCxnSpPr/>
          <p:nvPr/>
        </p:nvCxnSpPr>
        <p:spPr>
          <a:xfrm>
            <a:off x="2325000" y="2000000"/>
            <a:ext cx="4494000" cy="1"/>
          </a:xfrm>
          <a:prstGeom prst="line">
            <a:avLst/>
          </a:prstGeom>
          <a:ln w="19050">
            <a:solidFill>
              <a:srgbClr val="1F487C"/>
            </a:solidFill>
          </a:ln>
        </p:spPr>
      </p:cxnSp>
      <p:cxnSp>
        <p:nvCxnSpPr>
          <p:cNvPr id="202" name="conn202"/>
          <p:cNvCxnSpPr/>
          <p:nvPr/>
        </p:nvCxnSpPr>
        <p:spPr>
          <a:xfrm>
            <a:off x="2325000" y="2000000"/>
            <a:ext cx="1" cy="150000"/>
          </a:xfrm>
          <a:prstGeom prst="line">
            <a:avLst/>
          </a:prstGeom>
          <a:ln w="19050">
            <a:solidFill>
              <a:srgbClr val="1F487C"/>
            </a:solidFill>
            <a:tailEnd type="triangle" w="med" len="med"/>
          </a:ln>
        </p:spPr>
      </p:cxnSp>
      <p:cxnSp>
        <p:nvCxnSpPr>
          <p:cNvPr id="203" name="conn203"/>
          <p:cNvCxnSpPr/>
          <p:nvPr/>
        </p:nvCxnSpPr>
        <p:spPr>
          <a:xfrm>
            <a:off x="6819000" y="2000000"/>
            <a:ext cx="1" cy="150000"/>
          </a:xfrm>
          <a:prstGeom prst="line">
            <a:avLst/>
          </a:prstGeom>
          <a:ln w="19050">
            <a:solidFill>
              <a:srgbClr val="1F487C"/>
            </a:solidFill>
            <a:tailEnd type="triangle" w="med" len="med"/>
          </a:ln>
        </p:spPr>
      </p:cxnSp>
      <p:cxnSp>
        <p:nvCxnSpPr>
          <p:cNvPr id="210" name="conn210"/>
          <p:cNvCxnSpPr/>
          <p:nvPr/>
        </p:nvCxnSpPr>
        <p:spPr>
          <a:xfrm flipH="1">
            <a:off x="1250000" y="2750000"/>
            <a:ext cx="1075000" cy="150000"/>
          </a:xfrm>
          <a:prstGeom prst="line">
            <a:avLst/>
          </a:prstGeom>
          <a:ln w="19050">
            <a:solidFill>
              <a:srgbClr val="1F487C"/>
            </a:solidFill>
            <a:tailEnd type="triangle" w="med" len="med"/>
          </a:ln>
        </p:spPr>
      </p:cxnSp>
      <p:cxnSp>
        <p:nvCxnSpPr>
          <p:cNvPr id="211" name="conn211"/>
          <p:cNvCxnSpPr/>
          <p:nvPr/>
        </p:nvCxnSpPr>
        <p:spPr>
          <a:xfrm>
            <a:off x="2325000" y="2750000"/>
            <a:ext cx="1075000" cy="150000"/>
          </a:xfrm>
          <a:prstGeom prst="line">
            <a:avLst/>
          </a:prstGeom>
          <a:ln w="19050">
            <a:solidFill>
              <a:srgbClr val="1F487C"/>
            </a:solidFill>
            <a:tailEnd type="triangle" w="med" len="med"/>
          </a:ln>
        </p:spPr>
      </p:cxnSp>
      <p:cxnSp>
        <p:nvCxnSpPr>
          <p:cNvPr id="212" name="conn212"/>
          <p:cNvCxnSpPr/>
          <p:nvPr/>
        </p:nvCxnSpPr>
        <p:spPr>
          <a:xfrm>
            <a:off x="2325000" y="3500000"/>
            <a:ext cx="1" cy="150000"/>
          </a:xfrm>
          <a:prstGeom prst="line">
            <a:avLst/>
          </a:prstGeom>
          <a:ln w="19050">
            <a:solidFill>
              <a:srgbClr val="1F487C"/>
            </a:solidFill>
            <a:tailEnd type="triangle" w="med" len="med"/>
          </a:ln>
        </p:spPr>
      </p:cxnSp>
      <p:cxnSp>
        <p:nvCxnSpPr>
          <p:cNvPr id="220" name="conn220"/>
          <p:cNvCxnSpPr/>
          <p:nvPr/>
        </p:nvCxnSpPr>
        <p:spPr>
          <a:xfrm>
            <a:off x="6819000" y="2750000"/>
            <a:ext cx="1" cy="150000"/>
          </a:xfrm>
          <a:prstGeom prst="line">
            <a:avLst/>
          </a:prstGeom>
          <a:ln w="19050">
            <a:solidFill>
              <a:srgbClr val="1F487C"/>
            </a:solidFill>
            <a:tailEnd type="triangle" w="med" len="med"/>
          </a:ln>
        </p:spPr>
      </p:cxnSp>
      <p:cxnSp>
        <p:nvCxnSpPr>
          <p:cNvPr id="221" name="conn221"/>
          <p:cNvCxnSpPr/>
          <p:nvPr/>
        </p:nvCxnSpPr>
        <p:spPr>
          <a:xfrm>
            <a:off x="6819000" y="3500000"/>
            <a:ext cx="1" cy="150000"/>
          </a:xfrm>
          <a:prstGeom prst="line">
            <a:avLst/>
          </a:prstGeom>
          <a:ln w="19050">
            <a:solidFill>
              <a:srgbClr val="1F487C"/>
            </a:solidFill>
            <a:tailEnd type="triangle" w="med" len="med"/>
          </a:ln>
        </p:spPr>
      </p:cxnSp>
      <p:cxnSp>
        <p:nvCxnSpPr>
          <p:cNvPr id="222" name="conn222"/>
          <p:cNvCxnSpPr/>
          <p:nvPr/>
        </p:nvCxnSpPr>
        <p:spPr>
          <a:xfrm>
            <a:off x="6819000" y="4200000"/>
            <a:ext cx="1" cy="150000"/>
          </a:xfrm>
          <a:prstGeom prst="line">
            <a:avLst/>
          </a:prstGeom>
          <a:ln w="19050">
            <a:solidFill>
              <a:srgbClr val="1F487C"/>
            </a:solidFill>
            <a:tailEnd type="triangle" w="med" len="med"/>
          </a:ln>
        </p:spPr>
      </p:cxnSp>
      <p:cxnSp>
        <p:nvCxnSpPr>
          <p:cNvPr id="223" name="conn223"/>
          <p:cNvCxnSpPr/>
          <p:nvPr/>
        </p:nvCxnSpPr>
        <p:spPr>
          <a:xfrm>
            <a:off x="6819000" y="4800000"/>
            <a:ext cx="1" cy="50000"/>
          </a:xfrm>
          <a:prstGeom prst="line">
            <a:avLst/>
          </a:prstGeom>
          <a:ln w="19050">
            <a:solidFill>
              <a:srgbClr val="1F487C"/>
            </a:solidFill>
          </a:ln>
        </p:spPr>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a:t>Sommaire finances </a:t>
            </a:r>
          </a:p>
        </p:txBody>
      </p:sp>
      <p:sp>
        <p:nvSpPr>
          <p:cNvPr id="10" name="Card0"/>
          <p:cNvSpPr/>
          <p:nvPr/>
        </p:nvSpPr>
        <p:spPr>
          <a:xfrm>
            <a:off x="457200" y="1300000"/>
            <a:ext cx="8229600" cy="780000"/>
          </a:xfrm>
          <a:prstGeom prst="roundRect">
            <a:avLst>
              <a:gd name="adj" fmla="val 8000"/>
            </a:avLst>
          </a:prstGeom>
          <a:solidFill>
            <a:srgbClr val="1B3A5C"/>
          </a:solidFill>
          <a:ln w="0">
            <a:noFill/>
          </a:ln>
        </p:spPr>
        <p:txBody>
          <a:bodyPr lIns="1300000" tIns="72000" rIns="144000" bIns="72000" anchor="ctr">
            <a:noAutofit/>
          </a:bodyPr>
          <a:lstStyle/>
          <a:p>
            <a:pPr>
              <a:spcAft>
                <a:spcPts val="100"/>
              </a:spcAft>
            </a:pPr>
            <a:r>
              <a:rPr lang="fr-FR" sz="1700" b="1">
                <a:solidFill>
                  <a:srgbClr val="FFFFFF"/>
                </a:solidFill>
              </a:rPr>
              <a:t>Principes financiers</a:t>
            </a:r>
          </a:p>
          <a:p>
            <a:r>
              <a:rPr lang="fr-FR" sz="1300">
                <a:solidFill>
                  <a:srgbClr val="C8DCF0"/>
                </a:solidFill>
              </a:rPr>
              <a:t>Répartition de la fiscalité entre communes et EPCI</a:t>
            </a:r>
          </a:p>
        </p:txBody>
      </p:sp>
      <p:sp>
        <p:nvSpPr>
          <p:cNvPr id="11" name="Num0"/>
          <p:cNvSpPr/>
          <p:nvPr/>
        </p:nvSpPr>
        <p:spPr>
          <a:xfrm>
            <a:off x="637200" y="1415000"/>
            <a:ext cx="550000" cy="550000"/>
          </a:xfrm>
          <a:prstGeom prst="ellipse">
            <a:avLst/>
          </a:prstGeom>
          <a:noFill/>
          <a:ln w="25400">
            <a:solidFill>
              <a:srgbClr val="7EC8E3"/>
            </a:solidFill>
          </a:ln>
        </p:spPr>
        <p:txBody>
          <a:bodyPr lIns="0" tIns="0" rIns="0" bIns="0" anchor="ctr">
            <a:noAutofit/>
          </a:bodyPr>
          <a:lstStyle/>
          <a:p>
            <a:pPr algn="ctr"/>
            <a:r>
              <a:rPr lang="fr-FR" sz="2200" b="1">
                <a:solidFill>
                  <a:srgbClr val="7EC8E3"/>
                </a:solidFill>
              </a:rPr>
              <a:t>01</a:t>
            </a:r>
          </a:p>
        </p:txBody>
      </p:sp>
      <p:sp>
        <p:nvSpPr>
          <p:cNvPr id="12" name="Card1"/>
          <p:cNvSpPr/>
          <p:nvPr/>
        </p:nvSpPr>
        <p:spPr>
          <a:xfrm>
            <a:off x="457200" y="2180000"/>
            <a:ext cx="8229600" cy="780000"/>
          </a:xfrm>
          <a:prstGeom prst="roundRect">
            <a:avLst>
              <a:gd name="adj" fmla="val 8000"/>
            </a:avLst>
          </a:prstGeom>
          <a:solidFill>
            <a:srgbClr val="F0F6FC"/>
          </a:solidFill>
          <a:ln w="12700">
            <a:solidFill>
              <a:srgbClr val="D0DEF0"/>
            </a:solidFill>
          </a:ln>
        </p:spPr>
        <p:txBody>
          <a:bodyPr lIns="1300000" tIns="72000" rIns="144000" bIns="72000" anchor="ctr">
            <a:noAutofit/>
          </a:bodyPr>
          <a:lstStyle/>
          <a:p>
            <a:pPr>
              <a:spcAft>
                <a:spcPts val="100"/>
              </a:spcAft>
            </a:pPr>
            <a:r>
              <a:rPr lang="fr-FR" sz="1700" b="1">
                <a:solidFill>
                  <a:srgbClr val="1B3A5C"/>
                </a:solidFill>
              </a:rPr>
              <a:t>Transfert de charges entre communes et EPCI </a:t>
            </a:r>
          </a:p>
          <a:p>
            <a:r>
              <a:rPr lang="fr-FR" sz="1300">
                <a:solidFill>
                  <a:srgbClr val="555555"/>
                </a:solidFill>
              </a:rPr>
              <a:t>Financement et compensation entre EPCI et communes</a:t>
            </a:r>
          </a:p>
        </p:txBody>
      </p:sp>
      <p:sp>
        <p:nvSpPr>
          <p:cNvPr id="13" name="Num1"/>
          <p:cNvSpPr/>
          <p:nvPr/>
        </p:nvSpPr>
        <p:spPr>
          <a:xfrm>
            <a:off x="637200" y="2295000"/>
            <a:ext cx="550000" cy="550000"/>
          </a:xfrm>
          <a:prstGeom prst="ellipse">
            <a:avLst/>
          </a:prstGeom>
          <a:solidFill>
            <a:srgbClr val="1B3A5C"/>
          </a:solidFill>
          <a:ln w="0">
            <a:noFill/>
          </a:ln>
        </p:spPr>
        <p:txBody>
          <a:bodyPr lIns="0" tIns="0" rIns="0" bIns="0" anchor="ctr">
            <a:noAutofit/>
          </a:bodyPr>
          <a:lstStyle/>
          <a:p>
            <a:pPr algn="ctr"/>
            <a:r>
              <a:rPr lang="fr-FR" sz="2200" b="1">
                <a:solidFill>
                  <a:srgbClr val="FFFFFF"/>
                </a:solidFill>
              </a:rPr>
              <a:t>02</a:t>
            </a:r>
          </a:p>
        </p:txBody>
      </p:sp>
      <p:sp>
        <p:nvSpPr>
          <p:cNvPr id="14" name="Card2"/>
          <p:cNvSpPr/>
          <p:nvPr/>
        </p:nvSpPr>
        <p:spPr>
          <a:xfrm>
            <a:off x="457200" y="3060000"/>
            <a:ext cx="8229600" cy="780000"/>
          </a:xfrm>
          <a:prstGeom prst="roundRect">
            <a:avLst>
              <a:gd name="adj" fmla="val 8000"/>
            </a:avLst>
          </a:prstGeom>
          <a:solidFill>
            <a:srgbClr val="2A5480"/>
          </a:solidFill>
          <a:ln w="0">
            <a:noFill/>
          </a:ln>
        </p:spPr>
        <p:txBody>
          <a:bodyPr lIns="1300000" tIns="72000" rIns="144000" bIns="72000" anchor="ctr">
            <a:noAutofit/>
          </a:bodyPr>
          <a:lstStyle/>
          <a:p>
            <a:pPr>
              <a:spcAft>
                <a:spcPts val="100"/>
              </a:spcAft>
            </a:pPr>
            <a:r>
              <a:rPr lang="fr-FR" sz="1700" b="1">
                <a:solidFill>
                  <a:srgbClr val="FFFFFF"/>
                </a:solidFill>
              </a:rPr>
              <a:t>Dotations et péréquation au niveau de l’intercommunalité </a:t>
            </a:r>
          </a:p>
          <a:p>
            <a:r>
              <a:rPr lang="fr-FR" sz="1300">
                <a:solidFill>
                  <a:srgbClr val="C8DCF0"/>
                </a:solidFill>
              </a:rPr>
              <a:t>DGF, FPIC et solidarité entre territoires</a:t>
            </a:r>
          </a:p>
        </p:txBody>
      </p:sp>
      <p:sp>
        <p:nvSpPr>
          <p:cNvPr id="15" name="Num2"/>
          <p:cNvSpPr/>
          <p:nvPr/>
        </p:nvSpPr>
        <p:spPr>
          <a:xfrm>
            <a:off x="637200" y="3175000"/>
            <a:ext cx="550000" cy="550000"/>
          </a:xfrm>
          <a:prstGeom prst="ellipse">
            <a:avLst/>
          </a:prstGeom>
          <a:noFill/>
          <a:ln w="25400">
            <a:solidFill>
              <a:srgbClr val="7EC8E3"/>
            </a:solidFill>
          </a:ln>
        </p:spPr>
        <p:txBody>
          <a:bodyPr lIns="0" tIns="0" rIns="0" bIns="0" anchor="ctr">
            <a:noAutofit/>
          </a:bodyPr>
          <a:lstStyle/>
          <a:p>
            <a:pPr algn="ctr"/>
            <a:r>
              <a:rPr lang="fr-FR" sz="2200" b="1">
                <a:solidFill>
                  <a:srgbClr val="7EC8E3"/>
                </a:solidFill>
              </a:rPr>
              <a:t>03</a:t>
            </a:r>
          </a:p>
        </p:txBody>
      </p:sp>
      <p:sp>
        <p:nvSpPr>
          <p:cNvPr id="16" name="Card3"/>
          <p:cNvSpPr/>
          <p:nvPr/>
        </p:nvSpPr>
        <p:spPr>
          <a:xfrm>
            <a:off x="457200" y="3940000"/>
            <a:ext cx="8229600" cy="780000"/>
          </a:xfrm>
          <a:prstGeom prst="roundRect">
            <a:avLst>
              <a:gd name="adj" fmla="val 8000"/>
            </a:avLst>
          </a:prstGeom>
          <a:solidFill>
            <a:srgbClr val="F0F6FC"/>
          </a:solidFill>
          <a:ln w="12700">
            <a:solidFill>
              <a:srgbClr val="D0DEF0"/>
            </a:solidFill>
          </a:ln>
        </p:spPr>
        <p:txBody>
          <a:bodyPr lIns="1300000" tIns="72000" rIns="144000" bIns="72000" anchor="ctr">
            <a:noAutofit/>
          </a:bodyPr>
          <a:lstStyle/>
          <a:p>
            <a:pPr>
              <a:spcAft>
                <a:spcPts val="100"/>
              </a:spcAft>
            </a:pPr>
            <a:r>
              <a:rPr lang="fr-FR" sz="1700" b="1">
                <a:solidFill>
                  <a:srgbClr val="1B3A5C"/>
                </a:solidFill>
              </a:rPr>
              <a:t>Flux financiers volontaires entre communes et EPCI </a:t>
            </a:r>
          </a:p>
          <a:p>
            <a:r>
              <a:rPr lang="fr-FR" sz="1300">
                <a:solidFill>
                  <a:srgbClr val="555555"/>
                </a:solidFill>
              </a:rPr>
              <a:t>DSC, fonds de concours…</a:t>
            </a:r>
          </a:p>
        </p:txBody>
      </p:sp>
      <p:sp>
        <p:nvSpPr>
          <p:cNvPr id="17" name="Num3"/>
          <p:cNvSpPr/>
          <p:nvPr/>
        </p:nvSpPr>
        <p:spPr>
          <a:xfrm>
            <a:off x="637200" y="4055000"/>
            <a:ext cx="550000" cy="550000"/>
          </a:xfrm>
          <a:prstGeom prst="ellipse">
            <a:avLst/>
          </a:prstGeom>
          <a:solidFill>
            <a:srgbClr val="1B3A5C"/>
          </a:solidFill>
          <a:ln w="0">
            <a:noFill/>
          </a:ln>
        </p:spPr>
        <p:txBody>
          <a:bodyPr lIns="0" tIns="0" rIns="0" bIns="0" anchor="ctr">
            <a:noAutofit/>
          </a:bodyPr>
          <a:lstStyle/>
          <a:p>
            <a:pPr algn="ctr"/>
            <a:r>
              <a:rPr lang="fr-FR" sz="2200" b="1">
                <a:solidFill>
                  <a:srgbClr val="FFFFFF"/>
                </a:solidFill>
              </a:rPr>
              <a:t>04</a:t>
            </a:r>
          </a:p>
        </p:txBody>
      </p:sp>
      <p:sp>
        <p:nvSpPr>
          <p:cNvPr id="18" name="Card4"/>
          <p:cNvSpPr/>
          <p:nvPr/>
        </p:nvSpPr>
        <p:spPr>
          <a:xfrm>
            <a:off x="457200" y="4820000"/>
            <a:ext cx="8229600" cy="780000"/>
          </a:xfrm>
          <a:prstGeom prst="roundRect">
            <a:avLst>
              <a:gd name="adj" fmla="val 8000"/>
            </a:avLst>
          </a:prstGeom>
          <a:solidFill>
            <a:srgbClr val="1B3A5C"/>
          </a:solidFill>
          <a:ln w="0">
            <a:noFill/>
          </a:ln>
        </p:spPr>
        <p:txBody>
          <a:bodyPr lIns="1300000" tIns="72000" rIns="144000" bIns="72000" anchor="ctr">
            <a:noAutofit/>
          </a:bodyPr>
          <a:lstStyle/>
          <a:p>
            <a:pPr>
              <a:spcAft>
                <a:spcPts val="100"/>
              </a:spcAft>
            </a:pPr>
            <a:r>
              <a:rPr lang="fr-FR" sz="1700" b="1">
                <a:solidFill>
                  <a:srgbClr val="FFFFFF"/>
                </a:solidFill>
              </a:rPr>
              <a:t>Contexte national</a:t>
            </a:r>
          </a:p>
          <a:p>
            <a:r>
              <a:rPr lang="fr-FR" sz="1300">
                <a:solidFill>
                  <a:srgbClr val="C8DCF0"/>
                </a:solidFill>
              </a:rPr>
              <a:t>Enjeux, tendances et leviers d’action</a:t>
            </a:r>
          </a:p>
        </p:txBody>
      </p:sp>
      <p:sp>
        <p:nvSpPr>
          <p:cNvPr id="19" name="Num4"/>
          <p:cNvSpPr/>
          <p:nvPr/>
        </p:nvSpPr>
        <p:spPr>
          <a:xfrm>
            <a:off x="637200" y="4935000"/>
            <a:ext cx="550000" cy="550000"/>
          </a:xfrm>
          <a:prstGeom prst="ellipse">
            <a:avLst/>
          </a:prstGeom>
          <a:noFill/>
          <a:ln w="25400">
            <a:solidFill>
              <a:srgbClr val="7EC8E3"/>
            </a:solidFill>
          </a:ln>
        </p:spPr>
        <p:txBody>
          <a:bodyPr lIns="0" tIns="0" rIns="0" bIns="0" anchor="ctr">
            <a:noAutofit/>
          </a:bodyPr>
          <a:lstStyle/>
          <a:p>
            <a:pPr algn="ctr"/>
            <a:r>
              <a:rPr lang="fr-FR" sz="2200" b="1">
                <a:solidFill>
                  <a:srgbClr val="7EC8E3"/>
                </a:solidFill>
              </a:rPr>
              <a:t>05</a:t>
            </a:r>
          </a:p>
        </p:txBody>
      </p:sp>
    </p:spTree>
    <p:extLst>
      <p:ext uri="{BB962C8B-B14F-4D97-AF65-F5344CB8AC3E}">
        <p14:creationId xmlns:p14="http://schemas.microsoft.com/office/powerpoint/2010/main" val="340806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gn="l"/>
            <a:r>
              <a:rPr lang="fr-FR" dirty="0"/>
              <a:t>1. Les principes financiers des intercommunalités:</a:t>
            </a:r>
            <a:br>
              <a:rPr lang="fr-FR" dirty="0"/>
            </a:br>
            <a:r>
              <a:rPr lang="fr-FR" dirty="0"/>
              <a:t>la répartition de fiscalité entre communes et EPCI </a:t>
            </a:r>
            <a:br>
              <a:rPr lang="fr-FR" dirty="0"/>
            </a:br>
            <a:br>
              <a:rPr lang="fr-FR" dirty="0"/>
            </a:br>
            <a:endParaRPr lang="fr-FR" dirty="0">
              <a:ea typeface="Calibri"/>
              <a:cs typeface="Calibri"/>
            </a:endParaRPr>
          </a:p>
        </p:txBody>
      </p:sp>
    </p:spTree>
    <p:extLst>
      <p:ext uri="{BB962C8B-B14F-4D97-AF65-F5344CB8AC3E}">
        <p14:creationId xmlns:p14="http://schemas.microsoft.com/office/powerpoint/2010/main" val="370998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388" y="100000"/>
            <a:ext cx="6624637" cy="760000"/>
          </a:xfrm>
        </p:spPr>
        <p:txBody>
          <a:bodyPr>
            <a:normAutofit fontScale="90000"/>
          </a:bodyPr>
          <a:lstStyle/>
          <a:p>
            <a:pPr algn="l"/>
            <a:r>
              <a:rPr lang="fr-FR" sz="2600" b="1">
                <a:latin typeface="Roboto" panose="02000000000000000000" pitchFamily="2" charset="0"/>
              </a:rPr>
              <a:t>Principaux impôts locaux du bloc communal</a:t>
            </a:r>
          </a:p>
        </p:txBody>
      </p:sp>
      <p:sp>
        <p:nvSpPr>
          <p:cNvPr id="5" name="SectionMenages"/>
          <p:cNvSpPr/>
          <p:nvPr/>
        </p:nvSpPr>
        <p:spPr>
          <a:xfrm>
            <a:off x="179388" y="934943"/>
            <a:ext cx="3565612" cy="225057"/>
          </a:xfrm>
          <a:prstGeom prst="roundRect">
            <a:avLst>
              <a:gd name="adj" fmla="val 16000"/>
            </a:avLst>
          </a:prstGeom>
          <a:solidFill>
            <a:srgbClr val="0055A0"/>
          </a:solidFill>
          <a:ln w="0">
            <a:noFill/>
          </a:ln>
        </p:spPr>
        <p:txBody>
          <a:bodyPr wrap="square" lIns="100000" tIns="0" rIns="100000" bIns="0" anchor="ctr"/>
          <a:lstStyle/>
          <a:p>
            <a:pPr algn="ctr"/>
            <a:r>
              <a:rPr lang="fr-FR" sz="1450" b="1">
                <a:solidFill>
                  <a:srgbClr val="FFFFFF"/>
                </a:solidFill>
                <a:latin typeface="Roboto" panose="02000000000000000000" pitchFamily="2" charset="0"/>
              </a:rPr>
              <a:t>Impôts ménages et économiques</a:t>
            </a:r>
          </a:p>
        </p:txBody>
      </p:sp>
      <p:sp>
        <p:nvSpPr>
          <p:cNvPr id="6" name="SectionEco"/>
          <p:cNvSpPr/>
          <p:nvPr/>
        </p:nvSpPr>
        <p:spPr>
          <a:xfrm>
            <a:off x="250000" y="3250000"/>
            <a:ext cx="2700000" cy="280000"/>
          </a:xfrm>
          <a:prstGeom prst="roundRect">
            <a:avLst>
              <a:gd name="adj" fmla="val 16000"/>
            </a:avLst>
          </a:prstGeom>
          <a:solidFill>
            <a:srgbClr val="5E35B1"/>
          </a:solidFill>
          <a:ln w="0">
            <a:noFill/>
          </a:ln>
        </p:spPr>
        <p:txBody>
          <a:bodyPr wrap="square" lIns="100000" tIns="0" rIns="100000" bIns="0" anchor="ctr"/>
          <a:lstStyle/>
          <a:p>
            <a:pPr algn="ctr"/>
            <a:r>
              <a:rPr lang="fr-FR" sz="1450" b="1">
                <a:solidFill>
                  <a:srgbClr val="FFFFFF"/>
                </a:solidFill>
                <a:latin typeface="Roboto" panose="02000000000000000000" pitchFamily="2" charset="0"/>
              </a:rPr>
              <a:t>Impôts économiques</a:t>
            </a:r>
          </a:p>
        </p:txBody>
      </p:sp>
      <p:sp>
        <p:nvSpPr>
          <p:cNvPr id="10" name="CardTFB"/>
          <p:cNvSpPr/>
          <p:nvPr/>
        </p:nvSpPr>
        <p:spPr>
          <a:xfrm>
            <a:off x="250000" y="1280000"/>
            <a:ext cx="2800000" cy="1850000"/>
          </a:xfrm>
          <a:prstGeom prst="roundRect">
            <a:avLst>
              <a:gd name="adj" fmla="val 6000"/>
            </a:avLst>
          </a:prstGeom>
          <a:solidFill>
            <a:srgbClr val="FAFAFA"/>
          </a:solidFill>
          <a:ln w="12700">
            <a:solidFill>
              <a:srgbClr val="0070C0"/>
            </a:solidFill>
          </a:ln>
        </p:spPr>
        <p:txBody>
          <a:bodyPr wrap="square" lIns="120000" tIns="90000" rIns="120000" bIns="90000" anchor="t"/>
          <a:lstStyle/>
          <a:p>
            <a:pPr>
              <a:spcAft>
                <a:spcPts val="300"/>
              </a:spcAft>
            </a:pPr>
            <a:r>
              <a:rPr lang="fr-FR" sz="1650" b="1" dirty="0">
                <a:solidFill>
                  <a:srgbClr val="0055A0"/>
                </a:solidFill>
                <a:latin typeface="Roboto" panose="02000000000000000000" pitchFamily="2" charset="0"/>
              </a:rPr>
              <a:t>TFB</a:t>
            </a:r>
          </a:p>
          <a:p>
            <a:pPr>
              <a:spcAft>
                <a:spcPts val="200"/>
              </a:spcAft>
            </a:pPr>
            <a:r>
              <a:rPr lang="fr-FR" sz="1250" dirty="0">
                <a:solidFill>
                  <a:srgbClr val="546E7A"/>
                </a:solidFill>
                <a:latin typeface="Roboto" panose="02000000000000000000" pitchFamily="2" charset="0"/>
              </a:rPr>
              <a:t>Taxe foncière bâtie</a:t>
            </a:r>
          </a:p>
          <a:p>
            <a:pPr>
              <a:spcAft>
                <a:spcPts val="400"/>
              </a:spcAft>
            </a:pPr>
            <a:r>
              <a:rPr lang="fr-FR" sz="1250" dirty="0">
                <a:solidFill>
                  <a:srgbClr val="37474F"/>
                </a:solidFill>
                <a:latin typeface="Roboto" panose="02000000000000000000" pitchFamily="2" charset="0"/>
              </a:rPr>
              <a:t>Base : la moitié de la valeur locative cadastrale des habitations</a:t>
            </a:r>
          </a:p>
          <a:p>
            <a:r>
              <a:rPr lang="fr-FR" sz="1250" b="1" dirty="0">
                <a:solidFill>
                  <a:srgbClr val="1B5E20"/>
                </a:solidFill>
                <a:latin typeface="Roboto" panose="02000000000000000000" pitchFamily="2" charset="0"/>
              </a:rPr>
              <a:t>Pouvoir de taux : Oui</a:t>
            </a:r>
          </a:p>
        </p:txBody>
      </p:sp>
      <p:sp>
        <p:nvSpPr>
          <p:cNvPr id="11" name="TFBAccent"/>
          <p:cNvSpPr/>
          <p:nvPr/>
        </p:nvSpPr>
        <p:spPr>
          <a:xfrm>
            <a:off x="250000" y="1280000"/>
            <a:ext cx="65000" cy="1850000"/>
          </a:xfrm>
          <a:prstGeom prst="roundRect">
            <a:avLst>
              <a:gd name="adj" fmla="val 50000"/>
            </a:avLst>
          </a:prstGeom>
          <a:solidFill>
            <a:srgbClr val="0070C0"/>
          </a:solidFill>
          <a:ln w="0">
            <a:noFill/>
          </a:ln>
        </p:spPr>
        <p:txBody>
          <a:bodyPr/>
          <a:lstStyle/>
          <a:p>
            <a:endParaRPr lang="fr-FR"/>
          </a:p>
        </p:txBody>
      </p:sp>
      <p:sp>
        <p:nvSpPr>
          <p:cNvPr id="20" name="CardTFNB"/>
          <p:cNvSpPr/>
          <p:nvPr/>
        </p:nvSpPr>
        <p:spPr>
          <a:xfrm>
            <a:off x="3172000" y="1280000"/>
            <a:ext cx="2800000" cy="1850000"/>
          </a:xfrm>
          <a:prstGeom prst="roundRect">
            <a:avLst>
              <a:gd name="adj" fmla="val 6000"/>
            </a:avLst>
          </a:prstGeom>
          <a:solidFill>
            <a:srgbClr val="FAFAFA"/>
          </a:solidFill>
          <a:ln w="12700">
            <a:solidFill>
              <a:srgbClr val="0070C0"/>
            </a:solidFill>
          </a:ln>
        </p:spPr>
        <p:txBody>
          <a:bodyPr wrap="square" lIns="120000" tIns="90000" rIns="120000" bIns="90000" anchor="t"/>
          <a:lstStyle/>
          <a:p>
            <a:pPr>
              <a:spcAft>
                <a:spcPts val="300"/>
              </a:spcAft>
            </a:pPr>
            <a:r>
              <a:rPr lang="fr-FR" sz="1650" b="1">
                <a:solidFill>
                  <a:srgbClr val="0055A0"/>
                </a:solidFill>
                <a:latin typeface="Roboto" panose="02000000000000000000" pitchFamily="2" charset="0"/>
              </a:rPr>
              <a:t>TFNB</a:t>
            </a:r>
          </a:p>
          <a:p>
            <a:pPr>
              <a:spcAft>
                <a:spcPts val="200"/>
              </a:spcAft>
            </a:pPr>
            <a:r>
              <a:rPr lang="fr-FR" sz="1250">
                <a:solidFill>
                  <a:srgbClr val="546E7A"/>
                </a:solidFill>
                <a:latin typeface="Roboto" panose="02000000000000000000" pitchFamily="2" charset="0"/>
              </a:rPr>
              <a:t>Taxe foncière non bâtie</a:t>
            </a:r>
          </a:p>
          <a:p>
            <a:pPr>
              <a:spcAft>
                <a:spcPts val="400"/>
              </a:spcAft>
            </a:pPr>
            <a:r>
              <a:rPr lang="fr-FR" sz="1250">
                <a:solidFill>
                  <a:srgbClr val="37474F"/>
                </a:solidFill>
                <a:latin typeface="Roboto" panose="02000000000000000000" pitchFamily="2" charset="0"/>
              </a:rPr>
              <a:t>Base : valeur locative cadastrale diminuée d’un abattement de 20 %</a:t>
            </a:r>
          </a:p>
          <a:p>
            <a:r>
              <a:rPr lang="fr-FR" sz="1250" b="1">
                <a:solidFill>
                  <a:srgbClr val="1B5E20"/>
                </a:solidFill>
                <a:latin typeface="Roboto" panose="02000000000000000000" pitchFamily="2" charset="0"/>
              </a:rPr>
              <a:t>Pouvoir de taux : Oui</a:t>
            </a:r>
          </a:p>
        </p:txBody>
      </p:sp>
      <p:sp>
        <p:nvSpPr>
          <p:cNvPr id="21" name="TFNBAccent"/>
          <p:cNvSpPr/>
          <p:nvPr/>
        </p:nvSpPr>
        <p:spPr>
          <a:xfrm>
            <a:off x="3172000" y="1280000"/>
            <a:ext cx="65000" cy="1850000"/>
          </a:xfrm>
          <a:prstGeom prst="roundRect">
            <a:avLst>
              <a:gd name="adj" fmla="val 50000"/>
            </a:avLst>
          </a:prstGeom>
          <a:solidFill>
            <a:srgbClr val="0070C0"/>
          </a:solidFill>
          <a:ln w="0">
            <a:noFill/>
          </a:ln>
        </p:spPr>
        <p:txBody>
          <a:bodyPr/>
          <a:lstStyle/>
          <a:p>
            <a:endParaRPr lang="fr-FR"/>
          </a:p>
        </p:txBody>
      </p:sp>
      <p:sp>
        <p:nvSpPr>
          <p:cNvPr id="30" name="CardTHRS"/>
          <p:cNvSpPr/>
          <p:nvPr/>
        </p:nvSpPr>
        <p:spPr>
          <a:xfrm>
            <a:off x="6094000" y="1280000"/>
            <a:ext cx="2800000" cy="1850000"/>
          </a:xfrm>
          <a:prstGeom prst="roundRect">
            <a:avLst>
              <a:gd name="adj" fmla="val 6000"/>
            </a:avLst>
          </a:prstGeom>
          <a:solidFill>
            <a:srgbClr val="FAFAFA"/>
          </a:solidFill>
          <a:ln w="12700">
            <a:solidFill>
              <a:srgbClr val="0070C0"/>
            </a:solidFill>
          </a:ln>
        </p:spPr>
        <p:txBody>
          <a:bodyPr wrap="square" lIns="120000" tIns="90000" rIns="120000" bIns="90000" anchor="t"/>
          <a:lstStyle/>
          <a:p>
            <a:pPr>
              <a:spcAft>
                <a:spcPts val="300"/>
              </a:spcAft>
            </a:pPr>
            <a:r>
              <a:rPr lang="fr-FR" sz="1650" b="1">
                <a:solidFill>
                  <a:srgbClr val="0055A0"/>
                </a:solidFill>
                <a:latin typeface="Roboto" panose="02000000000000000000" pitchFamily="2" charset="0"/>
              </a:rPr>
              <a:t>THRS</a:t>
            </a:r>
          </a:p>
          <a:p>
            <a:pPr>
              <a:spcAft>
                <a:spcPts val="200"/>
              </a:spcAft>
            </a:pPr>
            <a:r>
              <a:rPr lang="fr-FR" sz="1250">
                <a:solidFill>
                  <a:srgbClr val="546E7A"/>
                </a:solidFill>
                <a:latin typeface="Roboto" panose="02000000000000000000" pitchFamily="2" charset="0"/>
              </a:rPr>
              <a:t>Taxe d’habitation résidences secondaires</a:t>
            </a:r>
          </a:p>
          <a:p>
            <a:pPr>
              <a:spcAft>
                <a:spcPts val="400"/>
              </a:spcAft>
            </a:pPr>
            <a:r>
              <a:rPr lang="fr-FR" sz="1250">
                <a:solidFill>
                  <a:srgbClr val="37474F"/>
                </a:solidFill>
                <a:latin typeface="Roboto" panose="02000000000000000000" pitchFamily="2" charset="0"/>
              </a:rPr>
              <a:t>Base : valeur locative cadastrale des habitations</a:t>
            </a:r>
          </a:p>
          <a:p>
            <a:r>
              <a:rPr lang="fr-FR" sz="1250" b="1">
                <a:solidFill>
                  <a:srgbClr val="1B5E20"/>
                </a:solidFill>
                <a:latin typeface="Roboto" panose="02000000000000000000" pitchFamily="2" charset="0"/>
              </a:rPr>
              <a:t>Pouvoir de taux : Oui</a:t>
            </a:r>
          </a:p>
        </p:txBody>
      </p:sp>
      <p:sp>
        <p:nvSpPr>
          <p:cNvPr id="31" name="THRSAccent"/>
          <p:cNvSpPr/>
          <p:nvPr/>
        </p:nvSpPr>
        <p:spPr>
          <a:xfrm>
            <a:off x="6094000" y="1280000"/>
            <a:ext cx="65000" cy="1850000"/>
          </a:xfrm>
          <a:prstGeom prst="roundRect">
            <a:avLst>
              <a:gd name="adj" fmla="val 50000"/>
            </a:avLst>
          </a:prstGeom>
          <a:solidFill>
            <a:srgbClr val="0070C0"/>
          </a:solidFill>
          <a:ln w="0">
            <a:noFill/>
          </a:ln>
        </p:spPr>
        <p:txBody>
          <a:bodyPr/>
          <a:lstStyle/>
          <a:p>
            <a:endParaRPr lang="fr-FR"/>
          </a:p>
        </p:txBody>
      </p:sp>
      <p:sp>
        <p:nvSpPr>
          <p:cNvPr id="40" name="CardCFE"/>
          <p:cNvSpPr/>
          <p:nvPr/>
        </p:nvSpPr>
        <p:spPr>
          <a:xfrm>
            <a:off x="343500" y="3595057"/>
            <a:ext cx="2800000" cy="1850000"/>
          </a:xfrm>
          <a:prstGeom prst="roundRect">
            <a:avLst>
              <a:gd name="adj" fmla="val 6000"/>
            </a:avLst>
          </a:prstGeom>
          <a:solidFill>
            <a:srgbClr val="FAFAFA"/>
          </a:solidFill>
          <a:ln w="12700">
            <a:solidFill>
              <a:srgbClr val="5E35B1"/>
            </a:solidFill>
          </a:ln>
        </p:spPr>
        <p:txBody>
          <a:bodyPr wrap="square" lIns="120000" tIns="90000" rIns="120000" bIns="90000" anchor="t"/>
          <a:lstStyle/>
          <a:p>
            <a:pPr>
              <a:spcAft>
                <a:spcPts val="300"/>
              </a:spcAft>
            </a:pPr>
            <a:r>
              <a:rPr lang="fr-FR" sz="1650" b="1">
                <a:solidFill>
                  <a:srgbClr val="4527A0"/>
                </a:solidFill>
                <a:latin typeface="Roboto" panose="02000000000000000000" pitchFamily="2" charset="0"/>
              </a:rPr>
              <a:t>CFE</a:t>
            </a:r>
          </a:p>
          <a:p>
            <a:pPr>
              <a:spcAft>
                <a:spcPts val="200"/>
              </a:spcAft>
            </a:pPr>
            <a:r>
              <a:rPr lang="fr-FR" sz="1250">
                <a:solidFill>
                  <a:srgbClr val="546E7A"/>
                </a:solidFill>
                <a:latin typeface="Roboto" panose="02000000000000000000" pitchFamily="2" charset="0"/>
              </a:rPr>
              <a:t>Cotisation foncière des entreprises</a:t>
            </a:r>
          </a:p>
          <a:p>
            <a:pPr>
              <a:spcAft>
                <a:spcPts val="400"/>
              </a:spcAft>
            </a:pPr>
            <a:r>
              <a:rPr lang="fr-FR" sz="1250">
                <a:solidFill>
                  <a:srgbClr val="37474F"/>
                </a:solidFill>
                <a:latin typeface="Roboto" panose="02000000000000000000" pitchFamily="2" charset="0"/>
              </a:rPr>
              <a:t>Base : valeurs locatives cadastrales des propriétés bâties et non bâties des entreprises</a:t>
            </a:r>
          </a:p>
          <a:p>
            <a:r>
              <a:rPr lang="fr-FR" sz="1250" b="1">
                <a:solidFill>
                  <a:srgbClr val="1B5E20"/>
                </a:solidFill>
                <a:latin typeface="Roboto" panose="02000000000000000000" pitchFamily="2" charset="0"/>
              </a:rPr>
              <a:t>Pouvoir de taux : Oui</a:t>
            </a:r>
          </a:p>
        </p:txBody>
      </p:sp>
      <p:sp>
        <p:nvSpPr>
          <p:cNvPr id="41" name="CFEAccent"/>
          <p:cNvSpPr/>
          <p:nvPr/>
        </p:nvSpPr>
        <p:spPr>
          <a:xfrm>
            <a:off x="250000" y="3610000"/>
            <a:ext cx="65000" cy="1850000"/>
          </a:xfrm>
          <a:prstGeom prst="roundRect">
            <a:avLst>
              <a:gd name="adj" fmla="val 50000"/>
            </a:avLst>
          </a:prstGeom>
          <a:solidFill>
            <a:srgbClr val="5E35B1"/>
          </a:solidFill>
          <a:ln w="0">
            <a:noFill/>
          </a:ln>
        </p:spPr>
        <p:txBody>
          <a:bodyPr/>
          <a:lstStyle/>
          <a:p>
            <a:endParaRPr lang="fr-FR"/>
          </a:p>
        </p:txBody>
      </p:sp>
      <p:sp>
        <p:nvSpPr>
          <p:cNvPr id="50" name="CardIFER"/>
          <p:cNvSpPr/>
          <p:nvPr/>
        </p:nvSpPr>
        <p:spPr>
          <a:xfrm>
            <a:off x="3172000" y="3610000"/>
            <a:ext cx="2800000" cy="1850000"/>
          </a:xfrm>
          <a:prstGeom prst="roundRect">
            <a:avLst>
              <a:gd name="adj" fmla="val 6000"/>
            </a:avLst>
          </a:prstGeom>
          <a:solidFill>
            <a:srgbClr val="FAFAFA"/>
          </a:solidFill>
          <a:ln w="12700">
            <a:solidFill>
              <a:srgbClr val="5E35B1"/>
            </a:solidFill>
          </a:ln>
        </p:spPr>
        <p:txBody>
          <a:bodyPr wrap="square" lIns="120000" tIns="90000" rIns="120000" bIns="90000" anchor="t"/>
          <a:lstStyle/>
          <a:p>
            <a:pPr>
              <a:spcAft>
                <a:spcPts val="300"/>
              </a:spcAft>
            </a:pPr>
            <a:r>
              <a:rPr lang="fr-FR" sz="1650" b="1">
                <a:solidFill>
                  <a:srgbClr val="4527A0"/>
                </a:solidFill>
                <a:latin typeface="Roboto" panose="02000000000000000000" pitchFamily="2" charset="0"/>
              </a:rPr>
              <a:t>IFER</a:t>
            </a:r>
          </a:p>
          <a:p>
            <a:pPr>
              <a:spcAft>
                <a:spcPts val="200"/>
              </a:spcAft>
            </a:pPr>
            <a:r>
              <a:rPr lang="fr-FR" sz="1250">
                <a:solidFill>
                  <a:srgbClr val="546E7A"/>
                </a:solidFill>
                <a:latin typeface="Roboto" panose="02000000000000000000" pitchFamily="2" charset="0"/>
              </a:rPr>
              <a:t>Imposition forfaitaire sur les entreprises de réseaux</a:t>
            </a:r>
          </a:p>
          <a:p>
            <a:pPr>
              <a:spcAft>
                <a:spcPts val="400"/>
              </a:spcAft>
            </a:pPr>
            <a:r>
              <a:rPr lang="fr-FR" sz="1250">
                <a:solidFill>
                  <a:srgbClr val="37474F"/>
                </a:solidFill>
                <a:latin typeface="Roboto" panose="02000000000000000000" pitchFamily="2" charset="0"/>
              </a:rPr>
              <a:t>9 composantes : éoliennes, hydroliennes, centrales électriques, barrages, matériel ferroviaire, etc.</a:t>
            </a:r>
          </a:p>
          <a:p>
            <a:r>
              <a:rPr lang="fr-FR" sz="1250" b="1">
                <a:solidFill>
                  <a:srgbClr val="B71C1C"/>
                </a:solidFill>
                <a:latin typeface="Roboto" panose="02000000000000000000" pitchFamily="2" charset="0"/>
              </a:rPr>
              <a:t>Pouvoir de taux : Non (fixé par la loi)</a:t>
            </a:r>
          </a:p>
        </p:txBody>
      </p:sp>
      <p:sp>
        <p:nvSpPr>
          <p:cNvPr id="51" name="IFERAccent"/>
          <p:cNvSpPr/>
          <p:nvPr/>
        </p:nvSpPr>
        <p:spPr>
          <a:xfrm>
            <a:off x="3172000" y="3610000"/>
            <a:ext cx="65000" cy="1850000"/>
          </a:xfrm>
          <a:prstGeom prst="roundRect">
            <a:avLst>
              <a:gd name="adj" fmla="val 50000"/>
            </a:avLst>
          </a:prstGeom>
          <a:solidFill>
            <a:srgbClr val="5E35B1"/>
          </a:solidFill>
          <a:ln w="0">
            <a:noFill/>
          </a:ln>
        </p:spPr>
        <p:txBody>
          <a:bodyPr/>
          <a:lstStyle/>
          <a:p>
            <a:endParaRPr lang="fr-FR"/>
          </a:p>
        </p:txBody>
      </p:sp>
      <p:sp>
        <p:nvSpPr>
          <p:cNvPr id="60" name="CardCVAE"/>
          <p:cNvSpPr/>
          <p:nvPr/>
        </p:nvSpPr>
        <p:spPr>
          <a:xfrm>
            <a:off x="6094000" y="3610000"/>
            <a:ext cx="2800000" cy="1850000"/>
          </a:xfrm>
          <a:prstGeom prst="roundRect">
            <a:avLst>
              <a:gd name="adj" fmla="val 6000"/>
            </a:avLst>
          </a:prstGeom>
          <a:solidFill>
            <a:srgbClr val="FAFAFA"/>
          </a:solidFill>
          <a:ln w="12700">
            <a:solidFill>
              <a:srgbClr val="E65100"/>
            </a:solidFill>
          </a:ln>
        </p:spPr>
        <p:txBody>
          <a:bodyPr wrap="square" lIns="120000" tIns="90000" rIns="120000" bIns="90000" anchor="t"/>
          <a:lstStyle/>
          <a:p>
            <a:pPr>
              <a:spcAft>
                <a:spcPts val="300"/>
              </a:spcAft>
            </a:pPr>
            <a:r>
              <a:rPr lang="fr-FR" sz="1650" b="1">
                <a:solidFill>
                  <a:srgbClr val="E65100"/>
                </a:solidFill>
                <a:latin typeface="Roboto" panose="02000000000000000000" pitchFamily="2" charset="0"/>
              </a:rPr>
              <a:t>CVAE → TVA</a:t>
            </a:r>
          </a:p>
          <a:p>
            <a:pPr>
              <a:spcAft>
                <a:spcPts val="200"/>
              </a:spcAft>
            </a:pPr>
            <a:r>
              <a:rPr lang="fr-FR" sz="1250">
                <a:solidFill>
                  <a:srgbClr val="546E7A"/>
                </a:solidFill>
                <a:latin typeface="Roboto" panose="02000000000000000000" pitchFamily="2" charset="0"/>
              </a:rPr>
              <a:t>Remplacée par la TVA depuis 2023</a:t>
            </a:r>
          </a:p>
          <a:p>
            <a:pPr>
              <a:spcAft>
                <a:spcPts val="400"/>
              </a:spcAft>
            </a:pPr>
            <a:r>
              <a:rPr lang="fr-FR" sz="1250">
                <a:solidFill>
                  <a:srgbClr val="37474F"/>
                </a:solidFill>
                <a:latin typeface="Roboto" panose="02000000000000000000" pitchFamily="2" charset="0"/>
              </a:rPr>
              <a:t>Redevables : entreprises dont le CA annuel est supérieur à 500 K€. </a:t>
            </a:r>
          </a:p>
          <a:p>
            <a:r>
              <a:rPr lang="fr-FR" sz="1250" b="1">
                <a:solidFill>
                  <a:srgbClr val="B71C1C"/>
                </a:solidFill>
                <a:latin typeface="Roboto" panose="02000000000000000000" pitchFamily="2" charset="0"/>
              </a:rPr>
              <a:t>Pouvoir de taux : Non</a:t>
            </a:r>
          </a:p>
        </p:txBody>
      </p:sp>
      <p:sp>
        <p:nvSpPr>
          <p:cNvPr id="61" name="CVAEAccent"/>
          <p:cNvSpPr/>
          <p:nvPr/>
        </p:nvSpPr>
        <p:spPr>
          <a:xfrm>
            <a:off x="6094000" y="3610000"/>
            <a:ext cx="65000" cy="1850000"/>
          </a:xfrm>
          <a:prstGeom prst="roundRect">
            <a:avLst>
              <a:gd name="adj" fmla="val 50000"/>
            </a:avLst>
          </a:prstGeom>
          <a:solidFill>
            <a:srgbClr val="E65100"/>
          </a:solidFill>
          <a:ln w="0">
            <a:noFill/>
          </a:ln>
        </p:spPr>
        <p:txBody>
          <a:bodyPr/>
          <a:lstStyle/>
          <a:p>
            <a:endParaRPr lang="fr-FR"/>
          </a:p>
        </p:txBody>
      </p:sp>
    </p:spTree>
    <p:extLst>
      <p:ext uri="{BB962C8B-B14F-4D97-AF65-F5344CB8AC3E}">
        <p14:creationId xmlns:p14="http://schemas.microsoft.com/office/powerpoint/2010/main" val="29491659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388" y="100000"/>
            <a:ext cx="6624637" cy="760000"/>
          </a:xfrm>
        </p:spPr>
        <p:txBody>
          <a:bodyPr>
            <a:normAutofit fontScale="90000"/>
          </a:bodyPr>
          <a:lstStyle/>
          <a:p>
            <a:pPr algn="l"/>
            <a:r>
              <a:rPr lang="fr-FR" sz="2600" b="1">
                <a:latin typeface="Roboto" panose="02000000000000000000" pitchFamily="2" charset="0"/>
              </a:rPr>
              <a:t>Les régimes fiscaux des EPCI à fiscalité propre</a:t>
            </a:r>
          </a:p>
        </p:txBody>
      </p:sp>
      <p:sp>
        <p:nvSpPr>
          <p:cNvPr id="3" name="AxisLabel"/>
          <p:cNvSpPr/>
          <p:nvPr/>
        </p:nvSpPr>
        <p:spPr>
          <a:xfrm>
            <a:off x="173017" y="5990000"/>
            <a:ext cx="8594000" cy="280000"/>
          </a:xfrm>
          <a:prstGeom prst="roundRect">
            <a:avLst>
              <a:gd name="adj" fmla="val 16000"/>
            </a:avLst>
          </a:prstGeom>
          <a:solidFill>
            <a:srgbClr val="E3F2FD"/>
          </a:solidFill>
          <a:ln w="0">
            <a:noFill/>
          </a:ln>
        </p:spPr>
        <p:txBody>
          <a:bodyPr wrap="square" lIns="140000" tIns="0" rIns="140000" bIns="0" anchor="ctr"/>
          <a:lstStyle/>
          <a:p>
            <a:pPr algn="ctr"/>
            <a:r>
              <a:rPr lang="fr-FR" sz="1400" b="1">
                <a:solidFill>
                  <a:srgbClr val="0055A0"/>
                </a:solidFill>
                <a:latin typeface="Roboto" panose="02000000000000000000" pitchFamily="2" charset="0"/>
              </a:rPr>
              <a:t>Niveau d’intégration fiscale croissant  ➡</a:t>
            </a:r>
          </a:p>
        </p:txBody>
      </p:sp>
      <p:sp>
        <p:nvSpPr>
          <p:cNvPr id="10" name="Step1BG"/>
          <p:cNvSpPr/>
          <p:nvPr/>
        </p:nvSpPr>
        <p:spPr>
          <a:xfrm>
            <a:off x="250000" y="3800000"/>
            <a:ext cx="2050000" cy="1700000"/>
          </a:xfrm>
          <a:prstGeom prst="roundRect">
            <a:avLst>
              <a:gd name="adj" fmla="val 5000"/>
            </a:avLst>
          </a:prstGeom>
          <a:solidFill>
            <a:srgbClr val="E3F2FD"/>
          </a:solidFill>
          <a:ln w="12700">
            <a:solidFill>
              <a:srgbClr val="0070C0"/>
            </a:solidFill>
          </a:ln>
        </p:spPr>
        <p:txBody>
          <a:bodyPr/>
          <a:lstStyle/>
          <a:p>
            <a:endParaRPr lang="fr-FR"/>
          </a:p>
        </p:txBody>
      </p:sp>
      <p:sp>
        <p:nvSpPr>
          <p:cNvPr id="11" name="Step1Content"/>
          <p:cNvSpPr/>
          <p:nvPr/>
        </p:nvSpPr>
        <p:spPr>
          <a:xfrm>
            <a:off x="250000" y="3800000"/>
            <a:ext cx="2050000" cy="1700000"/>
          </a:xfrm>
          <a:prstGeom prst="rect">
            <a:avLst/>
          </a:prstGeom>
          <a:noFill/>
        </p:spPr>
        <p:txBody>
          <a:bodyPr wrap="square" lIns="110000" tIns="80000" rIns="110000" bIns="80000" anchor="t"/>
          <a:lstStyle/>
          <a:p>
            <a:pPr algn="ctr">
              <a:spcAft>
                <a:spcPts val="200"/>
              </a:spcAft>
            </a:pPr>
            <a:r>
              <a:rPr lang="fr-FR" sz="1700" b="1">
                <a:solidFill>
                  <a:srgbClr val="0055A0"/>
                </a:solidFill>
                <a:latin typeface="Roboto" panose="02000000000000000000" pitchFamily="2" charset="0"/>
              </a:rPr>
              <a:t>FA</a:t>
            </a:r>
          </a:p>
          <a:p>
            <a:pPr algn="ctr">
              <a:spcAft>
                <a:spcPts val="200"/>
              </a:spcAft>
            </a:pPr>
            <a:r>
              <a:rPr lang="fr-FR" sz="1150">
                <a:solidFill>
                  <a:srgbClr val="546E7A"/>
                </a:solidFill>
                <a:latin typeface="Roboto" panose="02000000000000000000" pitchFamily="2" charset="0"/>
              </a:rPr>
              <a:t>Fiscalité additionnelle</a:t>
            </a:r>
          </a:p>
          <a:p>
            <a:pPr algn="ctr">
              <a:spcAft>
                <a:spcPts val="100"/>
              </a:spcAft>
            </a:pPr>
            <a:r>
              <a:rPr lang="fr-FR" sz="1100" i="1">
                <a:solidFill>
                  <a:srgbClr val="546E7A"/>
                </a:solidFill>
                <a:latin typeface="Roboto" panose="02000000000000000000" pitchFamily="2" charset="0"/>
              </a:rPr>
              <a:t>(CC)</a:t>
            </a:r>
          </a:p>
          <a:p>
            <a:pPr>
              <a:spcBef>
                <a:spcPts val="200"/>
              </a:spcBef>
            </a:pPr>
            <a:r>
              <a:rPr lang="fr-FR" sz="1150">
                <a:solidFill>
                  <a:srgbClr val="37474F"/>
                </a:solidFill>
                <a:latin typeface="Roboto" panose="02000000000000000000" pitchFamily="2" charset="0"/>
              </a:rPr>
              <a:t>Fiscalité partagée entre communes et EPCI. Les taux de TFB, TFNB et CFE s’additionnent.</a:t>
            </a:r>
          </a:p>
        </p:txBody>
      </p:sp>
      <p:sp>
        <p:nvSpPr>
          <p:cNvPr id="12" name="Step1Accent"/>
          <p:cNvSpPr/>
          <p:nvPr/>
        </p:nvSpPr>
        <p:spPr>
          <a:xfrm>
            <a:off x="250000" y="3800000"/>
            <a:ext cx="2050000" cy="60000"/>
          </a:xfrm>
          <a:prstGeom prst="roundRect">
            <a:avLst>
              <a:gd name="adj" fmla="val 50000"/>
            </a:avLst>
          </a:prstGeom>
          <a:solidFill>
            <a:srgbClr val="0070C0"/>
          </a:solidFill>
          <a:ln w="0">
            <a:noFill/>
          </a:ln>
        </p:spPr>
        <p:txBody>
          <a:bodyPr/>
          <a:lstStyle/>
          <a:p>
            <a:endParaRPr lang="fr-FR"/>
          </a:p>
        </p:txBody>
      </p:sp>
      <p:sp>
        <p:nvSpPr>
          <p:cNvPr id="20" name="Step2BG"/>
          <p:cNvSpPr/>
          <p:nvPr/>
        </p:nvSpPr>
        <p:spPr>
          <a:xfrm>
            <a:off x="2430000" y="2900000"/>
            <a:ext cx="2050000" cy="2600000"/>
          </a:xfrm>
          <a:prstGeom prst="roundRect">
            <a:avLst>
              <a:gd name="adj" fmla="val 4000"/>
            </a:avLst>
          </a:prstGeom>
          <a:solidFill>
            <a:srgbClr val="EDE7F6"/>
          </a:solidFill>
          <a:ln w="12700">
            <a:solidFill>
              <a:srgbClr val="5E35B1"/>
            </a:solidFill>
          </a:ln>
        </p:spPr>
        <p:txBody>
          <a:bodyPr/>
          <a:lstStyle/>
          <a:p>
            <a:endParaRPr lang="fr-FR"/>
          </a:p>
        </p:txBody>
      </p:sp>
      <p:sp>
        <p:nvSpPr>
          <p:cNvPr id="21" name="Step2Content"/>
          <p:cNvSpPr/>
          <p:nvPr/>
        </p:nvSpPr>
        <p:spPr>
          <a:xfrm>
            <a:off x="2430000" y="2900000"/>
            <a:ext cx="2050000" cy="2600000"/>
          </a:xfrm>
          <a:prstGeom prst="rect">
            <a:avLst/>
          </a:prstGeom>
          <a:noFill/>
        </p:spPr>
        <p:txBody>
          <a:bodyPr wrap="square" lIns="110000" tIns="80000" rIns="110000" bIns="80000" anchor="t"/>
          <a:lstStyle/>
          <a:p>
            <a:pPr algn="ctr">
              <a:spcAft>
                <a:spcPts val="200"/>
              </a:spcAft>
            </a:pPr>
            <a:r>
              <a:rPr lang="fr-FR" sz="1700" b="1">
                <a:solidFill>
                  <a:srgbClr val="4527A0"/>
                </a:solidFill>
                <a:latin typeface="Roboto" panose="02000000000000000000" pitchFamily="2" charset="0"/>
              </a:rPr>
              <a:t>FPZ</a:t>
            </a:r>
          </a:p>
          <a:p>
            <a:pPr algn="ctr">
              <a:spcAft>
                <a:spcPts val="200"/>
              </a:spcAft>
            </a:pPr>
            <a:r>
              <a:rPr lang="fr-FR" sz="1150">
                <a:solidFill>
                  <a:srgbClr val="546E7A"/>
                </a:solidFill>
                <a:latin typeface="Roboto" panose="02000000000000000000" pitchFamily="2" charset="0"/>
              </a:rPr>
              <a:t>Fiscalité professionnelle de zone</a:t>
            </a:r>
          </a:p>
          <a:p>
            <a:pPr algn="ctr">
              <a:spcAft>
                <a:spcPts val="100"/>
              </a:spcAft>
            </a:pPr>
            <a:r>
              <a:rPr lang="fr-FR" sz="1100" i="1">
                <a:solidFill>
                  <a:srgbClr val="546E7A"/>
                </a:solidFill>
                <a:latin typeface="Roboto" panose="02000000000000000000" pitchFamily="2" charset="0"/>
              </a:rPr>
              <a:t>(CC)</a:t>
            </a:r>
          </a:p>
          <a:p>
            <a:pPr>
              <a:spcBef>
                <a:spcPts val="200"/>
              </a:spcBef>
            </a:pPr>
            <a:r>
              <a:rPr lang="fr-FR" sz="1150">
                <a:solidFill>
                  <a:srgbClr val="37474F"/>
                </a:solidFill>
                <a:latin typeface="Roboto" panose="02000000000000000000" pitchFamily="2" charset="0"/>
              </a:rPr>
              <a:t>Même partage que FA, mais l’EPCI perçoit l’ensemble de la fiscalité économique sur les zones d’activités et/ou éoliennes.</a:t>
            </a:r>
          </a:p>
        </p:txBody>
      </p:sp>
      <p:sp>
        <p:nvSpPr>
          <p:cNvPr id="22" name="Step2Accent"/>
          <p:cNvSpPr/>
          <p:nvPr/>
        </p:nvSpPr>
        <p:spPr>
          <a:xfrm>
            <a:off x="2430000" y="2900000"/>
            <a:ext cx="2050000" cy="60000"/>
          </a:xfrm>
          <a:prstGeom prst="roundRect">
            <a:avLst>
              <a:gd name="adj" fmla="val 50000"/>
            </a:avLst>
          </a:prstGeom>
          <a:solidFill>
            <a:srgbClr val="5E35B1"/>
          </a:solidFill>
          <a:ln w="0">
            <a:noFill/>
          </a:ln>
        </p:spPr>
        <p:txBody>
          <a:bodyPr/>
          <a:lstStyle/>
          <a:p>
            <a:endParaRPr lang="fr-FR"/>
          </a:p>
        </p:txBody>
      </p:sp>
      <p:sp>
        <p:nvSpPr>
          <p:cNvPr id="25" name="FEUNote"/>
          <p:cNvSpPr/>
          <p:nvPr/>
        </p:nvSpPr>
        <p:spPr>
          <a:xfrm>
            <a:off x="2530000" y="4950000"/>
            <a:ext cx="1850000" cy="400000"/>
          </a:xfrm>
          <a:prstGeom prst="roundRect">
            <a:avLst>
              <a:gd name="adj" fmla="val 14000"/>
            </a:avLst>
          </a:prstGeom>
          <a:solidFill>
            <a:srgbClr val="D1C4E9"/>
          </a:solidFill>
          <a:ln w="0">
            <a:noFill/>
          </a:ln>
        </p:spPr>
        <p:txBody>
          <a:bodyPr wrap="square" lIns="72000" tIns="0" rIns="72000" bIns="0" anchor="ctr"/>
          <a:lstStyle/>
          <a:p>
            <a:pPr algn="ctr"/>
            <a:r>
              <a:rPr lang="fr-FR" sz="1150" b="1">
                <a:solidFill>
                  <a:srgbClr val="4527A0"/>
                </a:solidFill>
                <a:latin typeface="Roboto" panose="02000000000000000000" pitchFamily="2" charset="0"/>
              </a:rPr>
              <a:t>+ FEU</a:t>
            </a:r>
          </a:p>
          <a:p>
            <a:pPr algn="ctr"/>
            <a:r>
              <a:rPr lang="fr-FR" sz="1100">
                <a:solidFill>
                  <a:srgbClr val="4527A0"/>
                </a:solidFill>
                <a:latin typeface="Roboto" panose="02000000000000000000" pitchFamily="2" charset="0"/>
              </a:rPr>
              <a:t>Fiscalité éolienne unique</a:t>
            </a:r>
          </a:p>
        </p:txBody>
      </p:sp>
      <p:sp>
        <p:nvSpPr>
          <p:cNvPr id="30" name="Step3BG"/>
          <p:cNvSpPr/>
          <p:nvPr/>
        </p:nvSpPr>
        <p:spPr>
          <a:xfrm>
            <a:off x="4610000" y="1350000"/>
            <a:ext cx="4234000" cy="4150000"/>
          </a:xfrm>
          <a:prstGeom prst="roundRect">
            <a:avLst>
              <a:gd name="adj" fmla="val 3000"/>
            </a:avLst>
          </a:prstGeom>
          <a:solidFill>
            <a:srgbClr val="E8F5E9"/>
          </a:solidFill>
          <a:ln w="19050">
            <a:solidFill>
              <a:srgbClr val="2E7D32"/>
            </a:solidFill>
          </a:ln>
        </p:spPr>
        <p:txBody>
          <a:bodyPr/>
          <a:lstStyle/>
          <a:p>
            <a:endParaRPr lang="fr-FR"/>
          </a:p>
        </p:txBody>
      </p:sp>
      <p:sp>
        <p:nvSpPr>
          <p:cNvPr id="31" name="Step3Content"/>
          <p:cNvSpPr/>
          <p:nvPr/>
        </p:nvSpPr>
        <p:spPr>
          <a:xfrm>
            <a:off x="4610000" y="1350000"/>
            <a:ext cx="4234000" cy="4150000"/>
          </a:xfrm>
          <a:prstGeom prst="rect">
            <a:avLst/>
          </a:prstGeom>
          <a:noFill/>
        </p:spPr>
        <p:txBody>
          <a:bodyPr wrap="square" lIns="140000" tIns="100000" rIns="140000" bIns="100000" anchor="t"/>
          <a:lstStyle/>
          <a:p>
            <a:pPr algn="ctr">
              <a:spcAft>
                <a:spcPts val="200"/>
              </a:spcAft>
            </a:pPr>
            <a:r>
              <a:rPr lang="fr-FR" sz="2200" b="1">
                <a:solidFill>
                  <a:srgbClr val="1B5E20"/>
                </a:solidFill>
                <a:latin typeface="Roboto" panose="02000000000000000000" pitchFamily="2" charset="0"/>
              </a:rPr>
              <a:t>FPU</a:t>
            </a:r>
          </a:p>
          <a:p>
            <a:pPr algn="ctr">
              <a:spcAft>
                <a:spcPts val="200"/>
              </a:spcAft>
            </a:pPr>
            <a:r>
              <a:rPr lang="fr-FR" sz="1400">
                <a:solidFill>
                  <a:srgbClr val="546E7A"/>
                </a:solidFill>
                <a:latin typeface="Roboto" panose="02000000000000000000" pitchFamily="2" charset="0"/>
              </a:rPr>
              <a:t>Fiscalité professionnelle unique</a:t>
            </a:r>
          </a:p>
          <a:p>
            <a:pPr algn="ctr">
              <a:spcAft>
                <a:spcPts val="300"/>
              </a:spcAft>
            </a:pPr>
            <a:r>
              <a:rPr lang="fr-FR" sz="1250" i="1">
                <a:solidFill>
                  <a:srgbClr val="546E7A"/>
                </a:solidFill>
                <a:latin typeface="Roboto" panose="02000000000000000000" pitchFamily="2" charset="0"/>
              </a:rPr>
              <a:t>Régime obligatoire pour CA, CU, Métropoles</a:t>
            </a:r>
          </a:p>
          <a:p>
            <a:pPr>
              <a:spcBef>
                <a:spcPts val="300"/>
              </a:spcBef>
              <a:spcAft>
                <a:spcPts val="400"/>
              </a:spcAft>
            </a:pPr>
            <a:r>
              <a:rPr lang="fr-FR" sz="1300">
                <a:solidFill>
                  <a:srgbClr val="37474F"/>
                </a:solidFill>
                <a:latin typeface="Roboto" panose="02000000000000000000" pitchFamily="2" charset="0"/>
              </a:rPr>
              <a:t>L’EPCI perçoit à la place de ses communes membres les impôts économiques sur l’ensemble de son territoire.</a:t>
            </a:r>
          </a:p>
          <a:p>
            <a:pPr>
              <a:spcAft>
                <a:spcPts val="400"/>
              </a:spcAft>
            </a:pPr>
            <a:r>
              <a:rPr lang="fr-FR" sz="1300">
                <a:solidFill>
                  <a:srgbClr val="37474F"/>
                </a:solidFill>
                <a:latin typeface="Roboto" panose="02000000000000000000" pitchFamily="2" charset="0"/>
              </a:rPr>
              <a:t>Les communes ne perçoivent que les impôts ménages.</a:t>
            </a:r>
          </a:p>
          <a:p>
            <a:r>
              <a:rPr lang="fr-FR" sz="1300">
                <a:solidFill>
                  <a:srgbClr val="37474F"/>
                </a:solidFill>
                <a:latin typeface="Roboto" panose="02000000000000000000" pitchFamily="2" charset="0"/>
              </a:rPr>
              <a:t>L’EPCI perçoit également une fiscalité additionnelle sur les taxes ménages (TFB et TFNB).</a:t>
            </a:r>
          </a:p>
        </p:txBody>
      </p:sp>
      <p:sp>
        <p:nvSpPr>
          <p:cNvPr id="32" name="Step3Accent"/>
          <p:cNvSpPr/>
          <p:nvPr/>
        </p:nvSpPr>
        <p:spPr>
          <a:xfrm>
            <a:off x="4610000" y="1350000"/>
            <a:ext cx="4234000" cy="60000"/>
          </a:xfrm>
          <a:prstGeom prst="roundRect">
            <a:avLst>
              <a:gd name="adj" fmla="val 50000"/>
            </a:avLst>
          </a:prstGeom>
          <a:solidFill>
            <a:srgbClr val="2E7D32"/>
          </a:solidFill>
          <a:ln w="0">
            <a:noFill/>
          </a:ln>
        </p:spPr>
        <p:txBody>
          <a:bodyPr/>
          <a:lstStyle/>
          <a:p>
            <a:endParaRPr lang="fr-FR"/>
          </a:p>
        </p:txBody>
      </p:sp>
      <p:sp>
        <p:nvSpPr>
          <p:cNvPr id="35" name="FPUBadge1"/>
          <p:cNvSpPr/>
          <p:nvPr/>
        </p:nvSpPr>
        <p:spPr>
          <a:xfrm>
            <a:off x="4810000" y="4500000"/>
            <a:ext cx="1850000" cy="340000"/>
          </a:xfrm>
          <a:prstGeom prst="roundRect">
            <a:avLst>
              <a:gd name="adj" fmla="val 16000"/>
            </a:avLst>
          </a:prstGeom>
          <a:solidFill>
            <a:srgbClr val="2E7D32"/>
          </a:solidFill>
          <a:ln w="0">
            <a:noFill/>
          </a:ln>
        </p:spPr>
        <p:txBody>
          <a:bodyPr wrap="square" lIns="72000" tIns="0" rIns="72000" bIns="0" anchor="ctr"/>
          <a:lstStyle/>
          <a:p>
            <a:pPr algn="ctr"/>
            <a:r>
              <a:rPr lang="fr-FR" sz="1150" b="1">
                <a:solidFill>
                  <a:srgbClr val="FFFFFF"/>
                </a:solidFill>
                <a:latin typeface="Roboto" panose="02000000000000000000" pitchFamily="2" charset="0"/>
              </a:rPr>
              <a:t>Impôts éco. → EPCI</a:t>
            </a:r>
          </a:p>
        </p:txBody>
      </p:sp>
      <p:sp>
        <p:nvSpPr>
          <p:cNvPr id="36" name="FPUBadge2"/>
          <p:cNvSpPr/>
          <p:nvPr/>
        </p:nvSpPr>
        <p:spPr>
          <a:xfrm>
            <a:off x="6810000" y="4500000"/>
            <a:ext cx="1850000" cy="340000"/>
          </a:xfrm>
          <a:prstGeom prst="roundRect">
            <a:avLst>
              <a:gd name="adj" fmla="val 16000"/>
            </a:avLst>
          </a:prstGeom>
          <a:solidFill>
            <a:srgbClr val="1B5E20"/>
          </a:solidFill>
          <a:ln w="0">
            <a:noFill/>
          </a:ln>
        </p:spPr>
        <p:txBody>
          <a:bodyPr wrap="square" lIns="72000" tIns="0" rIns="72000" bIns="0" anchor="ctr"/>
          <a:lstStyle/>
          <a:p>
            <a:pPr algn="ctr"/>
            <a:r>
              <a:rPr lang="fr-FR" sz="1150" b="1">
                <a:solidFill>
                  <a:srgbClr val="FFFFFF"/>
                </a:solidFill>
                <a:latin typeface="Roboto" panose="02000000000000000000" pitchFamily="2" charset="0"/>
              </a:rPr>
              <a:t>+ FA sur TFB/TFNB</a:t>
            </a:r>
          </a:p>
        </p:txBody>
      </p:sp>
      <p:sp>
        <p:nvSpPr>
          <p:cNvPr id="90" name="Baseline"/>
          <p:cNvSpPr/>
          <p:nvPr/>
        </p:nvSpPr>
        <p:spPr>
          <a:xfrm>
            <a:off x="250000" y="5500000"/>
            <a:ext cx="8594000" cy="0"/>
          </a:xfrm>
          <a:prstGeom prst="line">
            <a:avLst/>
          </a:prstGeom>
          <a:ln w="19050" cap="flat">
            <a:solidFill>
              <a:srgbClr val="37474F"/>
            </a:solidFill>
          </a:ln>
        </p:spPr>
        <p:txBody>
          <a:bodyPr/>
          <a:lstStyle/>
          <a:p>
            <a:endParaRPr lang="fr-FR"/>
          </a:p>
        </p:txBody>
      </p:sp>
      <p:sp>
        <p:nvSpPr>
          <p:cNvPr id="91" name="LblCC"/>
          <p:cNvSpPr/>
          <p:nvPr/>
        </p:nvSpPr>
        <p:spPr>
          <a:xfrm>
            <a:off x="250000" y="5550000"/>
            <a:ext cx="4230000" cy="250000"/>
          </a:xfrm>
          <a:prstGeom prst="rect">
            <a:avLst/>
          </a:prstGeom>
          <a:noFill/>
        </p:spPr>
        <p:txBody>
          <a:bodyPr wrap="square" lIns="0" tIns="0" rIns="0" bIns="0" anchor="t"/>
          <a:lstStyle/>
          <a:p>
            <a:pPr algn="ctr"/>
            <a:r>
              <a:rPr lang="fr-FR" sz="1250" i="1">
                <a:solidFill>
                  <a:srgbClr val="546E7A"/>
                </a:solidFill>
                <a:latin typeface="Roboto" panose="02000000000000000000" pitchFamily="2" charset="0"/>
              </a:rPr>
              <a:t>Communautés de communes (CC)</a:t>
            </a:r>
          </a:p>
        </p:txBody>
      </p:sp>
      <p:sp>
        <p:nvSpPr>
          <p:cNvPr id="92" name="LblCAMet"/>
          <p:cNvSpPr/>
          <p:nvPr/>
        </p:nvSpPr>
        <p:spPr>
          <a:xfrm>
            <a:off x="4610000" y="5550000"/>
            <a:ext cx="4234000" cy="250000"/>
          </a:xfrm>
          <a:prstGeom prst="rect">
            <a:avLst/>
          </a:prstGeom>
          <a:noFill/>
        </p:spPr>
        <p:txBody>
          <a:bodyPr wrap="square" lIns="0" tIns="0" rIns="0" bIns="0" anchor="t"/>
          <a:lstStyle/>
          <a:p>
            <a:pPr algn="ctr"/>
            <a:r>
              <a:rPr lang="fr-FR" sz="1250" i="1">
                <a:solidFill>
                  <a:srgbClr val="546E7A"/>
                </a:solidFill>
                <a:latin typeface="Roboto" panose="02000000000000000000" pitchFamily="2" charset="0"/>
              </a:rPr>
              <a:t>CC (en option ) CA, CU, Métropoles (obligatoire)</a:t>
            </a:r>
          </a:p>
        </p:txBody>
      </p:sp>
    </p:spTree>
    <p:extLst>
      <p:ext uri="{BB962C8B-B14F-4D97-AF65-F5344CB8AC3E}">
        <p14:creationId xmlns:p14="http://schemas.microsoft.com/office/powerpoint/2010/main" val="1279773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79388" y="100000"/>
            <a:ext cx="6624637" cy="760000"/>
          </a:xfrm>
        </p:spPr>
        <p:txBody>
          <a:bodyPr>
            <a:normAutofit/>
          </a:bodyPr>
          <a:lstStyle/>
          <a:p>
            <a:pPr algn="l"/>
            <a:r>
              <a:rPr lang="fr-FR" sz="2600" b="1">
                <a:latin typeface="Roboto" panose="02000000000000000000" pitchFamily="2" charset="0"/>
              </a:rPr>
              <a:t>Répartition de la fiscalité selon le régime</a:t>
            </a:r>
          </a:p>
        </p:txBody>
      </p:sp>
      <p:sp>
        <p:nvSpPr>
          <p:cNvPr id="10" name="FAHeader"/>
          <p:cNvSpPr/>
          <p:nvPr/>
        </p:nvSpPr>
        <p:spPr>
          <a:xfrm>
            <a:off x="200001" y="1342143"/>
            <a:ext cx="4150000" cy="380000"/>
          </a:xfrm>
          <a:prstGeom prst="roundRect">
            <a:avLst>
              <a:gd name="adj" fmla="val 14000"/>
            </a:avLst>
          </a:prstGeom>
          <a:solidFill>
            <a:srgbClr val="0055A0"/>
          </a:solidFill>
          <a:ln w="0">
            <a:noFill/>
          </a:ln>
        </p:spPr>
        <p:txBody>
          <a:bodyPr wrap="square" lIns="120000" tIns="0" rIns="120000" bIns="0" anchor="ctr"/>
          <a:lstStyle/>
          <a:p>
            <a:pPr algn="ctr"/>
            <a:r>
              <a:rPr lang="fr-FR" sz="1800" b="1">
                <a:solidFill>
                  <a:srgbClr val="FFFFFF"/>
                </a:solidFill>
                <a:latin typeface="Roboto" panose="02000000000000000000" pitchFamily="2" charset="0"/>
              </a:rPr>
              <a:t>Fiscalité additionnelle</a:t>
            </a:r>
          </a:p>
        </p:txBody>
      </p:sp>
      <p:sp>
        <p:nvSpPr>
          <p:cNvPr id="20" name="FACommuneHdr"/>
          <p:cNvSpPr/>
          <p:nvPr/>
        </p:nvSpPr>
        <p:spPr>
          <a:xfrm>
            <a:off x="179388" y="1974943"/>
            <a:ext cx="2025000" cy="300000"/>
          </a:xfrm>
          <a:prstGeom prst="roundRect">
            <a:avLst>
              <a:gd name="adj" fmla="val 16000"/>
            </a:avLst>
          </a:prstGeom>
          <a:solidFill>
            <a:srgbClr val="FDE8E8"/>
          </a:solidFill>
          <a:ln w="12700">
            <a:solidFill>
              <a:srgbClr val="C62828"/>
            </a:solidFill>
          </a:ln>
        </p:spPr>
        <p:txBody>
          <a:bodyPr wrap="square" lIns="72000" tIns="0" rIns="72000" bIns="0" anchor="ctr"/>
          <a:lstStyle/>
          <a:p>
            <a:pPr algn="ctr"/>
            <a:r>
              <a:rPr lang="fr-FR" sz="1400" b="1">
                <a:solidFill>
                  <a:srgbClr val="B71C1C"/>
                </a:solidFill>
                <a:latin typeface="Roboto" panose="02000000000000000000" pitchFamily="2" charset="0"/>
              </a:rPr>
              <a:t>Communes</a:t>
            </a:r>
          </a:p>
        </p:txBody>
      </p:sp>
      <p:sp>
        <p:nvSpPr>
          <p:cNvPr id="21" name="FAEPCIHdr"/>
          <p:cNvSpPr/>
          <p:nvPr/>
        </p:nvSpPr>
        <p:spPr>
          <a:xfrm>
            <a:off x="2304388" y="1985886"/>
            <a:ext cx="2025000" cy="300000"/>
          </a:xfrm>
          <a:prstGeom prst="roundRect">
            <a:avLst>
              <a:gd name="adj" fmla="val 16000"/>
            </a:avLst>
          </a:prstGeom>
          <a:solidFill>
            <a:srgbClr val="E8F5E9"/>
          </a:solidFill>
          <a:ln w="12700">
            <a:solidFill>
              <a:srgbClr val="2E7D32"/>
            </a:solidFill>
          </a:ln>
        </p:spPr>
        <p:txBody>
          <a:bodyPr wrap="square" lIns="72000" tIns="0" rIns="72000" bIns="0" anchor="ctr"/>
          <a:lstStyle/>
          <a:p>
            <a:pPr algn="ctr"/>
            <a:r>
              <a:rPr lang="fr-FR" sz="1400" b="1">
                <a:solidFill>
                  <a:srgbClr val="1B5E20"/>
                </a:solidFill>
                <a:latin typeface="Roboto" panose="02000000000000000000" pitchFamily="2" charset="0"/>
              </a:rPr>
              <a:t>EPCI</a:t>
            </a:r>
          </a:p>
        </p:txBody>
      </p:sp>
      <p:sp>
        <p:nvSpPr>
          <p:cNvPr id="30" name="FACommuneTaxes"/>
          <p:cNvSpPr/>
          <p:nvPr/>
        </p:nvSpPr>
        <p:spPr>
          <a:xfrm>
            <a:off x="227997" y="2434000"/>
            <a:ext cx="2025000" cy="1700000"/>
          </a:xfrm>
          <a:prstGeom prst="roundRect">
            <a:avLst>
              <a:gd name="adj" fmla="val 6000"/>
            </a:avLst>
          </a:prstGeom>
          <a:solidFill>
            <a:srgbClr val="FAFAFA"/>
          </a:solidFill>
          <a:ln w="9525">
            <a:solidFill>
              <a:srgbClr val="E0E0E0"/>
            </a:solidFill>
          </a:ln>
        </p:spPr>
        <p:txBody>
          <a:bodyPr wrap="square" lIns="110000" tIns="72000" rIns="90000" bIns="72000" anchor="ctr"/>
          <a:lstStyle/>
          <a:p>
            <a:pPr>
              <a:spcAft>
                <a:spcPts val="400"/>
              </a:spcAft>
            </a:pPr>
            <a:r>
              <a:rPr lang="fr-FR" sz="1300">
                <a:solidFill>
                  <a:srgbClr val="37474F"/>
                </a:solidFill>
                <a:latin typeface="Roboto" panose="02000000000000000000" pitchFamily="2" charset="0"/>
              </a:rPr>
              <a:t>•  THRP (→ TFB)</a:t>
            </a:r>
          </a:p>
          <a:p>
            <a:pPr>
              <a:spcAft>
                <a:spcPts val="400"/>
              </a:spcAft>
            </a:pPr>
            <a:r>
              <a:rPr lang="fr-FR" sz="1300">
                <a:solidFill>
                  <a:srgbClr val="37474F"/>
                </a:solidFill>
                <a:latin typeface="Roboto" panose="02000000000000000000" pitchFamily="2" charset="0"/>
              </a:rPr>
              <a:t>•  THRS</a:t>
            </a:r>
          </a:p>
          <a:p>
            <a:pPr>
              <a:spcAft>
                <a:spcPts val="400"/>
              </a:spcAft>
            </a:pPr>
            <a:r>
              <a:rPr lang="fr-FR" sz="1300">
                <a:solidFill>
                  <a:srgbClr val="37474F"/>
                </a:solidFill>
                <a:latin typeface="Roboto" panose="02000000000000000000" pitchFamily="2" charset="0"/>
              </a:rPr>
              <a:t>•  TFB</a:t>
            </a:r>
          </a:p>
          <a:p>
            <a:pPr>
              <a:spcAft>
                <a:spcPts val="400"/>
              </a:spcAft>
            </a:pPr>
            <a:r>
              <a:rPr lang="fr-FR" sz="1300">
                <a:solidFill>
                  <a:srgbClr val="37474F"/>
                </a:solidFill>
                <a:latin typeface="Roboto" panose="02000000000000000000" pitchFamily="2" charset="0"/>
              </a:rPr>
              <a:t>•  TFNB</a:t>
            </a:r>
          </a:p>
          <a:p>
            <a:r>
              <a:rPr lang="fr-FR" sz="1300" b="1">
                <a:solidFill>
                  <a:srgbClr val="37474F"/>
                </a:solidFill>
                <a:latin typeface="Roboto" panose="02000000000000000000" pitchFamily="2" charset="0"/>
              </a:rPr>
              <a:t>•  Impôt économique</a:t>
            </a:r>
          </a:p>
        </p:txBody>
      </p:sp>
      <p:sp>
        <p:nvSpPr>
          <p:cNvPr id="31" name="FAEPCITaxes"/>
          <p:cNvSpPr/>
          <p:nvPr/>
        </p:nvSpPr>
        <p:spPr>
          <a:xfrm>
            <a:off x="2374998" y="2427544"/>
            <a:ext cx="2025000" cy="1700000"/>
          </a:xfrm>
          <a:prstGeom prst="roundRect">
            <a:avLst>
              <a:gd name="adj" fmla="val 6000"/>
            </a:avLst>
          </a:prstGeom>
          <a:solidFill>
            <a:srgbClr val="FAFAFA"/>
          </a:solidFill>
          <a:ln w="9525">
            <a:solidFill>
              <a:srgbClr val="E0E0E0"/>
            </a:solidFill>
          </a:ln>
        </p:spPr>
        <p:txBody>
          <a:bodyPr wrap="square" lIns="110000" tIns="72000" rIns="90000" bIns="72000" anchor="ctr"/>
          <a:lstStyle/>
          <a:p>
            <a:pPr>
              <a:spcAft>
                <a:spcPts val="400"/>
              </a:spcAft>
            </a:pPr>
            <a:r>
              <a:rPr lang="fr-FR" sz="1300">
                <a:solidFill>
                  <a:srgbClr val="37474F"/>
                </a:solidFill>
                <a:latin typeface="Roboto" panose="02000000000000000000" pitchFamily="2" charset="0"/>
              </a:rPr>
              <a:t>•  THRP (→ TVA)</a:t>
            </a:r>
          </a:p>
          <a:p>
            <a:pPr>
              <a:spcAft>
                <a:spcPts val="400"/>
              </a:spcAft>
            </a:pPr>
            <a:r>
              <a:rPr lang="fr-FR" sz="1300">
                <a:solidFill>
                  <a:srgbClr val="37474F"/>
                </a:solidFill>
                <a:latin typeface="Roboto" panose="02000000000000000000" pitchFamily="2" charset="0"/>
              </a:rPr>
              <a:t>•  THRS</a:t>
            </a:r>
          </a:p>
          <a:p>
            <a:pPr>
              <a:spcAft>
                <a:spcPts val="400"/>
              </a:spcAft>
            </a:pPr>
            <a:r>
              <a:rPr lang="fr-FR" sz="1300">
                <a:solidFill>
                  <a:srgbClr val="37474F"/>
                </a:solidFill>
                <a:latin typeface="Roboto" panose="02000000000000000000" pitchFamily="2" charset="0"/>
              </a:rPr>
              <a:t>•  TFB</a:t>
            </a:r>
          </a:p>
          <a:p>
            <a:pPr>
              <a:spcAft>
                <a:spcPts val="400"/>
              </a:spcAft>
            </a:pPr>
            <a:r>
              <a:rPr lang="fr-FR" sz="1300">
                <a:solidFill>
                  <a:srgbClr val="37474F"/>
                </a:solidFill>
                <a:latin typeface="Roboto" panose="02000000000000000000" pitchFamily="2" charset="0"/>
              </a:rPr>
              <a:t>•  TFNB</a:t>
            </a:r>
          </a:p>
          <a:p>
            <a:r>
              <a:rPr lang="fr-FR" sz="1300" b="1">
                <a:solidFill>
                  <a:srgbClr val="37474F"/>
                </a:solidFill>
                <a:latin typeface="Roboto" panose="02000000000000000000" pitchFamily="2" charset="0"/>
              </a:rPr>
              <a:t>•  Impôt économique</a:t>
            </a:r>
          </a:p>
        </p:txBody>
      </p:sp>
      <p:sp>
        <p:nvSpPr>
          <p:cNvPr id="32" name="FAEqual"/>
          <p:cNvSpPr/>
          <p:nvPr/>
        </p:nvSpPr>
        <p:spPr>
          <a:xfrm>
            <a:off x="179388" y="4528001"/>
            <a:ext cx="4150000" cy="300000"/>
          </a:xfrm>
          <a:prstGeom prst="roundRect">
            <a:avLst>
              <a:gd name="adj" fmla="val 16000"/>
            </a:avLst>
          </a:prstGeom>
          <a:solidFill>
            <a:srgbClr val="E3F2FD"/>
          </a:solidFill>
          <a:ln w="0">
            <a:noFill/>
          </a:ln>
        </p:spPr>
        <p:txBody>
          <a:bodyPr wrap="square" lIns="72000" tIns="0" rIns="72000" bIns="0" anchor="ctr"/>
          <a:lstStyle/>
          <a:p>
            <a:pPr algn="ctr"/>
            <a:r>
              <a:rPr lang="fr-FR" sz="1300">
                <a:solidFill>
                  <a:srgbClr val="0055A0"/>
                </a:solidFill>
                <a:latin typeface="Roboto" panose="02000000000000000000" pitchFamily="2" charset="0"/>
              </a:rPr>
              <a:t>Les deux partagent l’ensemble de la fiscalité</a:t>
            </a:r>
          </a:p>
        </p:txBody>
      </p:sp>
      <p:sp>
        <p:nvSpPr>
          <p:cNvPr id="50" name="VSep"/>
          <p:cNvSpPr/>
          <p:nvPr/>
        </p:nvSpPr>
        <p:spPr>
          <a:xfrm flipH="1">
            <a:off x="4472002" y="1308999"/>
            <a:ext cx="23798" cy="3519002"/>
          </a:xfrm>
          <a:prstGeom prst="line">
            <a:avLst/>
          </a:prstGeom>
          <a:ln w="12700" cap="flat" cmpd="sng" algn="ctr">
            <a:solidFill>
              <a:srgbClr val="B0BEC5"/>
            </a:solidFill>
            <a:prstDash val="dash"/>
          </a:ln>
        </p:spPr>
        <p:txBody>
          <a:bodyPr/>
          <a:lstStyle/>
          <a:p>
            <a:endParaRPr lang="fr-FR"/>
          </a:p>
        </p:txBody>
      </p:sp>
      <p:sp>
        <p:nvSpPr>
          <p:cNvPr id="60" name="FPUHeader"/>
          <p:cNvSpPr/>
          <p:nvPr/>
        </p:nvSpPr>
        <p:spPr>
          <a:xfrm>
            <a:off x="4671999" y="1309000"/>
            <a:ext cx="4150000" cy="380000"/>
          </a:xfrm>
          <a:prstGeom prst="roundRect">
            <a:avLst>
              <a:gd name="adj" fmla="val 14000"/>
            </a:avLst>
          </a:prstGeom>
          <a:solidFill>
            <a:srgbClr val="5E35B1"/>
          </a:solidFill>
          <a:ln w="0">
            <a:noFill/>
          </a:ln>
        </p:spPr>
        <p:txBody>
          <a:bodyPr wrap="square" lIns="120000" tIns="0" rIns="120000" bIns="0" anchor="ctr"/>
          <a:lstStyle/>
          <a:p>
            <a:pPr algn="ctr"/>
            <a:r>
              <a:rPr lang="fr-FR" sz="1800" b="1">
                <a:solidFill>
                  <a:srgbClr val="FFFFFF"/>
                </a:solidFill>
                <a:latin typeface="Roboto" panose="02000000000000000000" pitchFamily="2" charset="0"/>
              </a:rPr>
              <a:t>Fiscalité professionnelle unique</a:t>
            </a:r>
          </a:p>
        </p:txBody>
      </p:sp>
      <p:sp>
        <p:nvSpPr>
          <p:cNvPr id="70" name="FPUCommuneHdr"/>
          <p:cNvSpPr/>
          <p:nvPr/>
        </p:nvSpPr>
        <p:spPr>
          <a:xfrm>
            <a:off x="4622000" y="2003000"/>
            <a:ext cx="2025000" cy="300000"/>
          </a:xfrm>
          <a:prstGeom prst="roundRect">
            <a:avLst>
              <a:gd name="adj" fmla="val 16000"/>
            </a:avLst>
          </a:prstGeom>
          <a:solidFill>
            <a:srgbClr val="FDE8E8"/>
          </a:solidFill>
          <a:ln w="12700">
            <a:solidFill>
              <a:srgbClr val="C62828"/>
            </a:solidFill>
          </a:ln>
        </p:spPr>
        <p:txBody>
          <a:bodyPr wrap="square" lIns="72000" tIns="0" rIns="72000" bIns="0" anchor="ctr"/>
          <a:lstStyle/>
          <a:p>
            <a:pPr algn="ctr"/>
            <a:r>
              <a:rPr lang="fr-FR" sz="1400" b="1">
                <a:solidFill>
                  <a:srgbClr val="B71C1C"/>
                </a:solidFill>
                <a:latin typeface="Roboto" panose="02000000000000000000" pitchFamily="2" charset="0"/>
              </a:rPr>
              <a:t>Communes</a:t>
            </a:r>
          </a:p>
        </p:txBody>
      </p:sp>
      <p:sp>
        <p:nvSpPr>
          <p:cNvPr id="71" name="FPUEPCIHdr"/>
          <p:cNvSpPr/>
          <p:nvPr/>
        </p:nvSpPr>
        <p:spPr>
          <a:xfrm>
            <a:off x="6869000" y="1990000"/>
            <a:ext cx="2025000" cy="300000"/>
          </a:xfrm>
          <a:prstGeom prst="roundRect">
            <a:avLst>
              <a:gd name="adj" fmla="val 16000"/>
            </a:avLst>
          </a:prstGeom>
          <a:solidFill>
            <a:srgbClr val="E8F5E9"/>
          </a:solidFill>
          <a:ln w="12700">
            <a:solidFill>
              <a:srgbClr val="2E7D32"/>
            </a:solidFill>
          </a:ln>
        </p:spPr>
        <p:txBody>
          <a:bodyPr wrap="square" lIns="72000" tIns="0" rIns="72000" bIns="0" anchor="ctr"/>
          <a:lstStyle/>
          <a:p>
            <a:pPr algn="ctr"/>
            <a:r>
              <a:rPr lang="fr-FR" sz="1400" b="1">
                <a:solidFill>
                  <a:srgbClr val="1B5E20"/>
                </a:solidFill>
                <a:latin typeface="Roboto" panose="02000000000000000000" pitchFamily="2" charset="0"/>
              </a:rPr>
              <a:t>EPCI</a:t>
            </a:r>
          </a:p>
        </p:txBody>
      </p:sp>
      <p:sp>
        <p:nvSpPr>
          <p:cNvPr id="80" name="FPUCommuneTaxes"/>
          <p:cNvSpPr/>
          <p:nvPr/>
        </p:nvSpPr>
        <p:spPr>
          <a:xfrm>
            <a:off x="4671999" y="2460000"/>
            <a:ext cx="2025000" cy="1700000"/>
          </a:xfrm>
          <a:prstGeom prst="roundRect">
            <a:avLst>
              <a:gd name="adj" fmla="val 6000"/>
            </a:avLst>
          </a:prstGeom>
          <a:solidFill>
            <a:srgbClr val="FAFAFA"/>
          </a:solidFill>
          <a:ln w="9525">
            <a:solidFill>
              <a:srgbClr val="E0E0E0"/>
            </a:solidFill>
          </a:ln>
        </p:spPr>
        <p:txBody>
          <a:bodyPr wrap="square" lIns="110000" tIns="72000" rIns="90000" bIns="72000" anchor="ctr"/>
          <a:lstStyle/>
          <a:p>
            <a:pPr>
              <a:spcAft>
                <a:spcPts val="400"/>
              </a:spcAft>
            </a:pPr>
            <a:r>
              <a:rPr lang="fr-FR" sz="1300">
                <a:solidFill>
                  <a:srgbClr val="37474F"/>
                </a:solidFill>
                <a:latin typeface="Roboto" panose="02000000000000000000" pitchFamily="2" charset="0"/>
              </a:rPr>
              <a:t>•  THRP (→ TFB)</a:t>
            </a:r>
          </a:p>
          <a:p>
            <a:pPr>
              <a:spcAft>
                <a:spcPts val="400"/>
              </a:spcAft>
            </a:pPr>
            <a:r>
              <a:rPr lang="fr-FR" sz="1300">
                <a:solidFill>
                  <a:srgbClr val="37474F"/>
                </a:solidFill>
                <a:latin typeface="Roboto" panose="02000000000000000000" pitchFamily="2" charset="0"/>
              </a:rPr>
              <a:t>•  THRS</a:t>
            </a:r>
          </a:p>
          <a:p>
            <a:pPr>
              <a:spcAft>
                <a:spcPts val="400"/>
              </a:spcAft>
            </a:pPr>
            <a:r>
              <a:rPr lang="fr-FR" sz="1300">
                <a:solidFill>
                  <a:srgbClr val="37474F"/>
                </a:solidFill>
                <a:latin typeface="Roboto" panose="02000000000000000000" pitchFamily="2" charset="0"/>
              </a:rPr>
              <a:t>•  TFB</a:t>
            </a:r>
          </a:p>
          <a:p>
            <a:pPr>
              <a:spcAft>
                <a:spcPts val="400"/>
              </a:spcAft>
            </a:pPr>
            <a:r>
              <a:rPr lang="fr-FR" sz="1300">
                <a:solidFill>
                  <a:srgbClr val="37474F"/>
                </a:solidFill>
                <a:latin typeface="Roboto" panose="02000000000000000000" pitchFamily="2" charset="0"/>
              </a:rPr>
              <a:t>•  TFNB</a:t>
            </a:r>
          </a:p>
          <a:p>
            <a:pPr>
              <a:spcAft>
                <a:spcPts val="200"/>
              </a:spcAft>
            </a:pPr>
            <a:endParaRPr lang="fr-FR" sz="1000"/>
          </a:p>
          <a:p>
            <a:pPr algn="ctr"/>
            <a:r>
              <a:rPr lang="fr-FR" sz="1250" i="1">
                <a:solidFill>
                  <a:srgbClr val="B71C1C"/>
                </a:solidFill>
                <a:latin typeface="Roboto" panose="02000000000000000000" pitchFamily="2" charset="0"/>
              </a:rPr>
              <a:t>Plus  d’impôt économique</a:t>
            </a:r>
          </a:p>
        </p:txBody>
      </p:sp>
      <p:sp>
        <p:nvSpPr>
          <p:cNvPr id="81" name="FPUEPCITaxes"/>
          <p:cNvSpPr/>
          <p:nvPr/>
        </p:nvSpPr>
        <p:spPr>
          <a:xfrm>
            <a:off x="6796999" y="2423000"/>
            <a:ext cx="2025000" cy="1700000"/>
          </a:xfrm>
          <a:prstGeom prst="roundRect">
            <a:avLst>
              <a:gd name="adj" fmla="val 6000"/>
            </a:avLst>
          </a:prstGeom>
          <a:solidFill>
            <a:srgbClr val="FAFAFA"/>
          </a:solidFill>
          <a:ln w="9525">
            <a:solidFill>
              <a:srgbClr val="E0E0E0"/>
            </a:solidFill>
          </a:ln>
        </p:spPr>
        <p:txBody>
          <a:bodyPr wrap="square" lIns="110000" tIns="72000" rIns="90000" bIns="72000" anchor="ctr"/>
          <a:lstStyle/>
          <a:p>
            <a:pPr>
              <a:spcAft>
                <a:spcPts val="400"/>
              </a:spcAft>
            </a:pPr>
            <a:r>
              <a:rPr lang="fr-FR" sz="1300" dirty="0">
                <a:solidFill>
                  <a:srgbClr val="37474F"/>
                </a:solidFill>
                <a:latin typeface="Roboto" panose="02000000000000000000" pitchFamily="2" charset="0"/>
              </a:rPr>
              <a:t>•  THRP (→ TVA)</a:t>
            </a:r>
          </a:p>
          <a:p>
            <a:pPr>
              <a:spcAft>
                <a:spcPts val="400"/>
              </a:spcAft>
            </a:pPr>
            <a:r>
              <a:rPr lang="fr-FR" sz="1300" dirty="0">
                <a:solidFill>
                  <a:srgbClr val="37474F"/>
                </a:solidFill>
                <a:latin typeface="Roboto" panose="02000000000000000000" pitchFamily="2" charset="0"/>
              </a:rPr>
              <a:t>•  THRS</a:t>
            </a:r>
          </a:p>
          <a:p>
            <a:pPr>
              <a:spcAft>
                <a:spcPts val="400"/>
              </a:spcAft>
            </a:pPr>
            <a:r>
              <a:rPr lang="fr-FR" sz="1300" dirty="0">
                <a:solidFill>
                  <a:srgbClr val="37474F"/>
                </a:solidFill>
                <a:latin typeface="Roboto" panose="02000000000000000000" pitchFamily="2" charset="0"/>
              </a:rPr>
              <a:t>•  TFB</a:t>
            </a:r>
          </a:p>
          <a:p>
            <a:pPr>
              <a:spcAft>
                <a:spcPts val="400"/>
              </a:spcAft>
            </a:pPr>
            <a:r>
              <a:rPr lang="fr-FR" sz="1300" dirty="0">
                <a:solidFill>
                  <a:srgbClr val="37474F"/>
                </a:solidFill>
                <a:latin typeface="Roboto" panose="02000000000000000000" pitchFamily="2" charset="0"/>
              </a:rPr>
              <a:t>•  TFNB</a:t>
            </a:r>
          </a:p>
          <a:p>
            <a:r>
              <a:rPr lang="fr-FR" sz="1400" b="1" dirty="0">
                <a:solidFill>
                  <a:srgbClr val="2E7D32"/>
                </a:solidFill>
                <a:latin typeface="Roboto" panose="02000000000000000000" pitchFamily="2" charset="0"/>
              </a:rPr>
              <a:t>•  Impôt économique</a:t>
            </a:r>
          </a:p>
        </p:txBody>
      </p:sp>
      <p:sp>
        <p:nvSpPr>
          <p:cNvPr id="83" name="FPUExclusifBadge"/>
          <p:cNvSpPr/>
          <p:nvPr/>
        </p:nvSpPr>
        <p:spPr>
          <a:xfrm>
            <a:off x="6804025" y="3874000"/>
            <a:ext cx="2025000" cy="260000"/>
          </a:xfrm>
          <a:prstGeom prst="roundRect">
            <a:avLst>
              <a:gd name="adj" fmla="val 20000"/>
            </a:avLst>
          </a:prstGeom>
          <a:solidFill>
            <a:srgbClr val="2E7D32"/>
          </a:solidFill>
          <a:ln w="0">
            <a:noFill/>
          </a:ln>
        </p:spPr>
        <p:txBody>
          <a:bodyPr wrap="square" lIns="72000" tIns="0" rIns="72000" bIns="0" anchor="ctr"/>
          <a:lstStyle/>
          <a:p>
            <a:pPr algn="ctr"/>
            <a:r>
              <a:rPr lang="fr-FR" sz="1250" b="1">
                <a:solidFill>
                  <a:srgbClr val="FFFFFF"/>
                </a:solidFill>
                <a:latin typeface="Roboto" panose="02000000000000000000" pitchFamily="2" charset="0"/>
              </a:rPr>
              <a:t>Exclusivité EPCI</a:t>
            </a:r>
          </a:p>
        </p:txBody>
      </p:sp>
      <p:sp>
        <p:nvSpPr>
          <p:cNvPr id="84" name="FPUCompensation"/>
          <p:cNvSpPr/>
          <p:nvPr/>
        </p:nvSpPr>
        <p:spPr>
          <a:xfrm>
            <a:off x="4572000" y="4474000"/>
            <a:ext cx="4150000" cy="457000"/>
          </a:xfrm>
          <a:prstGeom prst="roundRect">
            <a:avLst>
              <a:gd name="adj" fmla="val 16000"/>
            </a:avLst>
          </a:prstGeom>
          <a:solidFill>
            <a:srgbClr val="FFF3E0"/>
          </a:solidFill>
          <a:ln w="12700">
            <a:solidFill>
              <a:srgbClr val="E65100"/>
            </a:solidFill>
          </a:ln>
        </p:spPr>
        <p:txBody>
          <a:bodyPr wrap="square" lIns="100000" tIns="0" rIns="100000" bIns="0" anchor="ctr"/>
          <a:lstStyle/>
          <a:p>
            <a:pPr algn="ctr"/>
            <a:r>
              <a:rPr lang="fr-FR" sz="1300" b="1" dirty="0">
                <a:solidFill>
                  <a:srgbClr val="E65100"/>
                </a:solidFill>
                <a:latin typeface="Roboto" panose="02000000000000000000" pitchFamily="2" charset="0"/>
              </a:rPr>
              <a:t>⚠ Nécessité d’une compensation financière (AC) pour la commune </a:t>
            </a:r>
          </a:p>
        </p:txBody>
      </p:sp>
      <p:sp>
        <p:nvSpPr>
          <p:cNvPr id="90" name="Footer"/>
          <p:cNvSpPr/>
          <p:nvPr/>
        </p:nvSpPr>
        <p:spPr>
          <a:xfrm>
            <a:off x="179388" y="5138001"/>
            <a:ext cx="8644000" cy="1700000"/>
          </a:xfrm>
          <a:prstGeom prst="roundRect">
            <a:avLst>
              <a:gd name="adj" fmla="val 6000"/>
            </a:avLst>
          </a:prstGeom>
          <a:solidFill>
            <a:srgbClr val="ECEFF1"/>
          </a:solidFill>
          <a:ln w="0">
            <a:noFill/>
          </a:ln>
        </p:spPr>
        <p:txBody>
          <a:bodyPr wrap="square" lIns="130000" tIns="54000" rIns="130000" bIns="54000" anchor="ctr"/>
          <a:lstStyle/>
          <a:p>
            <a:pPr>
              <a:spcAft>
                <a:spcPts val="200"/>
              </a:spcAft>
            </a:pPr>
            <a:r>
              <a:rPr lang="fr-FR" sz="1650" b="1" dirty="0">
                <a:solidFill>
                  <a:srgbClr val="0055A0"/>
                </a:solidFill>
                <a:latin typeface="Roboto" panose="02000000000000000000" pitchFamily="2" charset="0"/>
              </a:rPr>
              <a:t>Glossaire</a:t>
            </a:r>
          </a:p>
          <a:p>
            <a:pPr lvl="1">
              <a:spcAft>
                <a:spcPts val="100"/>
              </a:spcAft>
            </a:pPr>
            <a:r>
              <a:rPr lang="fr-FR" sz="1650" dirty="0">
                <a:solidFill>
                  <a:srgbClr val="546E7A"/>
                </a:solidFill>
                <a:latin typeface="Roboto" panose="02000000000000000000" pitchFamily="2" charset="0"/>
              </a:rPr>
              <a:t>THRP = Taxe d’habitation sur les résidences principales  </a:t>
            </a:r>
          </a:p>
          <a:p>
            <a:pPr lvl="1">
              <a:spcAft>
                <a:spcPts val="100"/>
              </a:spcAft>
            </a:pPr>
            <a:r>
              <a:rPr lang="fr-FR" sz="1650" dirty="0">
                <a:solidFill>
                  <a:srgbClr val="546E7A"/>
                </a:solidFill>
                <a:latin typeface="Roboto" panose="02000000000000000000" pitchFamily="2" charset="0"/>
              </a:rPr>
              <a:t>THRS = Taxe d’habitation sur les résidences secondaires</a:t>
            </a:r>
          </a:p>
          <a:p>
            <a:pPr lvl="1"/>
            <a:r>
              <a:rPr lang="fr-FR" sz="1650" dirty="0">
                <a:solidFill>
                  <a:srgbClr val="546E7A"/>
                </a:solidFill>
                <a:latin typeface="Roboto" panose="02000000000000000000" pitchFamily="2" charset="0"/>
              </a:rPr>
              <a:t>TFB = Taxe foncière bâtie   </a:t>
            </a:r>
          </a:p>
          <a:p>
            <a:pPr lvl="1"/>
            <a:r>
              <a:rPr lang="fr-FR" sz="1650" dirty="0">
                <a:solidFill>
                  <a:srgbClr val="546E7A"/>
                </a:solidFill>
                <a:latin typeface="Roboto" panose="02000000000000000000" pitchFamily="2" charset="0"/>
              </a:rPr>
              <a:t>TFNB = Taxe foncière non bâtie   </a:t>
            </a:r>
          </a:p>
          <a:p>
            <a:pPr lvl="1"/>
            <a:r>
              <a:rPr lang="fr-FR" sz="1650" dirty="0">
                <a:solidFill>
                  <a:srgbClr val="546E7A"/>
                </a:solidFill>
                <a:latin typeface="Roboto" panose="02000000000000000000" pitchFamily="2" charset="0"/>
              </a:rPr>
              <a:t>AC = Attribution de compensation</a:t>
            </a:r>
          </a:p>
        </p:txBody>
      </p:sp>
    </p:spTree>
    <p:extLst>
      <p:ext uri="{BB962C8B-B14F-4D97-AF65-F5344CB8AC3E}">
        <p14:creationId xmlns:p14="http://schemas.microsoft.com/office/powerpoint/2010/main" val="3938132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a:bodyPr>
          <a:lstStyle/>
          <a:p>
            <a:r>
              <a:rPr lang="fr-FR"/>
              <a:t>Les grands principes</a:t>
            </a:r>
          </a:p>
        </p:txBody>
      </p:sp>
      <p:sp>
        <p:nvSpPr>
          <p:cNvPr id="10" name="R10"/>
          <p:cNvSpPr/>
          <p:nvPr/>
        </p:nvSpPr>
        <p:spPr>
          <a:xfrm>
            <a:off x="457200" y="1500000"/>
            <a:ext cx="3980000" cy="520000"/>
          </a:xfrm>
          <a:prstGeom prst="roundRect">
            <a:avLst>
              <a:gd name="adj" fmla="val 5000"/>
            </a:avLst>
          </a:prstGeom>
          <a:solidFill>
            <a:srgbClr val="0055A0"/>
          </a:solidFill>
          <a:ln w="0">
            <a:noFill/>
          </a:ln>
        </p:spPr>
        <p:txBody>
          <a:bodyPr/>
          <a:lstStyle/>
          <a:p>
            <a:endParaRPr lang="fr-FR"/>
          </a:p>
        </p:txBody>
      </p:sp>
      <p:sp>
        <p:nvSpPr>
          <p:cNvPr id="11" name="T11"/>
          <p:cNvSpPr txBox="1"/>
          <p:nvPr/>
        </p:nvSpPr>
        <p:spPr>
          <a:xfrm>
            <a:off x="457200" y="1500000"/>
            <a:ext cx="3980000" cy="520000"/>
          </a:xfrm>
          <a:prstGeom prst="rect">
            <a:avLst/>
          </a:prstGeom>
          <a:noFill/>
        </p:spPr>
        <p:txBody>
          <a:bodyPr lIns="108000" tIns="72000" rIns="108000" bIns="72000" anchor="ctr">
            <a:noAutofit/>
          </a:bodyPr>
          <a:lstStyle/>
          <a:p>
            <a:pPr algn="ctr">
              <a:spcAft>
                <a:spcPts val="200"/>
              </a:spcAft>
            </a:pPr>
            <a:r>
              <a:rPr lang="fr-FR" sz="1650" b="1">
                <a:solidFill>
                  <a:srgbClr val="FFFFFF"/>
                </a:solidFill>
              </a:rPr>
              <a:t>Fiscalité professionnelle unique</a:t>
            </a:r>
          </a:p>
        </p:txBody>
      </p:sp>
      <p:sp>
        <p:nvSpPr>
          <p:cNvPr id="12" name="R12"/>
          <p:cNvSpPr/>
          <p:nvPr/>
        </p:nvSpPr>
        <p:spPr>
          <a:xfrm>
            <a:off x="4707000" y="1500000"/>
            <a:ext cx="3980000" cy="520000"/>
          </a:xfrm>
          <a:prstGeom prst="roundRect">
            <a:avLst>
              <a:gd name="adj" fmla="val 5000"/>
            </a:avLst>
          </a:prstGeom>
          <a:solidFill>
            <a:srgbClr val="2E7D32"/>
          </a:solidFill>
          <a:ln w="0">
            <a:noFill/>
          </a:ln>
        </p:spPr>
        <p:txBody>
          <a:bodyPr/>
          <a:lstStyle/>
          <a:p>
            <a:endParaRPr lang="fr-FR"/>
          </a:p>
        </p:txBody>
      </p:sp>
      <p:sp>
        <p:nvSpPr>
          <p:cNvPr id="13" name="T13"/>
          <p:cNvSpPr txBox="1"/>
          <p:nvPr/>
        </p:nvSpPr>
        <p:spPr>
          <a:xfrm>
            <a:off x="4707000" y="1500000"/>
            <a:ext cx="3980000" cy="520000"/>
          </a:xfrm>
          <a:prstGeom prst="rect">
            <a:avLst/>
          </a:prstGeom>
          <a:noFill/>
        </p:spPr>
        <p:txBody>
          <a:bodyPr lIns="108000" tIns="72000" rIns="108000" bIns="72000" anchor="ctr">
            <a:noAutofit/>
          </a:bodyPr>
          <a:lstStyle/>
          <a:p>
            <a:pPr algn="ctr">
              <a:spcAft>
                <a:spcPts val="200"/>
              </a:spcAft>
            </a:pPr>
            <a:r>
              <a:rPr lang="fr-FR" sz="1650" b="1">
                <a:solidFill>
                  <a:srgbClr val="FFFFFF"/>
                </a:solidFill>
              </a:rPr>
              <a:t>Fiscalité additionnelle</a:t>
            </a:r>
          </a:p>
        </p:txBody>
      </p:sp>
      <p:sp>
        <p:nvSpPr>
          <p:cNvPr id="14" name="R14"/>
          <p:cNvSpPr/>
          <p:nvPr/>
        </p:nvSpPr>
        <p:spPr>
          <a:xfrm>
            <a:off x="457200" y="2200000"/>
            <a:ext cx="8229600" cy="420000"/>
          </a:xfrm>
          <a:prstGeom prst="roundRect">
            <a:avLst>
              <a:gd name="adj" fmla="val 5000"/>
            </a:avLst>
          </a:prstGeom>
          <a:solidFill>
            <a:srgbClr val="ECEFF1"/>
          </a:solidFill>
          <a:ln w="12700">
            <a:solidFill>
              <a:srgbClr val="B0BEC5"/>
            </a:solidFill>
          </a:ln>
        </p:spPr>
        <p:txBody>
          <a:bodyPr/>
          <a:lstStyle/>
          <a:p>
            <a:endParaRPr lang="fr-FR"/>
          </a:p>
        </p:txBody>
      </p:sp>
      <p:sp>
        <p:nvSpPr>
          <p:cNvPr id="15" name="T15"/>
          <p:cNvSpPr txBox="1"/>
          <p:nvPr/>
        </p:nvSpPr>
        <p:spPr>
          <a:xfrm>
            <a:off x="457200" y="2200000"/>
            <a:ext cx="8229600" cy="420000"/>
          </a:xfrm>
          <a:prstGeom prst="rect">
            <a:avLst/>
          </a:prstGeom>
          <a:noFill/>
        </p:spPr>
        <p:txBody>
          <a:bodyPr lIns="108000" tIns="72000" rIns="108000" bIns="72000" anchor="ctr">
            <a:noAutofit/>
          </a:bodyPr>
          <a:lstStyle/>
          <a:p>
            <a:pPr algn="ctr">
              <a:spcAft>
                <a:spcPts val="200"/>
              </a:spcAft>
            </a:pPr>
            <a:r>
              <a:rPr lang="fr-FR" sz="1400" b="1">
                <a:solidFill>
                  <a:srgbClr val="37474F"/>
                </a:solidFill>
              </a:rPr>
              <a:t>Fixation des taux pour la fiscalité professionnelle</a:t>
            </a:r>
          </a:p>
        </p:txBody>
      </p:sp>
      <p:sp>
        <p:nvSpPr>
          <p:cNvPr id="16" name="R16"/>
          <p:cNvSpPr/>
          <p:nvPr/>
        </p:nvSpPr>
        <p:spPr>
          <a:xfrm>
            <a:off x="457200" y="2800000"/>
            <a:ext cx="3980000" cy="750000"/>
          </a:xfrm>
          <a:prstGeom prst="roundRect">
            <a:avLst>
              <a:gd name="adj" fmla="val 5000"/>
            </a:avLst>
          </a:prstGeom>
          <a:solidFill>
            <a:srgbClr val="E3F2FD"/>
          </a:solidFill>
          <a:ln w="12700">
            <a:solidFill>
              <a:srgbClr val="B0BEC5"/>
            </a:solidFill>
          </a:ln>
        </p:spPr>
        <p:txBody>
          <a:bodyPr/>
          <a:lstStyle/>
          <a:p>
            <a:endParaRPr lang="fr-FR"/>
          </a:p>
        </p:txBody>
      </p:sp>
      <p:sp>
        <p:nvSpPr>
          <p:cNvPr id="17" name="T17"/>
          <p:cNvSpPr txBox="1"/>
          <p:nvPr/>
        </p:nvSpPr>
        <p:spPr>
          <a:xfrm>
            <a:off x="457200" y="2800000"/>
            <a:ext cx="3980000" cy="750000"/>
          </a:xfrm>
          <a:prstGeom prst="rect">
            <a:avLst/>
          </a:prstGeom>
          <a:noFill/>
        </p:spPr>
        <p:txBody>
          <a:bodyPr lIns="108000" tIns="72000" rIns="108000" bIns="72000" anchor="ctr">
            <a:noAutofit/>
          </a:bodyPr>
          <a:lstStyle/>
          <a:p>
            <a:pPr algn="ctr">
              <a:spcAft>
                <a:spcPts val="200"/>
              </a:spcAft>
            </a:pPr>
            <a:r>
              <a:rPr lang="fr-FR" sz="1650" b="1">
                <a:solidFill>
                  <a:srgbClr val="0055A0"/>
                </a:solidFill>
              </a:rPr>
              <a:t>Taux</a:t>
            </a:r>
          </a:p>
          <a:p>
            <a:pPr algn="ctr">
              <a:spcAft>
                <a:spcPts val="200"/>
              </a:spcAft>
            </a:pPr>
            <a:r>
              <a:rPr lang="fr-FR" sz="1400">
                <a:solidFill>
                  <a:srgbClr val="37474F"/>
                </a:solidFill>
              </a:rPr>
              <a:t>fixé par l’EPCI</a:t>
            </a:r>
          </a:p>
        </p:txBody>
      </p:sp>
      <p:sp>
        <p:nvSpPr>
          <p:cNvPr id="18" name="R18"/>
          <p:cNvSpPr/>
          <p:nvPr/>
        </p:nvSpPr>
        <p:spPr>
          <a:xfrm>
            <a:off x="4707000" y="2800000"/>
            <a:ext cx="3980000" cy="750000"/>
          </a:xfrm>
          <a:prstGeom prst="roundRect">
            <a:avLst>
              <a:gd name="adj" fmla="val 5000"/>
            </a:avLst>
          </a:prstGeom>
          <a:solidFill>
            <a:srgbClr val="E8F5E9"/>
          </a:solidFill>
          <a:ln w="12700">
            <a:solidFill>
              <a:srgbClr val="B0BEC5"/>
            </a:solidFill>
          </a:ln>
        </p:spPr>
        <p:txBody>
          <a:bodyPr/>
          <a:lstStyle/>
          <a:p>
            <a:endParaRPr lang="fr-FR"/>
          </a:p>
        </p:txBody>
      </p:sp>
      <p:sp>
        <p:nvSpPr>
          <p:cNvPr id="19" name="T19"/>
          <p:cNvSpPr txBox="1"/>
          <p:nvPr/>
        </p:nvSpPr>
        <p:spPr>
          <a:xfrm>
            <a:off x="4707000" y="2800000"/>
            <a:ext cx="3980000" cy="750000"/>
          </a:xfrm>
          <a:prstGeom prst="rect">
            <a:avLst/>
          </a:prstGeom>
          <a:noFill/>
        </p:spPr>
        <p:txBody>
          <a:bodyPr lIns="108000" tIns="72000" rIns="108000" bIns="72000" anchor="ctr">
            <a:noAutofit/>
          </a:bodyPr>
          <a:lstStyle/>
          <a:p>
            <a:pPr algn="ctr">
              <a:spcAft>
                <a:spcPts val="200"/>
              </a:spcAft>
            </a:pPr>
            <a:r>
              <a:rPr lang="fr-FR" sz="1650" b="1">
                <a:solidFill>
                  <a:srgbClr val="2E7D32"/>
                </a:solidFill>
              </a:rPr>
              <a:t>Taux fixé par les communes</a:t>
            </a:r>
          </a:p>
          <a:p>
            <a:pPr algn="ctr">
              <a:spcAft>
                <a:spcPts val="200"/>
              </a:spcAft>
            </a:pPr>
            <a:r>
              <a:rPr lang="fr-FR" sz="1400">
                <a:solidFill>
                  <a:srgbClr val="37474F"/>
                </a:solidFill>
              </a:rPr>
              <a:t>+ taux additionnel fixé par l’EPCI</a:t>
            </a:r>
          </a:p>
        </p:txBody>
      </p:sp>
      <p:sp>
        <p:nvSpPr>
          <p:cNvPr id="20" name="R20"/>
          <p:cNvSpPr/>
          <p:nvPr/>
        </p:nvSpPr>
        <p:spPr>
          <a:xfrm>
            <a:off x="457200" y="3750000"/>
            <a:ext cx="8229600" cy="420000"/>
          </a:xfrm>
          <a:prstGeom prst="roundRect">
            <a:avLst>
              <a:gd name="adj" fmla="val 5000"/>
            </a:avLst>
          </a:prstGeom>
          <a:solidFill>
            <a:srgbClr val="ECEFF1"/>
          </a:solidFill>
          <a:ln w="12700">
            <a:solidFill>
              <a:srgbClr val="B0BEC5"/>
            </a:solidFill>
          </a:ln>
        </p:spPr>
        <p:txBody>
          <a:bodyPr/>
          <a:lstStyle/>
          <a:p>
            <a:endParaRPr lang="fr-FR"/>
          </a:p>
        </p:txBody>
      </p:sp>
      <p:sp>
        <p:nvSpPr>
          <p:cNvPr id="21" name="T21"/>
          <p:cNvSpPr txBox="1"/>
          <p:nvPr/>
        </p:nvSpPr>
        <p:spPr>
          <a:xfrm>
            <a:off x="457200" y="3750000"/>
            <a:ext cx="8229600" cy="420000"/>
          </a:xfrm>
          <a:prstGeom prst="rect">
            <a:avLst/>
          </a:prstGeom>
          <a:noFill/>
        </p:spPr>
        <p:txBody>
          <a:bodyPr lIns="108000" tIns="72000" rIns="108000" bIns="72000" anchor="ctr">
            <a:noAutofit/>
          </a:bodyPr>
          <a:lstStyle/>
          <a:p>
            <a:pPr algn="ctr">
              <a:spcAft>
                <a:spcPts val="200"/>
              </a:spcAft>
            </a:pPr>
            <a:r>
              <a:rPr lang="fr-FR" sz="1400" b="1">
                <a:solidFill>
                  <a:srgbClr val="37474F"/>
                </a:solidFill>
              </a:rPr>
              <a:t>Enjeux pour les entreprises</a:t>
            </a:r>
          </a:p>
        </p:txBody>
      </p:sp>
      <p:sp>
        <p:nvSpPr>
          <p:cNvPr id="22" name="R22"/>
          <p:cNvSpPr/>
          <p:nvPr/>
        </p:nvSpPr>
        <p:spPr>
          <a:xfrm>
            <a:off x="457200" y="4370000"/>
            <a:ext cx="3980000" cy="750000"/>
          </a:xfrm>
          <a:prstGeom prst="roundRect">
            <a:avLst>
              <a:gd name="adj" fmla="val 5000"/>
            </a:avLst>
          </a:prstGeom>
          <a:solidFill>
            <a:srgbClr val="E3F2FD"/>
          </a:solidFill>
          <a:ln w="12700">
            <a:solidFill>
              <a:srgbClr val="B0BEC5"/>
            </a:solidFill>
          </a:ln>
        </p:spPr>
        <p:txBody>
          <a:bodyPr/>
          <a:lstStyle/>
          <a:p>
            <a:endParaRPr lang="fr-FR"/>
          </a:p>
        </p:txBody>
      </p:sp>
      <p:sp>
        <p:nvSpPr>
          <p:cNvPr id="23" name="T23"/>
          <p:cNvSpPr txBox="1"/>
          <p:nvPr/>
        </p:nvSpPr>
        <p:spPr>
          <a:xfrm>
            <a:off x="457200" y="4370000"/>
            <a:ext cx="3980000" cy="750000"/>
          </a:xfrm>
          <a:prstGeom prst="rect">
            <a:avLst/>
          </a:prstGeom>
          <a:noFill/>
        </p:spPr>
        <p:txBody>
          <a:bodyPr lIns="108000" tIns="72000" rIns="108000" bIns="72000" anchor="ctr">
            <a:noAutofit/>
          </a:bodyPr>
          <a:lstStyle/>
          <a:p>
            <a:pPr algn="ctr">
              <a:spcAft>
                <a:spcPts val="200"/>
              </a:spcAft>
            </a:pPr>
            <a:r>
              <a:rPr lang="fr-FR" sz="1450" b="1">
                <a:solidFill>
                  <a:srgbClr val="0055A0"/>
                </a:solidFill>
              </a:rPr>
              <a:t>Taux unique sur l’ensemble du territoire</a:t>
            </a:r>
          </a:p>
          <a:p>
            <a:pPr algn="ctr">
              <a:spcAft>
                <a:spcPts val="200"/>
              </a:spcAft>
            </a:pPr>
            <a:r>
              <a:rPr lang="fr-FR" sz="1400">
                <a:solidFill>
                  <a:srgbClr val="37474F"/>
                </a:solidFill>
              </a:rPr>
              <a:t>à court ou moyen terme</a:t>
            </a:r>
          </a:p>
        </p:txBody>
      </p:sp>
      <p:sp>
        <p:nvSpPr>
          <p:cNvPr id="24" name="R24"/>
          <p:cNvSpPr/>
          <p:nvPr/>
        </p:nvSpPr>
        <p:spPr>
          <a:xfrm>
            <a:off x="4707000" y="4370000"/>
            <a:ext cx="3980000" cy="750000"/>
          </a:xfrm>
          <a:prstGeom prst="roundRect">
            <a:avLst>
              <a:gd name="adj" fmla="val 5000"/>
            </a:avLst>
          </a:prstGeom>
          <a:solidFill>
            <a:srgbClr val="E8F5E9"/>
          </a:solidFill>
          <a:ln w="12700">
            <a:solidFill>
              <a:srgbClr val="B0BEC5"/>
            </a:solidFill>
          </a:ln>
        </p:spPr>
        <p:txBody>
          <a:bodyPr/>
          <a:lstStyle/>
          <a:p>
            <a:endParaRPr lang="fr-FR"/>
          </a:p>
        </p:txBody>
      </p:sp>
      <p:sp>
        <p:nvSpPr>
          <p:cNvPr id="25" name="T25"/>
          <p:cNvSpPr txBox="1"/>
          <p:nvPr/>
        </p:nvSpPr>
        <p:spPr>
          <a:xfrm>
            <a:off x="4707000" y="4370000"/>
            <a:ext cx="3980000" cy="750000"/>
          </a:xfrm>
          <a:prstGeom prst="rect">
            <a:avLst/>
          </a:prstGeom>
          <a:noFill/>
        </p:spPr>
        <p:txBody>
          <a:bodyPr lIns="108000" tIns="72000" rIns="108000" bIns="72000" anchor="ctr">
            <a:noAutofit/>
          </a:bodyPr>
          <a:lstStyle/>
          <a:p>
            <a:pPr algn="ctr">
              <a:spcAft>
                <a:spcPts val="200"/>
              </a:spcAft>
            </a:pPr>
            <a:r>
              <a:rPr lang="fr-FR" sz="1450" b="1">
                <a:solidFill>
                  <a:srgbClr val="2E7D32"/>
                </a:solidFill>
              </a:rPr>
              <a:t>Taux unique pour la part EPCI</a:t>
            </a:r>
          </a:p>
          <a:p>
            <a:pPr algn="ctr">
              <a:spcAft>
                <a:spcPts val="200"/>
              </a:spcAft>
            </a:pPr>
            <a:r>
              <a:rPr lang="fr-FR" sz="1400">
                <a:solidFill>
                  <a:srgbClr val="37474F"/>
                </a:solidFill>
              </a:rPr>
              <a:t>+ taux différents pour la part communale</a:t>
            </a:r>
          </a:p>
        </p:txBody>
      </p:sp>
      <p:sp>
        <p:nvSpPr>
          <p:cNvPr id="26" name="R26"/>
          <p:cNvSpPr/>
          <p:nvPr/>
        </p:nvSpPr>
        <p:spPr>
          <a:xfrm>
            <a:off x="457200" y="5350000"/>
            <a:ext cx="8229600" cy="500000"/>
          </a:xfrm>
          <a:prstGeom prst="roundRect">
            <a:avLst>
              <a:gd name="adj" fmla="val 5000"/>
            </a:avLst>
          </a:prstGeom>
          <a:solidFill>
            <a:srgbClr val="FFF3E0"/>
          </a:solidFill>
          <a:ln w="12700">
            <a:solidFill>
              <a:srgbClr val="E65100"/>
            </a:solidFill>
          </a:ln>
        </p:spPr>
        <p:txBody>
          <a:bodyPr/>
          <a:lstStyle/>
          <a:p>
            <a:endParaRPr lang="fr-FR"/>
          </a:p>
        </p:txBody>
      </p:sp>
      <p:sp>
        <p:nvSpPr>
          <p:cNvPr id="27" name="T27"/>
          <p:cNvSpPr txBox="1"/>
          <p:nvPr/>
        </p:nvSpPr>
        <p:spPr>
          <a:xfrm>
            <a:off x="457200" y="5350000"/>
            <a:ext cx="8229600" cy="500000"/>
          </a:xfrm>
          <a:prstGeom prst="rect">
            <a:avLst/>
          </a:prstGeom>
          <a:noFill/>
        </p:spPr>
        <p:txBody>
          <a:bodyPr lIns="108000" tIns="72000" rIns="108000" bIns="72000" anchor="ctr">
            <a:noAutofit/>
          </a:bodyPr>
          <a:lstStyle/>
          <a:p>
            <a:pPr algn="ctr">
              <a:spcAft>
                <a:spcPts val="200"/>
              </a:spcAft>
            </a:pPr>
            <a:r>
              <a:rPr lang="fr-FR" sz="1400" b="1">
                <a:solidFill>
                  <a:srgbClr val="E65100"/>
                </a:solidFill>
              </a:rPr>
              <a:t>⚠ En FPU, l’EPCI détient l’exclusivité de la fiscalité professionnelle</a:t>
            </a:r>
          </a:p>
        </p:txBody>
      </p:sp>
    </p:spTree>
    <p:extLst>
      <p:ext uri="{BB962C8B-B14F-4D97-AF65-F5344CB8AC3E}">
        <p14:creationId xmlns:p14="http://schemas.microsoft.com/office/powerpoint/2010/main" val="340806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fontScale="90000"/>
          </a:bodyPr>
          <a:lstStyle/>
          <a:p>
            <a:r>
              <a:rPr lang="fr-FR"/>
              <a:t>La répartition de la fiscalité en fonction du régime</a:t>
            </a:r>
          </a:p>
        </p:txBody>
      </p:sp>
      <p:sp>
        <p:nvSpPr>
          <p:cNvPr id="10" name="R10"/>
          <p:cNvSpPr/>
          <p:nvPr/>
        </p:nvSpPr>
        <p:spPr>
          <a:xfrm>
            <a:off x="457200" y="1400000"/>
            <a:ext cx="8229600" cy="420000"/>
          </a:xfrm>
          <a:prstGeom prst="roundRect">
            <a:avLst>
              <a:gd name="adj" fmla="val 5000"/>
            </a:avLst>
          </a:prstGeom>
          <a:solidFill>
            <a:srgbClr val="ECEFF1"/>
          </a:solidFill>
          <a:ln w="12700">
            <a:solidFill>
              <a:srgbClr val="B0BEC5"/>
            </a:solidFill>
          </a:ln>
        </p:spPr>
        <p:txBody>
          <a:bodyPr/>
          <a:lstStyle/>
          <a:p>
            <a:endParaRPr lang="fr-FR"/>
          </a:p>
        </p:txBody>
      </p:sp>
      <p:sp>
        <p:nvSpPr>
          <p:cNvPr id="11" name="T11"/>
          <p:cNvSpPr txBox="1"/>
          <p:nvPr/>
        </p:nvSpPr>
        <p:spPr>
          <a:xfrm>
            <a:off x="457200" y="1400000"/>
            <a:ext cx="8229600" cy="420000"/>
          </a:xfrm>
          <a:prstGeom prst="rect">
            <a:avLst/>
          </a:prstGeom>
          <a:noFill/>
        </p:spPr>
        <p:txBody>
          <a:bodyPr lIns="108000" tIns="72000" rIns="108000" bIns="72000" anchor="ctr">
            <a:noAutofit/>
          </a:bodyPr>
          <a:lstStyle/>
          <a:p>
            <a:pPr algn="ctr">
              <a:spcAft>
                <a:spcPts val="200"/>
              </a:spcAft>
            </a:pPr>
            <a:r>
              <a:rPr lang="fr-FR" sz="1400" b="1">
                <a:solidFill>
                  <a:srgbClr val="37474F"/>
                </a:solidFill>
              </a:rPr>
              <a:t>La fiscalité professionnelle transférée de la commune à l’EPCI FPU concerne essentiellement :</a:t>
            </a:r>
          </a:p>
        </p:txBody>
      </p:sp>
      <p:sp>
        <p:nvSpPr>
          <p:cNvPr id="12" name="R12"/>
          <p:cNvSpPr/>
          <p:nvPr/>
        </p:nvSpPr>
        <p:spPr>
          <a:xfrm>
            <a:off x="457200" y="1970000"/>
            <a:ext cx="2590000" cy="3300000"/>
          </a:xfrm>
          <a:prstGeom prst="roundRect">
            <a:avLst>
              <a:gd name="adj" fmla="val 5000"/>
            </a:avLst>
          </a:prstGeom>
          <a:solidFill>
            <a:srgbClr val="FFFFFF"/>
          </a:solidFill>
          <a:ln w="12700">
            <a:solidFill>
              <a:srgbClr val="B0BEC5"/>
            </a:solidFill>
          </a:ln>
        </p:spPr>
        <p:txBody>
          <a:bodyPr/>
          <a:lstStyle/>
          <a:p>
            <a:endParaRPr lang="fr-FR"/>
          </a:p>
        </p:txBody>
      </p:sp>
      <p:sp>
        <p:nvSpPr>
          <p:cNvPr id="13" name="R13"/>
          <p:cNvSpPr/>
          <p:nvPr/>
        </p:nvSpPr>
        <p:spPr>
          <a:xfrm>
            <a:off x="457200" y="1970000"/>
            <a:ext cx="2590000" cy="550000"/>
          </a:xfrm>
          <a:prstGeom prst="roundRect">
            <a:avLst>
              <a:gd name="adj" fmla="val 5000"/>
            </a:avLst>
          </a:prstGeom>
          <a:solidFill>
            <a:srgbClr val="0055A0"/>
          </a:solidFill>
          <a:ln w="0">
            <a:noFill/>
          </a:ln>
        </p:spPr>
        <p:txBody>
          <a:bodyPr/>
          <a:lstStyle/>
          <a:p>
            <a:endParaRPr lang="fr-FR"/>
          </a:p>
        </p:txBody>
      </p:sp>
      <p:sp>
        <p:nvSpPr>
          <p:cNvPr id="14" name="T14"/>
          <p:cNvSpPr txBox="1"/>
          <p:nvPr/>
        </p:nvSpPr>
        <p:spPr>
          <a:xfrm>
            <a:off x="457200" y="1970000"/>
            <a:ext cx="2590000" cy="550000"/>
          </a:xfrm>
          <a:prstGeom prst="rect">
            <a:avLst/>
          </a:prstGeom>
          <a:noFill/>
        </p:spPr>
        <p:txBody>
          <a:bodyPr lIns="108000" tIns="72000" rIns="108000" bIns="72000" anchor="ctr">
            <a:noAutofit/>
          </a:bodyPr>
          <a:lstStyle/>
          <a:p>
            <a:pPr algn="ctr">
              <a:spcAft>
                <a:spcPts val="200"/>
              </a:spcAft>
            </a:pPr>
            <a:r>
              <a:rPr lang="fr-FR" sz="1800" b="1">
                <a:solidFill>
                  <a:srgbClr val="FFFFFF"/>
                </a:solidFill>
              </a:rPr>
              <a:t>CFE</a:t>
            </a:r>
          </a:p>
          <a:p>
            <a:pPr algn="ctr">
              <a:spcAft>
                <a:spcPts val="200"/>
              </a:spcAft>
            </a:pPr>
            <a:r>
              <a:rPr lang="fr-FR" sz="1250">
                <a:solidFill>
                  <a:srgbClr val="C8DCF0"/>
                </a:solidFill>
              </a:rPr>
              <a:t>Cotisation foncière des entreprises</a:t>
            </a:r>
          </a:p>
        </p:txBody>
      </p:sp>
      <p:sp>
        <p:nvSpPr>
          <p:cNvPr id="15" name="T15"/>
          <p:cNvSpPr txBox="1"/>
          <p:nvPr/>
        </p:nvSpPr>
        <p:spPr>
          <a:xfrm>
            <a:off x="457200" y="2570000"/>
            <a:ext cx="2590000" cy="2700000"/>
          </a:xfrm>
          <a:prstGeom prst="rect">
            <a:avLst/>
          </a:prstGeom>
          <a:noFill/>
        </p:spPr>
        <p:txBody>
          <a:bodyPr lIns="108000" tIns="72000" rIns="108000" bIns="72000" anchor="t">
            <a:noAutofit/>
          </a:bodyPr>
          <a:lstStyle/>
          <a:p>
            <a:pPr>
              <a:spcAft>
                <a:spcPts val="200"/>
              </a:spcAft>
            </a:pPr>
            <a:r>
              <a:rPr lang="fr-FR" sz="1300" b="1">
                <a:solidFill>
                  <a:srgbClr val="0055A0"/>
                </a:solidFill>
              </a:rPr>
              <a:t>Base</a:t>
            </a:r>
          </a:p>
          <a:p>
            <a:pPr>
              <a:spcAft>
                <a:spcPts val="200"/>
              </a:spcAft>
            </a:pPr>
            <a:r>
              <a:rPr lang="fr-FR" sz="1300">
                <a:solidFill>
                  <a:srgbClr val="37474F"/>
                </a:solidFill>
              </a:rPr>
              <a:t>Valeurs locatives cadastrales des propriétés bâties et non bâties des entreprises.</a:t>
            </a:r>
          </a:p>
          <a:p>
            <a:pPr>
              <a:spcAft>
                <a:spcPts val="200"/>
              </a:spcAft>
            </a:pPr>
            <a:endParaRPr lang="fr-FR" sz="1300">
              <a:solidFill>
                <a:srgbClr val="37474F"/>
              </a:solidFill>
            </a:endParaRPr>
          </a:p>
          <a:p>
            <a:pPr>
              <a:spcAft>
                <a:spcPts val="200"/>
              </a:spcAft>
            </a:pPr>
            <a:r>
              <a:rPr lang="fr-FR" sz="1300" b="1">
                <a:solidFill>
                  <a:srgbClr val="0055A0"/>
                </a:solidFill>
              </a:rPr>
              <a:t>Pouvoir de taux</a:t>
            </a:r>
          </a:p>
          <a:p>
            <a:pPr>
              <a:spcAft>
                <a:spcPts val="200"/>
              </a:spcAft>
            </a:pPr>
            <a:r>
              <a:rPr lang="fr-FR" sz="1650" b="1">
                <a:solidFill>
                  <a:srgbClr val="2E7D32"/>
                </a:solidFill>
              </a:rPr>
              <a:t>Oui ✔</a:t>
            </a:r>
          </a:p>
        </p:txBody>
      </p:sp>
      <p:sp>
        <p:nvSpPr>
          <p:cNvPr id="16" name="R16"/>
          <p:cNvSpPr/>
          <p:nvPr/>
        </p:nvSpPr>
        <p:spPr>
          <a:xfrm>
            <a:off x="3277200" y="1970000"/>
            <a:ext cx="2590000" cy="3300000"/>
          </a:xfrm>
          <a:prstGeom prst="roundRect">
            <a:avLst>
              <a:gd name="adj" fmla="val 5000"/>
            </a:avLst>
          </a:prstGeom>
          <a:solidFill>
            <a:srgbClr val="FFFFFF"/>
          </a:solidFill>
          <a:ln w="12700">
            <a:solidFill>
              <a:srgbClr val="B0BEC5"/>
            </a:solidFill>
          </a:ln>
        </p:spPr>
        <p:txBody>
          <a:bodyPr/>
          <a:lstStyle/>
          <a:p>
            <a:endParaRPr lang="fr-FR"/>
          </a:p>
        </p:txBody>
      </p:sp>
      <p:sp>
        <p:nvSpPr>
          <p:cNvPr id="17" name="R17"/>
          <p:cNvSpPr/>
          <p:nvPr/>
        </p:nvSpPr>
        <p:spPr>
          <a:xfrm>
            <a:off x="3277200" y="1970000"/>
            <a:ext cx="2590000" cy="600000"/>
          </a:xfrm>
          <a:prstGeom prst="roundRect">
            <a:avLst>
              <a:gd name="adj" fmla="val 5000"/>
            </a:avLst>
          </a:prstGeom>
          <a:solidFill>
            <a:srgbClr val="2E7D32"/>
          </a:solidFill>
          <a:ln w="0">
            <a:noFill/>
          </a:ln>
        </p:spPr>
        <p:txBody>
          <a:bodyPr/>
          <a:lstStyle/>
          <a:p>
            <a:endParaRPr lang="fr-FR"/>
          </a:p>
        </p:txBody>
      </p:sp>
      <p:sp>
        <p:nvSpPr>
          <p:cNvPr id="18" name="T18"/>
          <p:cNvSpPr txBox="1"/>
          <p:nvPr/>
        </p:nvSpPr>
        <p:spPr>
          <a:xfrm>
            <a:off x="3277200" y="2020000"/>
            <a:ext cx="2590000" cy="493800"/>
          </a:xfrm>
          <a:prstGeom prst="rect">
            <a:avLst/>
          </a:prstGeom>
          <a:noFill/>
        </p:spPr>
        <p:txBody>
          <a:bodyPr lIns="108000" tIns="72000" rIns="108000" bIns="72000" anchor="ctr">
            <a:noAutofit/>
          </a:bodyPr>
          <a:lstStyle/>
          <a:p>
            <a:pPr algn="ctr">
              <a:spcAft>
                <a:spcPts val="200"/>
              </a:spcAft>
            </a:pPr>
            <a:r>
              <a:rPr lang="fr-FR" sz="1800" b="1" dirty="0">
                <a:solidFill>
                  <a:srgbClr val="FFFFFF"/>
                </a:solidFill>
              </a:rPr>
              <a:t>IFER</a:t>
            </a:r>
          </a:p>
          <a:p>
            <a:pPr algn="ctr">
              <a:spcAft>
                <a:spcPts val="200"/>
              </a:spcAft>
            </a:pPr>
            <a:r>
              <a:rPr lang="fr-FR" sz="1250" dirty="0">
                <a:solidFill>
                  <a:srgbClr val="C8ECC8"/>
                </a:solidFill>
              </a:rPr>
              <a:t>Imposition forfaitaire entreprises de réseaux</a:t>
            </a:r>
          </a:p>
        </p:txBody>
      </p:sp>
      <p:sp>
        <p:nvSpPr>
          <p:cNvPr id="19" name="T19"/>
          <p:cNvSpPr txBox="1"/>
          <p:nvPr/>
        </p:nvSpPr>
        <p:spPr>
          <a:xfrm>
            <a:off x="3277200" y="2570000"/>
            <a:ext cx="2590000" cy="2700000"/>
          </a:xfrm>
          <a:prstGeom prst="rect">
            <a:avLst/>
          </a:prstGeom>
          <a:noFill/>
        </p:spPr>
        <p:txBody>
          <a:bodyPr lIns="108000" tIns="72000" rIns="108000" bIns="72000" anchor="t">
            <a:noAutofit/>
          </a:bodyPr>
          <a:lstStyle/>
          <a:p>
            <a:pPr>
              <a:spcAft>
                <a:spcPts val="200"/>
              </a:spcAft>
            </a:pPr>
            <a:r>
              <a:rPr lang="fr-FR" sz="1300" b="1">
                <a:solidFill>
                  <a:srgbClr val="2E7D32"/>
                </a:solidFill>
              </a:rPr>
              <a:t>Base</a:t>
            </a:r>
          </a:p>
          <a:p>
            <a:pPr>
              <a:spcAft>
                <a:spcPts val="200"/>
              </a:spcAft>
            </a:pPr>
            <a:r>
              <a:rPr lang="fr-FR" sz="1300">
                <a:solidFill>
                  <a:srgbClr val="37474F"/>
                </a:solidFill>
              </a:rPr>
              <a:t>9 composantes : éoliennes, hydroliennes, centrales et barrages électriques, matériel ferroviaire, etc.</a:t>
            </a:r>
          </a:p>
          <a:p>
            <a:pPr>
              <a:spcAft>
                <a:spcPts val="200"/>
              </a:spcAft>
            </a:pPr>
            <a:endParaRPr lang="fr-FR" sz="1300">
              <a:solidFill>
                <a:srgbClr val="37474F"/>
              </a:solidFill>
            </a:endParaRPr>
          </a:p>
          <a:p>
            <a:pPr>
              <a:spcAft>
                <a:spcPts val="200"/>
              </a:spcAft>
            </a:pPr>
            <a:r>
              <a:rPr lang="fr-FR" sz="1300" b="1">
                <a:solidFill>
                  <a:srgbClr val="2E7D32"/>
                </a:solidFill>
              </a:rPr>
              <a:t>Pouvoir de taux</a:t>
            </a:r>
          </a:p>
          <a:p>
            <a:pPr>
              <a:spcAft>
                <a:spcPts val="200"/>
              </a:spcAft>
            </a:pPr>
            <a:r>
              <a:rPr lang="fr-FR" sz="1650" b="1">
                <a:solidFill>
                  <a:srgbClr val="C62828"/>
                </a:solidFill>
              </a:rPr>
              <a:t>Non ✖</a:t>
            </a:r>
          </a:p>
          <a:p>
            <a:pPr>
              <a:spcAft>
                <a:spcPts val="200"/>
              </a:spcAft>
            </a:pPr>
            <a:endParaRPr lang="fr-FR" sz="1250">
              <a:solidFill>
                <a:srgbClr val="546E7A"/>
              </a:solidFill>
            </a:endParaRPr>
          </a:p>
        </p:txBody>
      </p:sp>
      <p:sp>
        <p:nvSpPr>
          <p:cNvPr id="20" name="R20"/>
          <p:cNvSpPr/>
          <p:nvPr/>
        </p:nvSpPr>
        <p:spPr>
          <a:xfrm>
            <a:off x="6097200" y="1970000"/>
            <a:ext cx="2590000" cy="3300000"/>
          </a:xfrm>
          <a:prstGeom prst="roundRect">
            <a:avLst>
              <a:gd name="adj" fmla="val 5000"/>
            </a:avLst>
          </a:prstGeom>
          <a:solidFill>
            <a:srgbClr val="FFFFFF"/>
          </a:solidFill>
          <a:ln w="12700">
            <a:solidFill>
              <a:srgbClr val="B0BEC5"/>
            </a:solidFill>
          </a:ln>
        </p:spPr>
        <p:txBody>
          <a:bodyPr/>
          <a:lstStyle/>
          <a:p>
            <a:endParaRPr lang="fr-FR"/>
          </a:p>
        </p:txBody>
      </p:sp>
      <p:sp>
        <p:nvSpPr>
          <p:cNvPr id="21" name="R21"/>
          <p:cNvSpPr/>
          <p:nvPr/>
        </p:nvSpPr>
        <p:spPr>
          <a:xfrm>
            <a:off x="6097200" y="1970000"/>
            <a:ext cx="2590000" cy="550000"/>
          </a:xfrm>
          <a:prstGeom prst="roundRect">
            <a:avLst>
              <a:gd name="adj" fmla="val 5000"/>
            </a:avLst>
          </a:prstGeom>
          <a:solidFill>
            <a:srgbClr val="E65100"/>
          </a:solidFill>
          <a:ln w="0">
            <a:noFill/>
          </a:ln>
        </p:spPr>
        <p:txBody>
          <a:bodyPr/>
          <a:lstStyle/>
          <a:p>
            <a:endParaRPr lang="fr-FR"/>
          </a:p>
        </p:txBody>
      </p:sp>
      <p:sp>
        <p:nvSpPr>
          <p:cNvPr id="22" name="T22"/>
          <p:cNvSpPr txBox="1"/>
          <p:nvPr/>
        </p:nvSpPr>
        <p:spPr>
          <a:xfrm>
            <a:off x="6097200" y="1970000"/>
            <a:ext cx="2590000" cy="550000"/>
          </a:xfrm>
          <a:prstGeom prst="rect">
            <a:avLst/>
          </a:prstGeom>
          <a:noFill/>
        </p:spPr>
        <p:txBody>
          <a:bodyPr lIns="108000" tIns="72000" rIns="108000" bIns="72000" anchor="ctr">
            <a:noAutofit/>
          </a:bodyPr>
          <a:lstStyle/>
          <a:p>
            <a:pPr algn="ctr">
              <a:spcAft>
                <a:spcPts val="200"/>
              </a:spcAft>
            </a:pPr>
            <a:r>
              <a:rPr lang="fr-FR" sz="1800" b="1">
                <a:solidFill>
                  <a:srgbClr val="FFFFFF"/>
                </a:solidFill>
              </a:rPr>
              <a:t>CVAE → TVA</a:t>
            </a:r>
          </a:p>
          <a:p>
            <a:pPr algn="ctr">
              <a:spcAft>
                <a:spcPts val="200"/>
              </a:spcAft>
            </a:pPr>
            <a:r>
              <a:rPr lang="fr-FR" sz="1250">
                <a:solidFill>
                  <a:srgbClr val="FFE0B2"/>
                </a:solidFill>
              </a:rPr>
              <a:t>Remplacée par la TVA depuis 2023</a:t>
            </a:r>
          </a:p>
        </p:txBody>
      </p:sp>
      <p:sp>
        <p:nvSpPr>
          <p:cNvPr id="23" name="T23"/>
          <p:cNvSpPr txBox="1"/>
          <p:nvPr/>
        </p:nvSpPr>
        <p:spPr>
          <a:xfrm>
            <a:off x="6097200" y="2570000"/>
            <a:ext cx="2590000" cy="2700000"/>
          </a:xfrm>
          <a:prstGeom prst="rect">
            <a:avLst/>
          </a:prstGeom>
          <a:noFill/>
        </p:spPr>
        <p:txBody>
          <a:bodyPr lIns="108000" tIns="72000" rIns="108000" bIns="72000" anchor="t">
            <a:noAutofit/>
          </a:bodyPr>
          <a:lstStyle/>
          <a:p>
            <a:pPr>
              <a:spcAft>
                <a:spcPts val="200"/>
              </a:spcAft>
            </a:pPr>
            <a:r>
              <a:rPr lang="fr-FR" sz="1300" b="1">
                <a:solidFill>
                  <a:srgbClr val="E65100"/>
                </a:solidFill>
              </a:rPr>
              <a:t>Base</a:t>
            </a:r>
          </a:p>
          <a:p>
            <a:pPr>
              <a:spcAft>
                <a:spcPts val="200"/>
              </a:spcAft>
            </a:pPr>
            <a:r>
              <a:rPr lang="fr-FR" sz="1300">
                <a:solidFill>
                  <a:srgbClr val="37474F"/>
                </a:solidFill>
              </a:rPr>
              <a:t>Entreprises dont le CA annuel est supérieur à 500 000 €.</a:t>
            </a:r>
          </a:p>
          <a:p>
            <a:pPr>
              <a:spcAft>
                <a:spcPts val="200"/>
              </a:spcAft>
            </a:pPr>
            <a:endParaRPr lang="fr-FR" sz="1300">
              <a:solidFill>
                <a:srgbClr val="37474F"/>
              </a:solidFill>
            </a:endParaRPr>
          </a:p>
          <a:p>
            <a:pPr>
              <a:spcAft>
                <a:spcPts val="200"/>
              </a:spcAft>
            </a:pPr>
            <a:r>
              <a:rPr lang="fr-FR" sz="1300" b="1">
                <a:solidFill>
                  <a:srgbClr val="E65100"/>
                </a:solidFill>
              </a:rPr>
              <a:t>Pouvoir de taux</a:t>
            </a:r>
          </a:p>
          <a:p>
            <a:pPr>
              <a:spcAft>
                <a:spcPts val="200"/>
              </a:spcAft>
            </a:pPr>
            <a:r>
              <a:rPr lang="fr-FR" sz="1650" b="1">
                <a:solidFill>
                  <a:srgbClr val="C62828"/>
                </a:solidFill>
              </a:rPr>
              <a:t>Non ✖</a:t>
            </a:r>
          </a:p>
          <a:p>
            <a:pPr>
              <a:spcAft>
                <a:spcPts val="200"/>
              </a:spcAft>
            </a:pPr>
            <a:r>
              <a:rPr lang="fr-FR" sz="1250">
                <a:solidFill>
                  <a:srgbClr val="546E7A"/>
                </a:solidFill>
              </a:rPr>
              <a:t>Pas de pouvoir de taux pour les collectivités.</a:t>
            </a:r>
          </a:p>
        </p:txBody>
      </p:sp>
      <p:sp>
        <p:nvSpPr>
          <p:cNvPr id="24" name="R24"/>
          <p:cNvSpPr/>
          <p:nvPr/>
        </p:nvSpPr>
        <p:spPr>
          <a:xfrm>
            <a:off x="457200" y="5470000"/>
            <a:ext cx="8229600" cy="500000"/>
          </a:xfrm>
          <a:prstGeom prst="roundRect">
            <a:avLst>
              <a:gd name="adj" fmla="val 5000"/>
            </a:avLst>
          </a:prstGeom>
          <a:solidFill>
            <a:srgbClr val="E3F2FD"/>
          </a:solidFill>
          <a:ln w="12700">
            <a:solidFill>
              <a:srgbClr val="0055A0"/>
            </a:solidFill>
          </a:ln>
        </p:spPr>
        <p:txBody>
          <a:bodyPr/>
          <a:lstStyle/>
          <a:p>
            <a:endParaRPr lang="fr-FR"/>
          </a:p>
        </p:txBody>
      </p:sp>
      <p:sp>
        <p:nvSpPr>
          <p:cNvPr id="25" name="T25"/>
          <p:cNvSpPr txBox="1"/>
          <p:nvPr/>
        </p:nvSpPr>
        <p:spPr>
          <a:xfrm>
            <a:off x="457200" y="5470000"/>
            <a:ext cx="8229600" cy="500000"/>
          </a:xfrm>
          <a:prstGeom prst="rect">
            <a:avLst/>
          </a:prstGeom>
          <a:noFill/>
        </p:spPr>
        <p:txBody>
          <a:bodyPr lIns="108000" tIns="72000" rIns="108000" bIns="72000" anchor="ctr">
            <a:noAutofit/>
          </a:bodyPr>
          <a:lstStyle/>
          <a:p>
            <a:pPr algn="ctr">
              <a:spcAft>
                <a:spcPts val="200"/>
              </a:spcAft>
            </a:pPr>
            <a:r>
              <a:rPr lang="fr-FR" sz="1400" b="1">
                <a:solidFill>
                  <a:srgbClr val="0055A0"/>
                </a:solidFill>
              </a:rPr>
              <a:t>En FPU, ces impôts économiques sont perçus exclusivement par l’EPCI → nécessité d’une attribution de compensation (AC)</a:t>
            </a:r>
          </a:p>
        </p:txBody>
      </p:sp>
    </p:spTree>
    <p:extLst>
      <p:ext uri="{BB962C8B-B14F-4D97-AF65-F5344CB8AC3E}">
        <p14:creationId xmlns:p14="http://schemas.microsoft.com/office/powerpoint/2010/main" val="340806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fontScale="90000"/>
          </a:bodyPr>
          <a:lstStyle/>
          <a:p>
            <a:r>
              <a:rPr lang="fr-FR"/>
              <a:t>Régimes fiscaux des EPCI à fiscalité propre au 1er janvier 2026</a:t>
            </a:r>
          </a:p>
        </p:txBody>
      </p:sp>
      <p:sp>
        <p:nvSpPr>
          <p:cNvPr id="10" name="R10"/>
          <p:cNvSpPr/>
          <p:nvPr/>
        </p:nvSpPr>
        <p:spPr>
          <a:xfrm>
            <a:off x="457200" y="1300000"/>
            <a:ext cx="3980000" cy="900000"/>
          </a:xfrm>
          <a:prstGeom prst="roundRect">
            <a:avLst>
              <a:gd name="adj" fmla="val 5000"/>
            </a:avLst>
          </a:prstGeom>
          <a:solidFill>
            <a:srgbClr val="0055A0"/>
          </a:solidFill>
          <a:ln w="0">
            <a:noFill/>
          </a:ln>
        </p:spPr>
        <p:txBody>
          <a:bodyPr/>
          <a:lstStyle/>
          <a:p>
            <a:endParaRPr lang="fr-FR"/>
          </a:p>
        </p:txBody>
      </p:sp>
      <p:sp>
        <p:nvSpPr>
          <p:cNvPr id="11" name="T11"/>
          <p:cNvSpPr txBox="1"/>
          <p:nvPr/>
        </p:nvSpPr>
        <p:spPr>
          <a:xfrm>
            <a:off x="457200" y="1300000"/>
            <a:ext cx="3980000" cy="900000"/>
          </a:xfrm>
          <a:prstGeom prst="rect">
            <a:avLst/>
          </a:prstGeom>
          <a:noFill/>
        </p:spPr>
        <p:txBody>
          <a:bodyPr lIns="108000" tIns="72000" rIns="108000" bIns="72000" anchor="ctr">
            <a:noAutofit/>
          </a:bodyPr>
          <a:lstStyle/>
          <a:p>
            <a:pPr algn="ctr">
              <a:spcAft>
                <a:spcPts val="200"/>
              </a:spcAft>
            </a:pPr>
            <a:r>
              <a:rPr lang="fr-FR" sz="3800" b="1">
                <a:solidFill>
                  <a:srgbClr val="FFFFFF"/>
                </a:solidFill>
              </a:rPr>
              <a:t>87 %</a:t>
            </a:r>
          </a:p>
          <a:p>
            <a:pPr algn="ctr">
              <a:spcAft>
                <a:spcPts val="200"/>
              </a:spcAft>
            </a:pPr>
            <a:r>
              <a:rPr lang="fr-FR" sz="1400">
                <a:solidFill>
                  <a:srgbClr val="C8DCF0"/>
                </a:solidFill>
              </a:rPr>
              <a:t>des EPCI à fiscalité propre sont en FPU</a:t>
            </a:r>
          </a:p>
        </p:txBody>
      </p:sp>
      <p:sp>
        <p:nvSpPr>
          <p:cNvPr id="12" name="R12"/>
          <p:cNvSpPr/>
          <p:nvPr/>
        </p:nvSpPr>
        <p:spPr>
          <a:xfrm>
            <a:off x="4707000" y="1300000"/>
            <a:ext cx="3980000" cy="900000"/>
          </a:xfrm>
          <a:prstGeom prst="roundRect">
            <a:avLst>
              <a:gd name="adj" fmla="val 5000"/>
            </a:avLst>
          </a:prstGeom>
          <a:solidFill>
            <a:srgbClr val="E3F2FD"/>
          </a:solidFill>
          <a:ln w="12700">
            <a:solidFill>
              <a:srgbClr val="B0BEC5"/>
            </a:solidFill>
          </a:ln>
        </p:spPr>
        <p:txBody>
          <a:bodyPr/>
          <a:lstStyle/>
          <a:p>
            <a:endParaRPr lang="fr-FR"/>
          </a:p>
        </p:txBody>
      </p:sp>
      <p:sp>
        <p:nvSpPr>
          <p:cNvPr id="13" name="T13"/>
          <p:cNvSpPr txBox="1"/>
          <p:nvPr/>
        </p:nvSpPr>
        <p:spPr>
          <a:xfrm>
            <a:off x="4707000" y="1300000"/>
            <a:ext cx="3980000" cy="900000"/>
          </a:xfrm>
          <a:prstGeom prst="rect">
            <a:avLst/>
          </a:prstGeom>
          <a:noFill/>
        </p:spPr>
        <p:txBody>
          <a:bodyPr lIns="108000" tIns="72000" rIns="108000" bIns="72000" anchor="ctr">
            <a:noAutofit/>
          </a:bodyPr>
          <a:lstStyle/>
          <a:p>
            <a:pPr algn="ctr">
              <a:spcAft>
                <a:spcPts val="200"/>
              </a:spcAft>
            </a:pPr>
            <a:r>
              <a:rPr lang="fr-FR" sz="1800" b="1">
                <a:solidFill>
                  <a:srgbClr val="0055A0"/>
                </a:solidFill>
              </a:rPr>
              <a:t>1 095 en FPU</a:t>
            </a:r>
          </a:p>
          <a:p>
            <a:pPr algn="ctr">
              <a:spcAft>
                <a:spcPts val="200"/>
              </a:spcAft>
            </a:pPr>
            <a:r>
              <a:rPr lang="fr-FR" sz="1450">
                <a:solidFill>
                  <a:srgbClr val="37474F"/>
                </a:solidFill>
              </a:rPr>
              <a:t>160 en fiscalité additionnelle</a:t>
            </a:r>
          </a:p>
        </p:txBody>
      </p:sp>
      <p:graphicFrame>
        <p:nvGraphicFramePr>
          <p:cNvPr id="50" name="Table1"/>
          <p:cNvGraphicFramePr>
            <a:graphicFrameLocks noGrp="1"/>
          </p:cNvGraphicFramePr>
          <p:nvPr>
            <p:extLst>
              <p:ext uri="{D42A27DB-BD31-4B8C-83A1-F6EECF244321}">
                <p14:modId xmlns:p14="http://schemas.microsoft.com/office/powerpoint/2010/main" val="2459670444"/>
              </p:ext>
            </p:extLst>
          </p:nvPr>
        </p:nvGraphicFramePr>
        <p:xfrm>
          <a:off x="457200" y="2400000"/>
          <a:ext cx="8229600" cy="1889760"/>
        </p:xfrm>
        <a:graphic>
          <a:graphicData uri="http://schemas.openxmlformats.org/drawingml/2006/table">
            <a:tbl>
              <a:tblPr bandRow="1">
                <a:noFill/>
              </a:tblPr>
              <a:tblGrid>
                <a:gridCol w="2057400">
                  <a:extLst>
                    <a:ext uri="{9D8B030D-6E8A-4147-A177-3AD203B41FA5}">
                      <a16:colId xmlns:a16="http://schemas.microsoft.com/office/drawing/2014/main" val="100000001"/>
                    </a:ext>
                  </a:extLst>
                </a:gridCol>
                <a:gridCol w="1543050">
                  <a:extLst>
                    <a:ext uri="{9D8B030D-6E8A-4147-A177-3AD203B41FA5}">
                      <a16:colId xmlns:a16="http://schemas.microsoft.com/office/drawing/2014/main" val="100000002"/>
                    </a:ext>
                  </a:extLst>
                </a:gridCol>
                <a:gridCol w="1543050">
                  <a:extLst>
                    <a:ext uri="{9D8B030D-6E8A-4147-A177-3AD203B41FA5}">
                      <a16:colId xmlns:a16="http://schemas.microsoft.com/office/drawing/2014/main" val="100000003"/>
                    </a:ext>
                  </a:extLst>
                </a:gridCol>
                <a:gridCol w="1543050">
                  <a:extLst>
                    <a:ext uri="{9D8B030D-6E8A-4147-A177-3AD203B41FA5}">
                      <a16:colId xmlns:a16="http://schemas.microsoft.com/office/drawing/2014/main" val="100000004"/>
                    </a:ext>
                  </a:extLst>
                </a:gridCol>
                <a:gridCol w="1543050">
                  <a:extLst>
                    <a:ext uri="{9D8B030D-6E8A-4147-A177-3AD203B41FA5}">
                      <a16:colId xmlns:a16="http://schemas.microsoft.com/office/drawing/2014/main" val="100000005"/>
                    </a:ext>
                  </a:extLst>
                </a:gridCol>
              </a:tblGrid>
              <a:tr h="300000">
                <a:tc>
                  <a:txBody>
                    <a:bodyPr/>
                    <a:lstStyle/>
                    <a:p>
                      <a:pPr algn="ctr">
                        <a:buNone/>
                      </a:pPr>
                      <a:endParaRP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Nombre</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FA</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FPU</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 FPU</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extLst>
                  <a:ext uri="{0D108BD9-81ED-4DB2-BD59-A6C34878D82A}">
                    <a16:rowId xmlns:a16="http://schemas.microsoft.com/office/drawing/2014/main" val="900001"/>
                  </a:ext>
                </a:extLst>
              </a:tr>
              <a:tr h="300000">
                <a:tc>
                  <a:txBody>
                    <a:bodyPr/>
                    <a:lstStyle/>
                    <a:p>
                      <a:pPr algn="ctr">
                        <a:buNone/>
                      </a:pPr>
                      <a:r>
                        <a:rPr lang="fr-FR" sz="1400" b="1">
                          <a:solidFill>
                            <a:srgbClr val="0055A0"/>
                          </a:solidFill>
                        </a:rPr>
                        <a:t>CC</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989</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b="1">
                          <a:solidFill>
                            <a:srgbClr val="2E7D32"/>
                          </a:solidFill>
                        </a:rPr>
                        <a:t>160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8F5E9"/>
                    </a:solidFill>
                  </a:tcPr>
                </a:tc>
                <a:tc>
                  <a:txBody>
                    <a:bodyPr/>
                    <a:lstStyle/>
                    <a:p>
                      <a:pPr algn="ctr">
                        <a:buNone/>
                      </a:pPr>
                      <a:r>
                        <a:rPr lang="fr-FR" sz="1400" b="1">
                          <a:solidFill>
                            <a:srgbClr val="0055A0"/>
                          </a:solidFill>
                        </a:rPr>
                        <a:t>829</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83,8 %</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extLst>
                  <a:ext uri="{0D108BD9-81ED-4DB2-BD59-A6C34878D82A}">
                    <a16:rowId xmlns:a16="http://schemas.microsoft.com/office/drawing/2014/main" val="900002"/>
                  </a:ext>
                </a:extLst>
              </a:tr>
              <a:tr h="300000">
                <a:tc>
                  <a:txBody>
                    <a:bodyPr/>
                    <a:lstStyle/>
                    <a:p>
                      <a:pPr algn="ctr">
                        <a:buNone/>
                      </a:pPr>
                      <a:r>
                        <a:rPr lang="fr-FR" sz="1400" b="1">
                          <a:solidFill>
                            <a:srgbClr val="0055A0"/>
                          </a:solidFill>
                        </a:rPr>
                        <a:t>CA</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230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a:solidFill>
                            <a:srgbClr val="37474F"/>
                          </a:solidFill>
                        </a:rPr>
                        <a:t>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b="1">
                          <a:solidFill>
                            <a:srgbClr val="0055A0"/>
                          </a:solidFill>
                        </a:rPr>
                        <a:t>230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100 %</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extLst>
                  <a:ext uri="{0D108BD9-81ED-4DB2-BD59-A6C34878D82A}">
                    <a16:rowId xmlns:a16="http://schemas.microsoft.com/office/drawing/2014/main" val="900003"/>
                  </a:ext>
                </a:extLst>
              </a:tr>
              <a:tr h="300000">
                <a:tc>
                  <a:txBody>
                    <a:bodyPr/>
                    <a:lstStyle/>
                    <a:p>
                      <a:pPr algn="ctr">
                        <a:buNone/>
                      </a:pPr>
                      <a:r>
                        <a:rPr lang="fr-FR" sz="1400" b="1">
                          <a:solidFill>
                            <a:srgbClr val="0055A0"/>
                          </a:solidFill>
                        </a:rPr>
                        <a:t>CU</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14</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a:solidFill>
                            <a:srgbClr val="37474F"/>
                          </a:solidFill>
                        </a:rPr>
                        <a:t>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b="1">
                          <a:solidFill>
                            <a:srgbClr val="0055A0"/>
                          </a:solidFill>
                        </a:rPr>
                        <a:t>14</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100 %</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extLst>
                  <a:ext uri="{0D108BD9-81ED-4DB2-BD59-A6C34878D82A}">
                    <a16:rowId xmlns:a16="http://schemas.microsoft.com/office/drawing/2014/main" val="900004"/>
                  </a:ext>
                </a:extLst>
              </a:tr>
              <a:tr h="300000">
                <a:tc>
                  <a:txBody>
                    <a:bodyPr/>
                    <a:lstStyle/>
                    <a:p>
                      <a:pPr algn="ctr">
                        <a:buNone/>
                      </a:pPr>
                      <a:r>
                        <a:rPr lang="fr-FR" sz="1400" b="1">
                          <a:solidFill>
                            <a:srgbClr val="0055A0"/>
                          </a:solidFill>
                        </a:rPr>
                        <a:t>Métropoles</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22</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a:solidFill>
                            <a:srgbClr val="37474F"/>
                          </a:solidFill>
                        </a:rPr>
                        <a:t>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tc>
                  <a:txBody>
                    <a:bodyPr/>
                    <a:lstStyle/>
                    <a:p>
                      <a:pPr algn="ctr">
                        <a:buNone/>
                      </a:pPr>
                      <a:r>
                        <a:rPr lang="fr-FR" sz="1400" b="1">
                          <a:solidFill>
                            <a:srgbClr val="0055A0"/>
                          </a:solidFill>
                        </a:rPr>
                        <a:t>22</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E3F2FD"/>
                    </a:solidFill>
                  </a:tcPr>
                </a:tc>
                <a:tc>
                  <a:txBody>
                    <a:bodyPr/>
                    <a:lstStyle/>
                    <a:p>
                      <a:pPr algn="ctr">
                        <a:buNone/>
                      </a:pPr>
                      <a:r>
                        <a:rPr lang="fr-FR" sz="1400">
                          <a:solidFill>
                            <a:srgbClr val="37474F"/>
                          </a:solidFill>
                        </a:rPr>
                        <a:t>100 %</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FFFFFF"/>
                    </a:solidFill>
                  </a:tcPr>
                </a:tc>
                <a:extLst>
                  <a:ext uri="{0D108BD9-81ED-4DB2-BD59-A6C34878D82A}">
                    <a16:rowId xmlns:a16="http://schemas.microsoft.com/office/drawing/2014/main" val="900005"/>
                  </a:ext>
                </a:extLst>
              </a:tr>
              <a:tr h="300000">
                <a:tc>
                  <a:txBody>
                    <a:bodyPr/>
                    <a:lstStyle/>
                    <a:p>
                      <a:pPr algn="ctr">
                        <a:buNone/>
                      </a:pPr>
                      <a:r>
                        <a:rPr lang="fr-FR" sz="1400" b="1">
                          <a:solidFill>
                            <a:srgbClr val="FFFFFF"/>
                          </a:solidFill>
                        </a:rPr>
                        <a:t>Total</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1 255</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160</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1 095</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tc>
                  <a:txBody>
                    <a:bodyPr/>
                    <a:lstStyle/>
                    <a:p>
                      <a:pPr algn="ctr">
                        <a:buNone/>
                      </a:pPr>
                      <a:r>
                        <a:rPr lang="fr-FR" sz="1400" b="1">
                          <a:solidFill>
                            <a:srgbClr val="FFFFFF"/>
                          </a:solidFill>
                        </a:rPr>
                        <a:t>87,25 %</a:t>
                      </a:r>
                    </a:p>
                  </a:txBody>
                  <a:tcPr marL="36000" marR="36000" anchor="ctr">
                    <a:lnL w="6350">
                      <a:solidFill>
                        <a:srgbClr val="B0BEC5"/>
                      </a:solidFill>
                    </a:lnL>
                    <a:lnR w="6350">
                      <a:solidFill>
                        <a:srgbClr val="B0BEC5"/>
                      </a:solidFill>
                    </a:lnR>
                    <a:lnT w="6350">
                      <a:solidFill>
                        <a:srgbClr val="B0BEC5"/>
                      </a:solidFill>
                    </a:lnT>
                    <a:lnB w="6350">
                      <a:solidFill>
                        <a:srgbClr val="B0BEC5"/>
                      </a:solidFill>
                    </a:lnB>
                    <a:solidFill>
                      <a:srgbClr val="0055A0"/>
                    </a:solidFill>
                  </a:tcPr>
                </a:tc>
                <a:extLst>
                  <a:ext uri="{0D108BD9-81ED-4DB2-BD59-A6C34878D82A}">
                    <a16:rowId xmlns:a16="http://schemas.microsoft.com/office/drawing/2014/main" val="900006"/>
                  </a:ext>
                </a:extLst>
              </a:tr>
            </a:tbl>
          </a:graphicData>
        </a:graphic>
      </p:graphicFrame>
      <p:sp>
        <p:nvSpPr>
          <p:cNvPr id="30" name="R30"/>
          <p:cNvSpPr/>
          <p:nvPr/>
        </p:nvSpPr>
        <p:spPr>
          <a:xfrm>
            <a:off x="457200" y="4400000"/>
            <a:ext cx="3980000" cy="400000"/>
          </a:xfrm>
          <a:prstGeom prst="roundRect">
            <a:avLst>
              <a:gd name="adj" fmla="val 5000"/>
            </a:avLst>
          </a:prstGeom>
          <a:solidFill>
            <a:srgbClr val="E3F2FD"/>
          </a:solidFill>
          <a:ln w="12700">
            <a:solidFill>
              <a:srgbClr val="0055A0"/>
            </a:solidFill>
          </a:ln>
        </p:spPr>
        <p:txBody>
          <a:bodyPr/>
          <a:lstStyle/>
          <a:p>
            <a:endParaRPr lang="fr-FR"/>
          </a:p>
        </p:txBody>
      </p:sp>
      <p:sp>
        <p:nvSpPr>
          <p:cNvPr id="31" name="T31"/>
          <p:cNvSpPr txBox="1"/>
          <p:nvPr/>
        </p:nvSpPr>
        <p:spPr>
          <a:xfrm>
            <a:off x="457200" y="4400000"/>
            <a:ext cx="3980000" cy="400000"/>
          </a:xfrm>
          <a:prstGeom prst="rect">
            <a:avLst/>
          </a:prstGeom>
          <a:noFill/>
        </p:spPr>
        <p:txBody>
          <a:bodyPr lIns="108000" tIns="72000" rIns="108000" bIns="72000" anchor="ctr">
            <a:noAutofit/>
          </a:bodyPr>
          <a:lstStyle/>
          <a:p>
            <a:pPr algn="ctr">
              <a:spcAft>
                <a:spcPts val="200"/>
              </a:spcAft>
            </a:pPr>
            <a:r>
              <a:rPr lang="fr-FR" sz="1300" b="1">
                <a:solidFill>
                  <a:srgbClr val="0055A0"/>
                </a:solidFill>
              </a:rPr>
              <a:t>■ FPU = Régime obligatoire pour CA, CU, Métropoles</a:t>
            </a:r>
          </a:p>
        </p:txBody>
      </p:sp>
      <p:sp>
        <p:nvSpPr>
          <p:cNvPr id="32" name="R32"/>
          <p:cNvSpPr/>
          <p:nvPr/>
        </p:nvSpPr>
        <p:spPr>
          <a:xfrm>
            <a:off x="4707000" y="4400000"/>
            <a:ext cx="3980000" cy="400000"/>
          </a:xfrm>
          <a:prstGeom prst="roundRect">
            <a:avLst>
              <a:gd name="adj" fmla="val 5000"/>
            </a:avLst>
          </a:prstGeom>
          <a:solidFill>
            <a:srgbClr val="E8F5E9"/>
          </a:solidFill>
          <a:ln w="12700">
            <a:solidFill>
              <a:srgbClr val="2E7D32"/>
            </a:solidFill>
          </a:ln>
        </p:spPr>
        <p:txBody>
          <a:bodyPr/>
          <a:lstStyle/>
          <a:p>
            <a:endParaRPr lang="fr-FR"/>
          </a:p>
        </p:txBody>
      </p:sp>
      <p:sp>
        <p:nvSpPr>
          <p:cNvPr id="33" name="T33"/>
          <p:cNvSpPr txBox="1"/>
          <p:nvPr/>
        </p:nvSpPr>
        <p:spPr>
          <a:xfrm>
            <a:off x="4707000" y="4400000"/>
            <a:ext cx="3980000" cy="400000"/>
          </a:xfrm>
          <a:prstGeom prst="rect">
            <a:avLst/>
          </a:prstGeom>
          <a:noFill/>
        </p:spPr>
        <p:txBody>
          <a:bodyPr lIns="108000" tIns="72000" rIns="108000" bIns="72000" anchor="ctr">
            <a:noAutofit/>
          </a:bodyPr>
          <a:lstStyle/>
          <a:p>
            <a:pPr algn="ctr">
              <a:spcAft>
                <a:spcPts val="200"/>
              </a:spcAft>
            </a:pPr>
            <a:r>
              <a:rPr lang="fr-FR" sz="1300" b="1">
                <a:solidFill>
                  <a:srgbClr val="2E7D32"/>
                </a:solidFill>
              </a:rPr>
              <a:t>■ FA = Uniquement les communautés de communes</a:t>
            </a:r>
          </a:p>
        </p:txBody>
      </p:sp>
      <p:sp>
        <p:nvSpPr>
          <p:cNvPr id="34" name="R34"/>
          <p:cNvSpPr/>
          <p:nvPr/>
        </p:nvSpPr>
        <p:spPr>
          <a:xfrm>
            <a:off x="457200" y="5000000"/>
            <a:ext cx="8229600" cy="400000"/>
          </a:xfrm>
          <a:prstGeom prst="roundRect">
            <a:avLst>
              <a:gd name="adj" fmla="val 5000"/>
            </a:avLst>
          </a:prstGeom>
          <a:solidFill>
            <a:srgbClr val="FFF3E0"/>
          </a:solidFill>
          <a:ln w="12700">
            <a:solidFill>
              <a:srgbClr val="E65100"/>
            </a:solidFill>
          </a:ln>
        </p:spPr>
        <p:txBody>
          <a:bodyPr/>
          <a:lstStyle/>
          <a:p>
            <a:endParaRPr lang="fr-FR"/>
          </a:p>
        </p:txBody>
      </p:sp>
      <p:sp>
        <p:nvSpPr>
          <p:cNvPr id="35" name="T35"/>
          <p:cNvSpPr txBox="1"/>
          <p:nvPr/>
        </p:nvSpPr>
        <p:spPr>
          <a:xfrm>
            <a:off x="457200" y="5000000"/>
            <a:ext cx="8229600" cy="400000"/>
          </a:xfrm>
          <a:prstGeom prst="rect">
            <a:avLst/>
          </a:prstGeom>
          <a:noFill/>
        </p:spPr>
        <p:txBody>
          <a:bodyPr lIns="108000" tIns="72000" rIns="108000" bIns="72000" anchor="ctr">
            <a:noAutofit/>
          </a:bodyPr>
          <a:lstStyle/>
          <a:p>
            <a:pPr algn="ctr">
              <a:spcAft>
                <a:spcPts val="200"/>
              </a:spcAft>
            </a:pPr>
            <a:r>
              <a:rPr lang="fr-FR" sz="1350" b="1">
                <a:solidFill>
                  <a:srgbClr val="E65100"/>
                </a:solidFill>
              </a:rPr>
              <a:t>⚠ Seules les CC ont le choix du régime fiscal — CA, CU et Métropoles sont obligatoirement en FPU</a:t>
            </a:r>
          </a:p>
        </p:txBody>
      </p:sp>
    </p:spTree>
    <p:extLst>
      <p:ext uri="{BB962C8B-B14F-4D97-AF65-F5344CB8AC3E}">
        <p14:creationId xmlns:p14="http://schemas.microsoft.com/office/powerpoint/2010/main" val="3408060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a:bodyPr>
          <a:lstStyle/>
          <a:p>
            <a:r>
              <a:rPr lang="fr-FR"/>
              <a:t>QUIZ — Régimes fiscaux</a:t>
            </a:r>
          </a:p>
        </p:txBody>
      </p:sp>
      <p:sp>
        <p:nvSpPr>
          <p:cNvPr id="9" name="T9"/>
          <p:cNvSpPr txBox="1"/>
          <p:nvPr/>
        </p:nvSpPr>
        <p:spPr>
          <a:xfrm>
            <a:off x="457200" y="1100000"/>
            <a:ext cx="8229600" cy="300000"/>
          </a:xfrm>
          <a:prstGeom prst="rect">
            <a:avLst/>
          </a:prstGeom>
          <a:noFill/>
        </p:spPr>
        <p:txBody>
          <a:bodyPr lIns="72000" tIns="36000" rIns="72000" bIns="36000" anchor="ctr">
            <a:noAutofit/>
          </a:bodyPr>
          <a:lstStyle/>
          <a:p>
            <a:pPr algn="ctr"/>
            <a:r>
              <a:rPr lang="fr-FR" sz="1400" i="1">
                <a:solidFill>
                  <a:srgbClr val="7F8C8D"/>
                </a:solidFill>
              </a:rPr>
              <a:t>Testez vos connaissances sur la fiscalité intercommunale</a:t>
            </a:r>
          </a:p>
        </p:txBody>
      </p:sp>
      <p:sp>
        <p:nvSpPr>
          <p:cNvPr id="10" name="R10"/>
          <p:cNvSpPr/>
          <p:nvPr/>
        </p:nvSpPr>
        <p:spPr>
          <a:xfrm>
            <a:off x="457200" y="1545000"/>
            <a:ext cx="8229600" cy="1100000"/>
          </a:xfrm>
          <a:prstGeom prst="roundRect">
            <a:avLst>
              <a:gd name="adj" fmla="val 8000"/>
            </a:avLst>
          </a:prstGeom>
          <a:solidFill>
            <a:srgbClr val="FDEDEE"/>
          </a:solidFill>
          <a:ln w="12700">
            <a:solidFill>
              <a:srgbClr val="E74C3C">
                <a:alpha val="40000"/>
              </a:srgbClr>
            </a:solidFill>
          </a:ln>
        </p:spPr>
        <p:txBody>
          <a:bodyPr/>
          <a:lstStyle/>
          <a:p>
            <a:endParaRPr lang="fr-FR"/>
          </a:p>
        </p:txBody>
      </p:sp>
      <p:sp>
        <p:nvSpPr>
          <p:cNvPr id="11" name="R11"/>
          <p:cNvSpPr/>
          <p:nvPr/>
        </p:nvSpPr>
        <p:spPr>
          <a:xfrm>
            <a:off x="487200" y="1745000"/>
            <a:ext cx="700000" cy="700000"/>
          </a:xfrm>
          <a:prstGeom prst="ellipse">
            <a:avLst/>
          </a:prstGeom>
          <a:solidFill>
            <a:srgbClr val="E74C3C"/>
          </a:solidFill>
          <a:ln w="0">
            <a:noFill/>
          </a:ln>
        </p:spPr>
        <p:txBody>
          <a:bodyPr lIns="0" tIns="0" rIns="0" bIns="0" anchor="ctr">
            <a:noAutofit/>
          </a:bodyPr>
          <a:lstStyle/>
          <a:p>
            <a:pPr algn="ctr"/>
            <a:r>
              <a:rPr lang="fr-FR" sz="2600" b="1">
                <a:solidFill>
                  <a:srgbClr val="FFFFFF"/>
                </a:solidFill>
              </a:rPr>
              <a:t>1</a:t>
            </a:r>
          </a:p>
        </p:txBody>
      </p:sp>
      <p:sp>
        <p:nvSpPr>
          <p:cNvPr id="12" name="T12"/>
          <p:cNvSpPr txBox="1"/>
          <p:nvPr/>
        </p:nvSpPr>
        <p:spPr>
          <a:xfrm>
            <a:off x="1307200" y="1545000"/>
            <a:ext cx="6729600" cy="1100000"/>
          </a:xfrm>
          <a:prstGeom prst="rect">
            <a:avLst/>
          </a:prstGeom>
          <a:noFill/>
        </p:spPr>
        <p:txBody>
          <a:bodyPr lIns="72000" tIns="54000" rIns="72000" bIns="54000" anchor="ctr">
            <a:noAutofit/>
          </a:bodyPr>
          <a:lstStyle/>
          <a:p>
            <a:r>
              <a:rPr lang="fr-FR" sz="1400">
                <a:solidFill>
                  <a:srgbClr val="2C3E50"/>
                </a:solidFill>
              </a:rPr>
              <a:t>Dans le cadre d’un EPCI à fiscalité additionnelle, la commune dispose d’un pouvoir sur la fiscalité professionnelle notamment la cotisation foncière des entreprises.</a:t>
            </a:r>
          </a:p>
        </p:txBody>
      </p:sp>
      <p:sp>
        <p:nvSpPr>
          <p:cNvPr id="13" name="R13"/>
          <p:cNvSpPr/>
          <p:nvPr/>
        </p:nvSpPr>
        <p:spPr>
          <a:xfrm>
            <a:off x="457200" y="2765000"/>
            <a:ext cx="8229600" cy="1100000"/>
          </a:xfrm>
          <a:prstGeom prst="roundRect">
            <a:avLst>
              <a:gd name="adj" fmla="val 8000"/>
            </a:avLst>
          </a:prstGeom>
          <a:solidFill>
            <a:srgbClr val="E8F8F5"/>
          </a:solidFill>
          <a:ln w="12700">
            <a:solidFill>
              <a:srgbClr val="1ABC9C">
                <a:alpha val="40000"/>
              </a:srgbClr>
            </a:solidFill>
          </a:ln>
        </p:spPr>
        <p:txBody>
          <a:bodyPr/>
          <a:lstStyle/>
          <a:p>
            <a:endParaRPr lang="fr-FR"/>
          </a:p>
        </p:txBody>
      </p:sp>
      <p:sp>
        <p:nvSpPr>
          <p:cNvPr id="14" name="R14"/>
          <p:cNvSpPr/>
          <p:nvPr/>
        </p:nvSpPr>
        <p:spPr>
          <a:xfrm>
            <a:off x="487200" y="2965000"/>
            <a:ext cx="700000" cy="700000"/>
          </a:xfrm>
          <a:prstGeom prst="ellipse">
            <a:avLst/>
          </a:prstGeom>
          <a:solidFill>
            <a:srgbClr val="1ABC9C"/>
          </a:solidFill>
          <a:ln w="0">
            <a:noFill/>
          </a:ln>
        </p:spPr>
        <p:txBody>
          <a:bodyPr lIns="0" tIns="0" rIns="0" bIns="0" anchor="ctr">
            <a:noAutofit/>
          </a:bodyPr>
          <a:lstStyle/>
          <a:p>
            <a:pPr algn="ctr"/>
            <a:r>
              <a:rPr lang="fr-FR" sz="2600" b="1">
                <a:solidFill>
                  <a:srgbClr val="FFFFFF"/>
                </a:solidFill>
              </a:rPr>
              <a:t>2</a:t>
            </a:r>
          </a:p>
        </p:txBody>
      </p:sp>
      <p:sp>
        <p:nvSpPr>
          <p:cNvPr id="15" name="T15"/>
          <p:cNvSpPr txBox="1"/>
          <p:nvPr/>
        </p:nvSpPr>
        <p:spPr>
          <a:xfrm>
            <a:off x="1307200" y="2765000"/>
            <a:ext cx="6729600" cy="1100000"/>
          </a:xfrm>
          <a:prstGeom prst="rect">
            <a:avLst/>
          </a:prstGeom>
          <a:noFill/>
        </p:spPr>
        <p:txBody>
          <a:bodyPr lIns="72000" tIns="54000" rIns="72000" bIns="54000" anchor="ctr">
            <a:noAutofit/>
          </a:bodyPr>
          <a:lstStyle/>
          <a:p>
            <a:r>
              <a:rPr lang="fr-FR" sz="1400">
                <a:solidFill>
                  <a:srgbClr val="2C3E50"/>
                </a:solidFill>
              </a:rPr>
              <a:t>Dans le cadre d’un EPCI à taxe professionnelle unique, la commune ne dispose plus d’un pouvoir sur la fiscalité professionnelle notamment la cotisation foncière des entreprises.</a:t>
            </a:r>
          </a:p>
        </p:txBody>
      </p:sp>
      <p:sp>
        <p:nvSpPr>
          <p:cNvPr id="16" name="R16"/>
          <p:cNvSpPr/>
          <p:nvPr/>
        </p:nvSpPr>
        <p:spPr>
          <a:xfrm>
            <a:off x="457200" y="3985000"/>
            <a:ext cx="8229600" cy="1100000"/>
          </a:xfrm>
          <a:prstGeom prst="roundRect">
            <a:avLst>
              <a:gd name="adj" fmla="val 8000"/>
            </a:avLst>
          </a:prstGeom>
          <a:solidFill>
            <a:srgbClr val="F4ECF7"/>
          </a:solidFill>
          <a:ln w="12700">
            <a:solidFill>
              <a:srgbClr val="8E44AD">
                <a:alpha val="40000"/>
              </a:srgbClr>
            </a:solidFill>
          </a:ln>
        </p:spPr>
        <p:txBody>
          <a:bodyPr/>
          <a:lstStyle/>
          <a:p>
            <a:endParaRPr lang="fr-FR"/>
          </a:p>
        </p:txBody>
      </p:sp>
      <p:sp>
        <p:nvSpPr>
          <p:cNvPr id="17" name="R17"/>
          <p:cNvSpPr/>
          <p:nvPr/>
        </p:nvSpPr>
        <p:spPr>
          <a:xfrm>
            <a:off x="487200" y="4185000"/>
            <a:ext cx="700000" cy="700000"/>
          </a:xfrm>
          <a:prstGeom prst="ellipse">
            <a:avLst/>
          </a:prstGeom>
          <a:solidFill>
            <a:srgbClr val="8E44AD"/>
          </a:solidFill>
          <a:ln w="0">
            <a:noFill/>
          </a:ln>
        </p:spPr>
        <p:txBody>
          <a:bodyPr lIns="0" tIns="0" rIns="0" bIns="0" anchor="ctr">
            <a:noAutofit/>
          </a:bodyPr>
          <a:lstStyle/>
          <a:p>
            <a:pPr algn="ctr"/>
            <a:r>
              <a:rPr lang="fr-FR" sz="2600" b="1">
                <a:solidFill>
                  <a:srgbClr val="FFFFFF"/>
                </a:solidFill>
              </a:rPr>
              <a:t>3</a:t>
            </a:r>
          </a:p>
        </p:txBody>
      </p:sp>
      <p:sp>
        <p:nvSpPr>
          <p:cNvPr id="18" name="T18"/>
          <p:cNvSpPr txBox="1"/>
          <p:nvPr/>
        </p:nvSpPr>
        <p:spPr>
          <a:xfrm>
            <a:off x="1307200" y="3985000"/>
            <a:ext cx="6729600" cy="1100000"/>
          </a:xfrm>
          <a:prstGeom prst="rect">
            <a:avLst/>
          </a:prstGeom>
          <a:noFill/>
        </p:spPr>
        <p:txBody>
          <a:bodyPr lIns="72000" tIns="54000" rIns="72000" bIns="54000" anchor="ctr">
            <a:noAutofit/>
          </a:bodyPr>
          <a:lstStyle/>
          <a:p>
            <a:r>
              <a:rPr lang="fr-FR" sz="1400">
                <a:solidFill>
                  <a:srgbClr val="2C3E50"/>
                </a:solidFill>
              </a:rPr>
              <a:t>Dans le cadre d’un EPCI à taxe professionnelle unique, l’intégralité de la fiscalité professionnelle est transférée de la commune à l’EPCI.</a:t>
            </a:r>
          </a:p>
        </p:txBody>
      </p:sp>
      <p:sp>
        <p:nvSpPr>
          <p:cNvPr id="19" name="R19"/>
          <p:cNvSpPr/>
          <p:nvPr/>
        </p:nvSpPr>
        <p:spPr>
          <a:xfrm>
            <a:off x="457200" y="5205000"/>
            <a:ext cx="8229600" cy="1100000"/>
          </a:xfrm>
          <a:prstGeom prst="roundRect">
            <a:avLst>
              <a:gd name="adj" fmla="val 8000"/>
            </a:avLst>
          </a:prstGeom>
          <a:solidFill>
            <a:srgbClr val="FEF5E7"/>
          </a:solidFill>
          <a:ln w="12700">
            <a:solidFill>
              <a:srgbClr val="F39C12">
                <a:alpha val="40000"/>
              </a:srgbClr>
            </a:solidFill>
          </a:ln>
        </p:spPr>
        <p:txBody>
          <a:bodyPr/>
          <a:lstStyle/>
          <a:p>
            <a:endParaRPr lang="fr-FR"/>
          </a:p>
        </p:txBody>
      </p:sp>
      <p:sp>
        <p:nvSpPr>
          <p:cNvPr id="20" name="R20"/>
          <p:cNvSpPr/>
          <p:nvPr/>
        </p:nvSpPr>
        <p:spPr>
          <a:xfrm>
            <a:off x="487200" y="5405000"/>
            <a:ext cx="700000" cy="700000"/>
          </a:xfrm>
          <a:prstGeom prst="ellipse">
            <a:avLst/>
          </a:prstGeom>
          <a:solidFill>
            <a:srgbClr val="F39C12"/>
          </a:solidFill>
          <a:ln w="0">
            <a:noFill/>
          </a:ln>
        </p:spPr>
        <p:txBody>
          <a:bodyPr lIns="0" tIns="0" rIns="0" bIns="0" anchor="ctr">
            <a:noAutofit/>
          </a:bodyPr>
          <a:lstStyle/>
          <a:p>
            <a:pPr algn="ctr"/>
            <a:r>
              <a:rPr lang="fr-FR" sz="2600" b="1">
                <a:solidFill>
                  <a:srgbClr val="FFFFFF"/>
                </a:solidFill>
              </a:rPr>
              <a:t>4</a:t>
            </a:r>
          </a:p>
        </p:txBody>
      </p:sp>
      <p:sp>
        <p:nvSpPr>
          <p:cNvPr id="21" name="T21"/>
          <p:cNvSpPr txBox="1"/>
          <p:nvPr/>
        </p:nvSpPr>
        <p:spPr>
          <a:xfrm>
            <a:off x="1307200" y="5205000"/>
            <a:ext cx="6729600" cy="1100000"/>
          </a:xfrm>
          <a:prstGeom prst="rect">
            <a:avLst/>
          </a:prstGeom>
          <a:noFill/>
        </p:spPr>
        <p:txBody>
          <a:bodyPr lIns="72000" tIns="54000" rIns="72000" bIns="54000" anchor="ctr">
            <a:noAutofit/>
          </a:bodyPr>
          <a:lstStyle/>
          <a:p>
            <a:r>
              <a:rPr lang="fr-FR" sz="1400">
                <a:solidFill>
                  <a:srgbClr val="2C3E50"/>
                </a:solidFill>
              </a:rPr>
              <a:t>Lorsque trois intercommunalités fusionnent, si l’une d’elle est en FPU, le nouvel EPCI issu de la fusion est obligé d’être en FPU.</a:t>
            </a:r>
          </a:p>
        </p:txBody>
      </p:sp>
      <p:pic>
        <p:nvPicPr>
          <p:cNvPr id="112" name="Image 112"/>
          <p:cNvPicPr>
            <a:picLocks noChangeAspect="1"/>
          </p:cNvPicPr>
          <p:nvPr>
            <p:custDataLst>
              <p:tags r:id="rId1"/>
            </p:custDataLst>
          </p:nvPr>
        </p:nvPicPr>
        <p:blipFill>
          <a:blip r:embed="rId6" cstate="print"/>
          <a:stretch>
            <a:fillRect/>
          </a:stretch>
        </p:blipFill>
        <p:spPr>
          <a:xfrm>
            <a:off x="8126800" y="1855000"/>
            <a:ext cx="480000" cy="480000"/>
          </a:xfrm>
          <a:prstGeom prst="rect">
            <a:avLst/>
          </a:prstGeom>
        </p:spPr>
      </p:pic>
      <p:pic>
        <p:nvPicPr>
          <p:cNvPr id="114" name="Image 114"/>
          <p:cNvPicPr>
            <a:picLocks noChangeAspect="1"/>
          </p:cNvPicPr>
          <p:nvPr>
            <p:custDataLst>
              <p:tags r:id="rId2"/>
            </p:custDataLst>
          </p:nvPr>
        </p:nvPicPr>
        <p:blipFill>
          <a:blip r:embed="rId6" cstate="print"/>
          <a:stretch>
            <a:fillRect/>
          </a:stretch>
        </p:blipFill>
        <p:spPr>
          <a:xfrm>
            <a:off x="8126800" y="3075000"/>
            <a:ext cx="480000" cy="480000"/>
          </a:xfrm>
          <a:prstGeom prst="rect">
            <a:avLst/>
          </a:prstGeom>
        </p:spPr>
      </p:pic>
      <p:pic>
        <p:nvPicPr>
          <p:cNvPr id="113" name="Image 113"/>
          <p:cNvPicPr>
            <a:picLocks noChangeAspect="1"/>
          </p:cNvPicPr>
          <p:nvPr>
            <p:custDataLst>
              <p:tags r:id="rId3"/>
            </p:custDataLst>
          </p:nvPr>
        </p:nvPicPr>
        <p:blipFill>
          <a:blip r:embed="rId6" cstate="print"/>
          <a:stretch>
            <a:fillRect/>
          </a:stretch>
        </p:blipFill>
        <p:spPr>
          <a:xfrm>
            <a:off x="8126800" y="4295000"/>
            <a:ext cx="480000" cy="480000"/>
          </a:xfrm>
          <a:prstGeom prst="rect">
            <a:avLst/>
          </a:prstGeom>
        </p:spPr>
      </p:pic>
      <p:pic>
        <p:nvPicPr>
          <p:cNvPr id="115" name="Image 115"/>
          <p:cNvPicPr>
            <a:picLocks noChangeAspect="1"/>
          </p:cNvPicPr>
          <p:nvPr>
            <p:custDataLst>
              <p:tags r:id="rId4"/>
            </p:custDataLst>
          </p:nvPr>
        </p:nvPicPr>
        <p:blipFill>
          <a:blip r:embed="rId6" cstate="print"/>
          <a:stretch>
            <a:fillRect/>
          </a:stretch>
        </p:blipFill>
        <p:spPr>
          <a:xfrm>
            <a:off x="8126800" y="5515000"/>
            <a:ext cx="480000" cy="480000"/>
          </a:xfrm>
          <a:prstGeom prst="rect">
            <a:avLst/>
          </a:prstGeom>
        </p:spPr>
      </p:pic>
    </p:spTree>
    <p:extLst>
      <p:ext uri="{BB962C8B-B14F-4D97-AF65-F5344CB8AC3E}">
        <p14:creationId xmlns:p14="http://schemas.microsoft.com/office/powerpoint/2010/main" val="44801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75FFB-8F38-CB6D-7D7B-2C89E7B57328}"/>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32C6BE8-32D7-378B-1843-63B509D0BD6F}"/>
              </a:ext>
            </a:extLst>
          </p:cNvPr>
          <p:cNvSpPr>
            <a:spLocks noGrp="1"/>
          </p:cNvSpPr>
          <p:nvPr>
            <p:ph type="title"/>
          </p:nvPr>
        </p:nvSpPr>
        <p:spPr/>
        <p:txBody>
          <a:bodyPr/>
          <a:lstStyle/>
          <a:p>
            <a:pPr algn="l"/>
            <a:r>
              <a:rPr lang="fr-FR" dirty="0">
                <a:ea typeface="Calibri"/>
                <a:cs typeface="Calibri"/>
              </a:rPr>
              <a:t>2. Le financement du transfert des charges entre EPCI et la commune </a:t>
            </a:r>
          </a:p>
        </p:txBody>
      </p:sp>
    </p:spTree>
    <p:extLst>
      <p:ext uri="{BB962C8B-B14F-4D97-AF65-F5344CB8AC3E}">
        <p14:creationId xmlns:p14="http://schemas.microsoft.com/office/powerpoint/2010/main" val="973195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388" y="120000"/>
            <a:ext cx="6624637" cy="1000000"/>
          </a:xfrm>
        </p:spPr>
        <p:txBody>
          <a:bodyPr>
            <a:normAutofit/>
          </a:bodyPr>
          <a:lstStyle/>
          <a:p>
            <a:pPr algn="l"/>
            <a:r>
              <a:rPr lang="fr-FR" sz="2600" b="1">
                <a:latin typeface="Roboto" panose="02000000000000000000" pitchFamily="2" charset="0"/>
              </a:rPr>
              <a:t>Transferts de compétences</a:t>
            </a:r>
            <a:br>
              <a:rPr lang="fr-FR" sz="2600" b="1"/>
            </a:br>
            <a:r>
              <a:rPr lang="fr-FR" sz="2000">
                <a:solidFill>
                  <a:srgbClr val="546E7A"/>
                </a:solidFill>
                <a:latin typeface="Roboto" panose="02000000000000000000" pitchFamily="2" charset="0"/>
              </a:rPr>
              <a:t>Régime de la fiscalité additionnelle </a:t>
            </a:r>
          </a:p>
        </p:txBody>
      </p:sp>
      <p:sp>
        <p:nvSpPr>
          <p:cNvPr id="50" name="SectionLabel"/>
          <p:cNvSpPr/>
          <p:nvPr/>
        </p:nvSpPr>
        <p:spPr>
          <a:xfrm>
            <a:off x="350000" y="1200000"/>
            <a:ext cx="3100000" cy="340000"/>
          </a:xfrm>
          <a:prstGeom prst="roundRect">
            <a:avLst>
              <a:gd name="adj" fmla="val 16000"/>
            </a:avLst>
          </a:prstGeom>
          <a:solidFill>
            <a:srgbClr val="0055A0"/>
          </a:solidFill>
          <a:ln w="0">
            <a:noFill/>
          </a:ln>
        </p:spPr>
        <p:txBody>
          <a:bodyPr wrap="square" lIns="91440" tIns="0" rIns="91440" bIns="0" anchor="ctr"/>
          <a:lstStyle/>
          <a:p>
            <a:pPr algn="ctr"/>
            <a:r>
              <a:rPr lang="fr-FR" sz="1650" b="1">
                <a:solidFill>
                  <a:srgbClr val="FFFFFF"/>
                </a:solidFill>
                <a:latin typeface="Roboto" panose="02000000000000000000" pitchFamily="2" charset="0"/>
              </a:rPr>
              <a:t>Fiscalité additionnelle</a:t>
            </a:r>
          </a:p>
        </p:txBody>
      </p:sp>
      <p:sp>
        <p:nvSpPr>
          <p:cNvPr id="100" name="CommuneBox"/>
          <p:cNvSpPr/>
          <p:nvPr/>
        </p:nvSpPr>
        <p:spPr>
          <a:xfrm>
            <a:off x="350000" y="1650000"/>
            <a:ext cx="2700000" cy="1650000"/>
          </a:xfrm>
          <a:prstGeom prst="roundRect">
            <a:avLst>
              <a:gd name="adj" fmla="val 8000"/>
            </a:avLst>
          </a:prstGeom>
          <a:solidFill>
            <a:srgbClr val="FDE8E8"/>
          </a:solidFill>
          <a:ln w="19050">
            <a:solidFill>
              <a:srgbClr val="C62828"/>
            </a:solidFill>
          </a:ln>
        </p:spPr>
        <p:txBody>
          <a:bodyPr wrap="square" lIns="120000" tIns="90000" rIns="120000" bIns="72000" anchor="t"/>
          <a:lstStyle/>
          <a:p>
            <a:pPr algn="ctr"/>
            <a:r>
              <a:rPr lang="fr-FR" sz="1700" b="1" dirty="0">
                <a:solidFill>
                  <a:srgbClr val="B71C1C"/>
                </a:solidFill>
                <a:latin typeface="Roboto" panose="02000000000000000000" pitchFamily="2" charset="0"/>
              </a:rPr>
              <a:t>COMMUNES</a:t>
            </a:r>
          </a:p>
          <a:p>
            <a:pPr algn="ctr"/>
            <a:r>
              <a:rPr lang="fr-FR" sz="2200" b="1" dirty="0">
                <a:solidFill>
                  <a:srgbClr val="B71C1C"/>
                </a:solidFill>
                <a:latin typeface="Roboto" panose="02000000000000000000" pitchFamily="2" charset="0"/>
              </a:rPr>
              <a:t>▼ Taux</a:t>
            </a:r>
          </a:p>
          <a:p>
            <a:pPr algn="ctr"/>
            <a:r>
              <a:rPr lang="fr-FR" sz="1400" dirty="0">
                <a:solidFill>
                  <a:srgbClr val="37474F"/>
                </a:solidFill>
                <a:latin typeface="Roboto" panose="02000000000000000000" pitchFamily="2" charset="0"/>
              </a:rPr>
              <a:t>Réduisent leurs taux proportionnellement aux dépenses qu’elles n’assument plus</a:t>
            </a:r>
          </a:p>
        </p:txBody>
      </p:sp>
      <p:sp>
        <p:nvSpPr>
          <p:cNvPr id="101" name="CommuneAccent"/>
          <p:cNvSpPr/>
          <p:nvPr/>
        </p:nvSpPr>
        <p:spPr>
          <a:xfrm flipH="1">
            <a:off x="304281" y="1649999"/>
            <a:ext cx="45719" cy="1649999"/>
          </a:xfrm>
          <a:prstGeom prst="roundRect">
            <a:avLst>
              <a:gd name="adj" fmla="val 50000"/>
            </a:avLst>
          </a:prstGeom>
          <a:solidFill>
            <a:srgbClr val="C62828"/>
          </a:solidFill>
          <a:ln w="0">
            <a:noFill/>
          </a:ln>
        </p:spPr>
        <p:txBody>
          <a:bodyPr/>
          <a:lstStyle/>
          <a:p>
            <a:endParaRPr lang="fr-FR"/>
          </a:p>
        </p:txBody>
      </p:sp>
      <p:sp>
        <p:nvSpPr>
          <p:cNvPr id="110" name="ArrowRight"/>
          <p:cNvSpPr/>
          <p:nvPr/>
        </p:nvSpPr>
        <p:spPr>
          <a:xfrm>
            <a:off x="3150000" y="1800000"/>
            <a:ext cx="2844000" cy="450000"/>
          </a:xfrm>
          <a:prstGeom prst="rightArrow">
            <a:avLst>
              <a:gd name="adj1" fmla="val 50000"/>
              <a:gd name="adj2" fmla="val 35000"/>
            </a:avLst>
          </a:prstGeom>
          <a:solidFill>
            <a:srgbClr val="0070C0"/>
          </a:solidFill>
          <a:ln w="0">
            <a:noFill/>
          </a:ln>
        </p:spPr>
        <p:txBody>
          <a:bodyPr wrap="square" lIns="91440" tIns="0" rIns="180000" bIns="0" anchor="ctr"/>
          <a:lstStyle/>
          <a:p>
            <a:pPr algn="ctr"/>
            <a:r>
              <a:rPr lang="fr-FR" sz="1400" b="1">
                <a:solidFill>
                  <a:srgbClr val="FFFFFF"/>
                </a:solidFill>
                <a:latin typeface="Roboto" panose="02000000000000000000" pitchFamily="2" charset="0"/>
              </a:rPr>
              <a:t>Compétences transférées</a:t>
            </a:r>
          </a:p>
        </p:txBody>
      </p:sp>
      <p:sp>
        <p:nvSpPr>
          <p:cNvPr id="111" name="ArrowLeft"/>
          <p:cNvSpPr/>
          <p:nvPr/>
        </p:nvSpPr>
        <p:spPr>
          <a:xfrm>
            <a:off x="3150000" y="2380000"/>
            <a:ext cx="2844000" cy="450000"/>
          </a:xfrm>
          <a:prstGeom prst="leftArrow">
            <a:avLst>
              <a:gd name="adj1" fmla="val 50000"/>
              <a:gd name="adj2" fmla="val 35000"/>
            </a:avLst>
          </a:prstGeom>
          <a:solidFill>
            <a:srgbClr val="78909C"/>
          </a:solidFill>
          <a:ln w="0">
            <a:noFill/>
          </a:ln>
        </p:spPr>
        <p:txBody>
          <a:bodyPr wrap="square" lIns="180000" tIns="0" rIns="91440" bIns="0" anchor="ctr"/>
          <a:lstStyle/>
          <a:p>
            <a:pPr algn="ctr"/>
            <a:r>
              <a:rPr lang="fr-FR" sz="1400" b="1">
                <a:solidFill>
                  <a:srgbClr val="FFFFFF"/>
                </a:solidFill>
                <a:latin typeface="Roboto" panose="02000000000000000000" pitchFamily="2" charset="0"/>
              </a:rPr>
              <a:t>Rétrocession (inverse)</a:t>
            </a:r>
          </a:p>
        </p:txBody>
      </p:sp>
      <p:sp>
        <p:nvSpPr>
          <p:cNvPr id="120" name="EPCIBox"/>
          <p:cNvSpPr/>
          <p:nvPr/>
        </p:nvSpPr>
        <p:spPr>
          <a:xfrm>
            <a:off x="6094000" y="1649999"/>
            <a:ext cx="2700000" cy="1629343"/>
          </a:xfrm>
          <a:prstGeom prst="roundRect">
            <a:avLst>
              <a:gd name="adj" fmla="val 8000"/>
            </a:avLst>
          </a:prstGeom>
          <a:solidFill>
            <a:srgbClr val="E8F5E9"/>
          </a:solidFill>
          <a:ln w="19050">
            <a:solidFill>
              <a:srgbClr val="2E7D32"/>
            </a:solidFill>
          </a:ln>
        </p:spPr>
        <p:txBody>
          <a:bodyPr wrap="square" lIns="120000" tIns="90000" rIns="120000" bIns="72000" anchor="t"/>
          <a:lstStyle/>
          <a:p>
            <a:pPr algn="ctr"/>
            <a:r>
              <a:rPr lang="fr-FR" sz="1700" b="1">
                <a:solidFill>
                  <a:srgbClr val="1B5E20"/>
                </a:solidFill>
                <a:latin typeface="Roboto" panose="02000000000000000000" pitchFamily="2" charset="0"/>
              </a:rPr>
              <a:t>EPCI</a:t>
            </a:r>
          </a:p>
          <a:p>
            <a:pPr algn="ctr"/>
            <a:r>
              <a:rPr lang="fr-FR" sz="2200" b="1">
                <a:solidFill>
                  <a:srgbClr val="1B5E20"/>
                </a:solidFill>
                <a:latin typeface="Roboto" panose="02000000000000000000" pitchFamily="2" charset="0"/>
              </a:rPr>
              <a:t>▲ Taux</a:t>
            </a:r>
          </a:p>
          <a:p>
            <a:pPr algn="ctr"/>
            <a:r>
              <a:rPr lang="fr-FR" sz="1400">
                <a:solidFill>
                  <a:srgbClr val="37474F"/>
                </a:solidFill>
                <a:latin typeface="Roboto" panose="02000000000000000000" pitchFamily="2" charset="0"/>
              </a:rPr>
              <a:t>Augmente ses taux pour couvrir les coûts des compétences nouvellement exercées</a:t>
            </a:r>
          </a:p>
        </p:txBody>
      </p:sp>
      <p:sp>
        <p:nvSpPr>
          <p:cNvPr id="121" name="EPCIAccent"/>
          <p:cNvSpPr/>
          <p:nvPr/>
        </p:nvSpPr>
        <p:spPr>
          <a:xfrm>
            <a:off x="6094000" y="1649999"/>
            <a:ext cx="45719" cy="1588957"/>
          </a:xfrm>
          <a:prstGeom prst="roundRect">
            <a:avLst>
              <a:gd name="adj" fmla="val 50000"/>
            </a:avLst>
          </a:prstGeom>
          <a:solidFill>
            <a:srgbClr val="2E7D32"/>
          </a:solidFill>
          <a:ln w="0">
            <a:noFill/>
          </a:ln>
        </p:spPr>
        <p:txBody>
          <a:bodyPr/>
          <a:lstStyle/>
          <a:p>
            <a:endParaRPr lang="fr-FR"/>
          </a:p>
        </p:txBody>
      </p:sp>
      <p:sp>
        <p:nvSpPr>
          <p:cNvPr id="130" name="PrincipleText"/>
          <p:cNvSpPr/>
          <p:nvPr/>
        </p:nvSpPr>
        <p:spPr>
          <a:xfrm>
            <a:off x="326772" y="3516100"/>
            <a:ext cx="8444000" cy="340000"/>
          </a:xfrm>
          <a:prstGeom prst="rect">
            <a:avLst/>
          </a:prstGeom>
          <a:noFill/>
        </p:spPr>
        <p:txBody>
          <a:bodyPr wrap="square" lIns="72000" tIns="0" rIns="72000" bIns="0" anchor="ctr"/>
          <a:lstStyle/>
          <a:p>
            <a:pPr algn="ctr"/>
            <a:r>
              <a:rPr lang="fr-FR" sz="1800" i="1" dirty="0">
                <a:solidFill>
                  <a:srgbClr val="546E7A"/>
                </a:solidFill>
                <a:latin typeface="Roboto" panose="02000000000000000000" pitchFamily="2" charset="0"/>
              </a:rPr>
              <a:t>Les charges transférées sont financées la plupart du temps  par une nouvelle répartition fiscale entre communes et EPCI</a:t>
            </a:r>
          </a:p>
        </p:txBody>
      </p:sp>
      <p:sp>
        <p:nvSpPr>
          <p:cNvPr id="200" name="Section2Label"/>
          <p:cNvSpPr/>
          <p:nvPr/>
        </p:nvSpPr>
        <p:spPr>
          <a:xfrm>
            <a:off x="179388" y="4046100"/>
            <a:ext cx="3500000" cy="340000"/>
          </a:xfrm>
          <a:prstGeom prst="roundRect">
            <a:avLst>
              <a:gd name="adj" fmla="val 16000"/>
            </a:avLst>
          </a:prstGeom>
          <a:solidFill>
            <a:srgbClr val="E65100"/>
          </a:solidFill>
          <a:ln w="0">
            <a:noFill/>
          </a:ln>
        </p:spPr>
        <p:txBody>
          <a:bodyPr wrap="square" lIns="91440" tIns="0" rIns="91440" bIns="0" anchor="ctr"/>
          <a:lstStyle/>
          <a:p>
            <a:pPr algn="ctr"/>
            <a:r>
              <a:rPr lang="fr-FR" sz="1650" b="1">
                <a:solidFill>
                  <a:srgbClr val="FFFFFF"/>
                </a:solidFill>
                <a:latin typeface="Roboto" panose="02000000000000000000" pitchFamily="2" charset="0"/>
              </a:rPr>
              <a:t>Obligation de formalisation</a:t>
            </a:r>
          </a:p>
        </p:txBody>
      </p:sp>
      <p:sp>
        <p:nvSpPr>
          <p:cNvPr id="210" name="ObligDesc"/>
          <p:cNvSpPr/>
          <p:nvPr/>
        </p:nvSpPr>
        <p:spPr>
          <a:xfrm>
            <a:off x="326772" y="4386100"/>
            <a:ext cx="8444000" cy="380000"/>
          </a:xfrm>
          <a:prstGeom prst="rect">
            <a:avLst/>
          </a:prstGeom>
          <a:noFill/>
        </p:spPr>
        <p:txBody>
          <a:bodyPr wrap="square" lIns="72000" tIns="0" rIns="72000" bIns="0" anchor="ctr"/>
          <a:lstStyle/>
          <a:p>
            <a:pPr algn="l"/>
            <a:r>
              <a:rPr lang="fr-FR" sz="1450" dirty="0">
                <a:solidFill>
                  <a:srgbClr val="37474F"/>
                </a:solidFill>
                <a:latin typeface="Roboto" panose="02000000000000000000" pitchFamily="2" charset="0"/>
              </a:rPr>
              <a:t>Lors d’une prise de compétence, la délibération du conseil communautaire doit définir :</a:t>
            </a:r>
          </a:p>
        </p:txBody>
      </p:sp>
      <p:sp>
        <p:nvSpPr>
          <p:cNvPr id="220" name="Card1Bg"/>
          <p:cNvSpPr/>
          <p:nvPr/>
        </p:nvSpPr>
        <p:spPr>
          <a:xfrm>
            <a:off x="460000" y="4930000"/>
            <a:ext cx="4100000" cy="900000"/>
          </a:xfrm>
          <a:prstGeom prst="roundRect">
            <a:avLst>
              <a:gd name="adj" fmla="val 8000"/>
            </a:avLst>
          </a:prstGeom>
          <a:solidFill>
            <a:srgbClr val="FFF3E0"/>
          </a:solidFill>
          <a:ln w="19050">
            <a:solidFill>
              <a:srgbClr val="E65100"/>
            </a:solidFill>
          </a:ln>
        </p:spPr>
        <p:txBody>
          <a:bodyPr wrap="square" lIns="140000" tIns="72000" rIns="120000" bIns="72000" anchor="ctr"/>
          <a:lstStyle/>
          <a:p>
            <a:pPr algn="l"/>
            <a:r>
              <a:rPr lang="fr-FR" sz="1400" b="1">
                <a:solidFill>
                  <a:srgbClr val="E65100"/>
                </a:solidFill>
                <a:latin typeface="Roboto" panose="02000000000000000000" pitchFamily="2" charset="0"/>
              </a:rPr>
              <a:t>①  Coût des dépenses</a:t>
            </a:r>
          </a:p>
          <a:p>
            <a:pPr algn="l"/>
            <a:r>
              <a:rPr lang="fr-FR" sz="1400">
                <a:solidFill>
                  <a:srgbClr val="37474F"/>
                </a:solidFill>
                <a:latin typeface="Roboto" panose="02000000000000000000" pitchFamily="2" charset="0"/>
              </a:rPr>
              <a:t>Le coût des dépenses liées aux compétences transférées</a:t>
            </a:r>
          </a:p>
        </p:txBody>
      </p:sp>
      <p:sp>
        <p:nvSpPr>
          <p:cNvPr id="221" name="Card1Accent"/>
          <p:cNvSpPr/>
          <p:nvPr/>
        </p:nvSpPr>
        <p:spPr>
          <a:xfrm>
            <a:off x="338429" y="4900000"/>
            <a:ext cx="70000" cy="900000"/>
          </a:xfrm>
          <a:prstGeom prst="roundRect">
            <a:avLst>
              <a:gd name="adj" fmla="val 50000"/>
            </a:avLst>
          </a:prstGeom>
          <a:solidFill>
            <a:srgbClr val="E65100"/>
          </a:solidFill>
          <a:ln w="0">
            <a:noFill/>
          </a:ln>
        </p:spPr>
        <p:txBody>
          <a:bodyPr/>
          <a:lstStyle/>
          <a:p>
            <a:endParaRPr lang="fr-FR"/>
          </a:p>
        </p:txBody>
      </p:sp>
      <p:sp>
        <p:nvSpPr>
          <p:cNvPr id="230" name="Card2Bg"/>
          <p:cNvSpPr/>
          <p:nvPr/>
        </p:nvSpPr>
        <p:spPr>
          <a:xfrm>
            <a:off x="4844143" y="4982200"/>
            <a:ext cx="4194000" cy="900000"/>
          </a:xfrm>
          <a:prstGeom prst="roundRect">
            <a:avLst>
              <a:gd name="adj" fmla="val 8000"/>
            </a:avLst>
          </a:prstGeom>
          <a:solidFill>
            <a:srgbClr val="FFF3E0"/>
          </a:solidFill>
          <a:ln w="19050">
            <a:solidFill>
              <a:srgbClr val="E65100"/>
            </a:solidFill>
          </a:ln>
        </p:spPr>
        <p:txBody>
          <a:bodyPr wrap="square" lIns="140000" tIns="72000" rIns="120000" bIns="72000" anchor="ctr"/>
          <a:lstStyle/>
          <a:p>
            <a:pPr algn="l"/>
            <a:r>
              <a:rPr lang="fr-FR" sz="1400" b="1">
                <a:solidFill>
                  <a:srgbClr val="E65100"/>
                </a:solidFill>
                <a:latin typeface="Roboto" panose="02000000000000000000" pitchFamily="2" charset="0"/>
              </a:rPr>
              <a:t>②  Taux représentatifs</a:t>
            </a:r>
          </a:p>
          <a:p>
            <a:pPr algn="l"/>
            <a:r>
              <a:rPr lang="fr-FR" sz="1400">
                <a:solidFill>
                  <a:srgbClr val="37474F"/>
                </a:solidFill>
                <a:latin typeface="Roboto" panose="02000000000000000000" pitchFamily="2" charset="0"/>
              </a:rPr>
              <a:t>Les taux représentatifs pour l’EPCI et chacune de ses communes membres</a:t>
            </a:r>
          </a:p>
        </p:txBody>
      </p:sp>
      <p:sp>
        <p:nvSpPr>
          <p:cNvPr id="231" name="Card2Accent"/>
          <p:cNvSpPr/>
          <p:nvPr/>
        </p:nvSpPr>
        <p:spPr>
          <a:xfrm>
            <a:off x="4769486" y="4930000"/>
            <a:ext cx="70000" cy="900000"/>
          </a:xfrm>
          <a:prstGeom prst="roundRect">
            <a:avLst>
              <a:gd name="adj" fmla="val 50000"/>
            </a:avLst>
          </a:prstGeom>
          <a:solidFill>
            <a:srgbClr val="E65100"/>
          </a:solidFill>
          <a:ln w="0">
            <a:noFill/>
          </a:ln>
        </p:spPr>
        <p:txBody>
          <a:bodyPr/>
          <a:lstStyle/>
          <a:p>
            <a:endParaRPr lang="fr-FR"/>
          </a:p>
        </p:txBody>
      </p:sp>
      <p:sp>
        <p:nvSpPr>
          <p:cNvPr id="240" name="LegalRef"/>
          <p:cNvSpPr/>
          <p:nvPr/>
        </p:nvSpPr>
        <p:spPr>
          <a:xfrm>
            <a:off x="350000" y="6159343"/>
            <a:ext cx="8444000" cy="320000"/>
          </a:xfrm>
          <a:prstGeom prst="roundRect">
            <a:avLst>
              <a:gd name="adj" fmla="val 16000"/>
            </a:avLst>
          </a:prstGeom>
          <a:solidFill>
            <a:srgbClr val="ECEFF1"/>
          </a:solidFill>
          <a:ln w="0">
            <a:noFill/>
          </a:ln>
        </p:spPr>
        <p:txBody>
          <a:bodyPr wrap="square" lIns="120000" tIns="0" rIns="120000" bIns="0" anchor="ctr"/>
          <a:lstStyle/>
          <a:p>
            <a:pPr algn="ctr"/>
            <a:r>
              <a:rPr lang="fr-FR" sz="1300" i="1">
                <a:solidFill>
                  <a:srgbClr val="607D8B"/>
                </a:solidFill>
                <a:latin typeface="Roboto" panose="02000000000000000000" pitchFamily="2" charset="0"/>
              </a:rPr>
              <a:t>Art. L.5211-17 du CGCT, 3ème alinéa</a:t>
            </a:r>
          </a:p>
        </p:txBody>
      </p:sp>
    </p:spTree>
    <p:extLst>
      <p:ext uri="{BB962C8B-B14F-4D97-AF65-F5344CB8AC3E}">
        <p14:creationId xmlns:p14="http://schemas.microsoft.com/office/powerpoint/2010/main" val="9813486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42F12-B086-3ABB-7F2E-35E271742B2E}"/>
            </a:ext>
          </a:extLst>
        </p:cNvPr>
        <p:cNvGrpSpPr/>
        <p:nvPr/>
      </p:nvGrpSpPr>
      <p:grpSpPr>
        <a:xfrm>
          <a:off x="0" y="0"/>
          <a:ext cx="0" cy="0"/>
          <a:chOff x="0" y="0"/>
          <a:chExt cx="0" cy="0"/>
        </a:xfrm>
      </p:grpSpPr>
      <p:sp>
        <p:nvSpPr>
          <p:cNvPr id="2" name="Titre 1"/>
          <p:cNvSpPr>
            <a:spLocks noGrp="1"/>
          </p:cNvSpPr>
          <p:nvPr>
            <p:ph type="title"/>
          </p:nvPr>
        </p:nvSpPr>
        <p:spPr>
          <a:xfrm>
            <a:off x="179388" y="120000"/>
            <a:ext cx="6624637" cy="1000000"/>
          </a:xfrm>
        </p:spPr>
        <p:txBody>
          <a:bodyPr>
            <a:normAutofit/>
          </a:bodyPr>
          <a:lstStyle/>
          <a:p>
            <a:pPr algn="l"/>
            <a:r>
              <a:rPr lang="fr-FR" sz="2600" b="1">
                <a:latin typeface="Roboto" panose="02000000000000000000" pitchFamily="2" charset="0"/>
              </a:rPr>
              <a:t>Transferts de compétences</a:t>
            </a:r>
            <a:br>
              <a:rPr lang="fr-FR" sz="2600" b="1"/>
            </a:br>
            <a:r>
              <a:rPr lang="fr-FR" sz="2000">
                <a:solidFill>
                  <a:srgbClr val="546E7A"/>
                </a:solidFill>
                <a:latin typeface="Roboto" panose="02000000000000000000" pitchFamily="2" charset="0"/>
              </a:rPr>
              <a:t>Régime de la Fiscalité Professionnelle Unique (FPU)</a:t>
            </a:r>
          </a:p>
        </p:txBody>
      </p:sp>
      <p:sp>
        <p:nvSpPr>
          <p:cNvPr id="50" name="SectionLabel"/>
          <p:cNvSpPr/>
          <p:nvPr/>
        </p:nvSpPr>
        <p:spPr>
          <a:xfrm>
            <a:off x="350000" y="1220000"/>
            <a:ext cx="3600000" cy="340000"/>
          </a:xfrm>
          <a:prstGeom prst="roundRect">
            <a:avLst>
              <a:gd name="adj" fmla="val 16000"/>
            </a:avLst>
          </a:prstGeom>
          <a:solidFill>
            <a:srgbClr val="0055A0"/>
          </a:solidFill>
          <a:ln w="0">
            <a:noFill/>
          </a:ln>
        </p:spPr>
        <p:txBody>
          <a:bodyPr wrap="square" lIns="91440" tIns="0" rIns="91440" bIns="0" anchor="ctr"/>
          <a:lstStyle/>
          <a:p>
            <a:pPr algn="ctr"/>
            <a:r>
              <a:rPr lang="fr-FR" sz="1400" b="1">
                <a:solidFill>
                  <a:srgbClr val="FFFFFF"/>
                </a:solidFill>
                <a:latin typeface="Roboto" panose="02000000000000000000" pitchFamily="2" charset="0"/>
              </a:rPr>
              <a:t>Fiscalité Professionnelle Unique</a:t>
            </a:r>
          </a:p>
        </p:txBody>
      </p:sp>
      <p:sp>
        <p:nvSpPr>
          <p:cNvPr id="80" name="Step0"/>
          <p:cNvSpPr/>
          <p:nvPr/>
        </p:nvSpPr>
        <p:spPr>
          <a:xfrm>
            <a:off x="483925" y="1700000"/>
            <a:ext cx="1547150" cy="1798001"/>
          </a:xfrm>
          <a:prstGeom prst="roundRect">
            <a:avLst>
              <a:gd name="adj" fmla="val 8000"/>
            </a:avLst>
          </a:prstGeom>
          <a:solidFill>
            <a:srgbClr val="EDE7F6"/>
          </a:solidFill>
          <a:ln w="19050">
            <a:solidFill>
              <a:srgbClr val="5E35B1"/>
            </a:solidFill>
          </a:ln>
        </p:spPr>
        <p:txBody>
          <a:bodyPr wrap="square" lIns="72000" tIns="54000" rIns="72000" bIns="54000" anchor="ctr"/>
          <a:lstStyle/>
          <a:p>
            <a:pPr algn="ctr"/>
            <a:r>
              <a:rPr lang="fr-FR" sz="1300" b="1" dirty="0">
                <a:solidFill>
                  <a:srgbClr val="4527A0"/>
                </a:solidFill>
                <a:latin typeface="Roboto" panose="02000000000000000000" pitchFamily="2" charset="0"/>
              </a:rPr>
              <a:t>Transfert de la fiscalité professionnelle</a:t>
            </a:r>
          </a:p>
          <a:p>
            <a:pPr algn="ctr"/>
            <a:r>
              <a:rPr lang="fr-FR" sz="1100" dirty="0">
                <a:solidFill>
                  <a:srgbClr val="37474F"/>
                </a:solidFill>
                <a:latin typeface="Roboto" panose="02000000000000000000" pitchFamily="2" charset="0"/>
              </a:rPr>
              <a:t>L’EPCI perçoit la fiscalité économique en lieu et place des communes</a:t>
            </a:r>
          </a:p>
        </p:txBody>
      </p:sp>
      <p:sp>
        <p:nvSpPr>
          <p:cNvPr id="81" name="S0Accent"/>
          <p:cNvSpPr/>
          <p:nvPr/>
        </p:nvSpPr>
        <p:spPr>
          <a:xfrm>
            <a:off x="350000" y="1700000"/>
            <a:ext cx="65000" cy="1100000"/>
          </a:xfrm>
          <a:prstGeom prst="roundRect">
            <a:avLst>
              <a:gd name="adj" fmla="val 50000"/>
            </a:avLst>
          </a:prstGeom>
          <a:solidFill>
            <a:srgbClr val="5E35B1"/>
          </a:solidFill>
          <a:ln w="0">
            <a:noFill/>
          </a:ln>
        </p:spPr>
        <p:txBody>
          <a:bodyPr/>
          <a:lstStyle/>
          <a:p>
            <a:endParaRPr lang="fr-FR"/>
          </a:p>
        </p:txBody>
      </p:sp>
      <p:sp>
        <p:nvSpPr>
          <p:cNvPr id="85" name="Arrow0"/>
          <p:cNvSpPr/>
          <p:nvPr/>
        </p:nvSpPr>
        <p:spPr>
          <a:xfrm>
            <a:off x="2100000" y="2060000"/>
            <a:ext cx="300000" cy="380000"/>
          </a:xfrm>
          <a:prstGeom prst="rightArrow">
            <a:avLst>
              <a:gd name="adj1" fmla="val 50000"/>
              <a:gd name="adj2" fmla="val 40000"/>
            </a:avLst>
          </a:prstGeom>
          <a:solidFill>
            <a:srgbClr val="5E35B1"/>
          </a:solidFill>
          <a:ln w="0">
            <a:noFill/>
          </a:ln>
        </p:spPr>
        <p:txBody>
          <a:bodyPr/>
          <a:lstStyle/>
          <a:p>
            <a:endParaRPr lang="fr-FR"/>
          </a:p>
        </p:txBody>
      </p:sp>
      <p:sp>
        <p:nvSpPr>
          <p:cNvPr id="100" name="Step1"/>
          <p:cNvSpPr/>
          <p:nvPr/>
        </p:nvSpPr>
        <p:spPr>
          <a:xfrm>
            <a:off x="2450000" y="1700000"/>
            <a:ext cx="1700000" cy="1100000"/>
          </a:xfrm>
          <a:prstGeom prst="roundRect">
            <a:avLst>
              <a:gd name="adj" fmla="val 8000"/>
            </a:avLst>
          </a:prstGeom>
          <a:solidFill>
            <a:srgbClr val="E3F2FD"/>
          </a:solidFill>
          <a:ln w="19050">
            <a:solidFill>
              <a:srgbClr val="0070C0"/>
            </a:solidFill>
          </a:ln>
        </p:spPr>
        <p:txBody>
          <a:bodyPr wrap="square" lIns="72000" tIns="54000" rIns="72000" bIns="54000" anchor="ctr"/>
          <a:lstStyle/>
          <a:p>
            <a:pPr algn="ctr"/>
            <a:r>
              <a:rPr lang="fr-FR" sz="1300" b="1">
                <a:solidFill>
                  <a:srgbClr val="0055A0"/>
                </a:solidFill>
                <a:latin typeface="Roboto" panose="02000000000000000000" pitchFamily="2" charset="0"/>
              </a:rPr>
              <a:t>Compétences transférées</a:t>
            </a:r>
          </a:p>
          <a:p>
            <a:pPr algn="ctr"/>
            <a:r>
              <a:rPr lang="fr-FR" sz="1100">
                <a:solidFill>
                  <a:srgbClr val="37474F"/>
                </a:solidFill>
                <a:latin typeface="Roboto" panose="02000000000000000000" pitchFamily="2" charset="0"/>
              </a:rPr>
              <a:t>Les charges liées aux compétences sont transférées à l’EPCI</a:t>
            </a:r>
          </a:p>
        </p:txBody>
      </p:sp>
      <p:sp>
        <p:nvSpPr>
          <p:cNvPr id="101" name="S1Accent"/>
          <p:cNvSpPr/>
          <p:nvPr/>
        </p:nvSpPr>
        <p:spPr>
          <a:xfrm>
            <a:off x="2450000" y="1700000"/>
            <a:ext cx="65000" cy="1100000"/>
          </a:xfrm>
          <a:prstGeom prst="roundRect">
            <a:avLst>
              <a:gd name="adj" fmla="val 50000"/>
            </a:avLst>
          </a:prstGeom>
          <a:solidFill>
            <a:srgbClr val="0070C0"/>
          </a:solidFill>
          <a:ln w="0">
            <a:noFill/>
          </a:ln>
        </p:spPr>
        <p:txBody>
          <a:bodyPr/>
          <a:lstStyle/>
          <a:p>
            <a:endParaRPr lang="fr-FR"/>
          </a:p>
        </p:txBody>
      </p:sp>
      <p:sp>
        <p:nvSpPr>
          <p:cNvPr id="110" name="Arrow1"/>
          <p:cNvSpPr/>
          <p:nvPr/>
        </p:nvSpPr>
        <p:spPr>
          <a:xfrm>
            <a:off x="4200000" y="2060000"/>
            <a:ext cx="300000" cy="380000"/>
          </a:xfrm>
          <a:prstGeom prst="rightArrow">
            <a:avLst>
              <a:gd name="adj1" fmla="val 50000"/>
              <a:gd name="adj2" fmla="val 40000"/>
            </a:avLst>
          </a:prstGeom>
          <a:solidFill>
            <a:srgbClr val="0070C0"/>
          </a:solidFill>
          <a:ln w="0">
            <a:noFill/>
          </a:ln>
        </p:spPr>
        <p:txBody>
          <a:bodyPr/>
          <a:lstStyle/>
          <a:p>
            <a:endParaRPr lang="fr-FR"/>
          </a:p>
        </p:txBody>
      </p:sp>
      <p:sp>
        <p:nvSpPr>
          <p:cNvPr id="120" name="Step2"/>
          <p:cNvSpPr/>
          <p:nvPr/>
        </p:nvSpPr>
        <p:spPr>
          <a:xfrm>
            <a:off x="4550000" y="1700000"/>
            <a:ext cx="1700000" cy="1100000"/>
          </a:xfrm>
          <a:prstGeom prst="roundRect">
            <a:avLst>
              <a:gd name="adj" fmla="val 8000"/>
            </a:avLst>
          </a:prstGeom>
          <a:solidFill>
            <a:srgbClr val="E8F5E9"/>
          </a:solidFill>
          <a:ln w="19050">
            <a:solidFill>
              <a:srgbClr val="2E7D32"/>
            </a:solidFill>
          </a:ln>
        </p:spPr>
        <p:txBody>
          <a:bodyPr wrap="square" lIns="72000" tIns="54000" rIns="72000" bIns="54000" anchor="ctr"/>
          <a:lstStyle/>
          <a:p>
            <a:pPr algn="ctr"/>
            <a:r>
              <a:rPr lang="fr-FR" sz="1300" b="1">
                <a:solidFill>
                  <a:srgbClr val="1B5E20"/>
                </a:solidFill>
                <a:latin typeface="Roboto" panose="02000000000000000000" pitchFamily="2" charset="0"/>
              </a:rPr>
              <a:t>CLECT évalue</a:t>
            </a:r>
          </a:p>
          <a:p>
            <a:pPr algn="ctr"/>
            <a:r>
              <a:rPr lang="fr-FR" sz="1100">
                <a:solidFill>
                  <a:srgbClr val="37474F"/>
                </a:solidFill>
                <a:latin typeface="Roboto" panose="02000000000000000000" pitchFamily="2" charset="0"/>
              </a:rPr>
              <a:t>La Commission Locale d’Évaluation des Charges Transférées chiffre le coût</a:t>
            </a:r>
          </a:p>
        </p:txBody>
      </p:sp>
      <p:sp>
        <p:nvSpPr>
          <p:cNvPr id="121" name="S2Accent"/>
          <p:cNvSpPr/>
          <p:nvPr/>
        </p:nvSpPr>
        <p:spPr>
          <a:xfrm>
            <a:off x="4550000" y="1700000"/>
            <a:ext cx="65000" cy="1100000"/>
          </a:xfrm>
          <a:prstGeom prst="roundRect">
            <a:avLst>
              <a:gd name="adj" fmla="val 50000"/>
            </a:avLst>
          </a:prstGeom>
          <a:solidFill>
            <a:srgbClr val="2E7D32"/>
          </a:solidFill>
          <a:ln w="0">
            <a:noFill/>
          </a:ln>
        </p:spPr>
        <p:txBody>
          <a:bodyPr/>
          <a:lstStyle/>
          <a:p>
            <a:endParaRPr lang="fr-FR"/>
          </a:p>
        </p:txBody>
      </p:sp>
      <p:sp>
        <p:nvSpPr>
          <p:cNvPr id="130" name="Arrow2"/>
          <p:cNvSpPr/>
          <p:nvPr/>
        </p:nvSpPr>
        <p:spPr>
          <a:xfrm>
            <a:off x="6300000" y="2060000"/>
            <a:ext cx="300000" cy="380000"/>
          </a:xfrm>
          <a:prstGeom prst="rightArrow">
            <a:avLst>
              <a:gd name="adj1" fmla="val 50000"/>
              <a:gd name="adj2" fmla="val 40000"/>
            </a:avLst>
          </a:prstGeom>
          <a:solidFill>
            <a:srgbClr val="2E7D32"/>
          </a:solidFill>
          <a:ln w="0">
            <a:noFill/>
          </a:ln>
        </p:spPr>
        <p:txBody>
          <a:bodyPr/>
          <a:lstStyle/>
          <a:p>
            <a:endParaRPr lang="fr-FR"/>
          </a:p>
        </p:txBody>
      </p:sp>
      <p:sp>
        <p:nvSpPr>
          <p:cNvPr id="140" name="Step3"/>
          <p:cNvSpPr/>
          <p:nvPr/>
        </p:nvSpPr>
        <p:spPr>
          <a:xfrm>
            <a:off x="6650000" y="1700000"/>
            <a:ext cx="1700000" cy="1100000"/>
          </a:xfrm>
          <a:prstGeom prst="roundRect">
            <a:avLst>
              <a:gd name="adj" fmla="val 8000"/>
            </a:avLst>
          </a:prstGeom>
          <a:solidFill>
            <a:srgbClr val="0055A0"/>
          </a:solidFill>
          <a:ln w="0">
            <a:noFill/>
          </a:ln>
          <a:effectLst>
            <a:outerShdw blurRad="63500" dist="30000" dir="5400000" algn="t" rotWithShape="0">
              <a:srgbClr val="000000">
                <a:alpha val="22000"/>
              </a:srgbClr>
            </a:outerShdw>
          </a:effectLst>
        </p:spPr>
        <p:txBody>
          <a:bodyPr wrap="square" lIns="72000" tIns="54000" rIns="72000" bIns="54000" anchor="ctr"/>
          <a:lstStyle/>
          <a:p>
            <a:pPr algn="ctr"/>
            <a:r>
              <a:rPr lang="fr-FR" sz="1300" b="1">
                <a:solidFill>
                  <a:srgbClr val="FFFFFF"/>
                </a:solidFill>
                <a:latin typeface="Roboto" panose="02000000000000000000" pitchFamily="2" charset="0"/>
              </a:rPr>
              <a:t>Modification des AC</a:t>
            </a:r>
          </a:p>
          <a:p>
            <a:pPr algn="ctr"/>
            <a:r>
              <a:rPr lang="fr-FR" sz="1100">
                <a:solidFill>
                  <a:srgbClr val="B3D4FC"/>
                </a:solidFill>
                <a:latin typeface="Roboto" panose="02000000000000000000" pitchFamily="2" charset="0"/>
              </a:rPr>
              <a:t>Attributions de compensation ajustées</a:t>
            </a:r>
          </a:p>
        </p:txBody>
      </p:sp>
      <p:sp>
        <p:nvSpPr>
          <p:cNvPr id="200" name="WarningBox"/>
          <p:cNvSpPr/>
          <p:nvPr/>
        </p:nvSpPr>
        <p:spPr>
          <a:xfrm>
            <a:off x="572000" y="3708001"/>
            <a:ext cx="8000000" cy="700000"/>
          </a:xfrm>
          <a:prstGeom prst="roundRect">
            <a:avLst>
              <a:gd name="adj" fmla="val 8000"/>
            </a:avLst>
          </a:prstGeom>
          <a:solidFill>
            <a:srgbClr val="FDE8E8"/>
          </a:solidFill>
          <a:ln w="19050">
            <a:solidFill>
              <a:srgbClr val="C62828"/>
            </a:solidFill>
          </a:ln>
        </p:spPr>
        <p:txBody>
          <a:bodyPr wrap="square" lIns="108000" tIns="36000" rIns="108000" bIns="36000" anchor="ctr"/>
          <a:lstStyle/>
          <a:p>
            <a:pPr algn="ctr"/>
            <a:r>
              <a:rPr lang="fr-FR" sz="1300" b="1">
                <a:solidFill>
                  <a:srgbClr val="B71C1C"/>
                </a:solidFill>
                <a:latin typeface="Roboto" panose="02000000000000000000" pitchFamily="2" charset="0"/>
              </a:rPr>
              <a:t>⚠  Attention — Exclusion</a:t>
            </a:r>
          </a:p>
          <a:p>
            <a:pPr algn="ctr"/>
            <a:r>
              <a:rPr lang="fr-FR" sz="1200">
                <a:solidFill>
                  <a:srgbClr val="37474F"/>
                </a:solidFill>
                <a:latin typeface="Roboto" panose="02000000000000000000" pitchFamily="2" charset="0"/>
              </a:rPr>
              <a:t>La CLECT et les attributions de compensation ne concernent pas les EPCI à fiscalité additionnelle</a:t>
            </a:r>
          </a:p>
        </p:txBody>
      </p:sp>
      <p:sp>
        <p:nvSpPr>
          <p:cNvPr id="201" name="WarningAccent"/>
          <p:cNvSpPr/>
          <p:nvPr/>
        </p:nvSpPr>
        <p:spPr>
          <a:xfrm>
            <a:off x="572000" y="3708001"/>
            <a:ext cx="65000" cy="700000"/>
          </a:xfrm>
          <a:prstGeom prst="roundRect">
            <a:avLst>
              <a:gd name="adj" fmla="val 50000"/>
            </a:avLst>
          </a:prstGeom>
          <a:solidFill>
            <a:srgbClr val="C62828"/>
          </a:solidFill>
          <a:ln w="0">
            <a:noFill/>
          </a:ln>
        </p:spPr>
        <p:txBody>
          <a:bodyPr/>
          <a:lstStyle/>
          <a:p>
            <a:endParaRPr lang="fr-FR"/>
          </a:p>
        </p:txBody>
      </p:sp>
      <p:sp>
        <p:nvSpPr>
          <p:cNvPr id="300" name="NextSlides"/>
          <p:cNvSpPr/>
          <p:nvPr/>
        </p:nvSpPr>
        <p:spPr>
          <a:xfrm>
            <a:off x="1422000" y="4708001"/>
            <a:ext cx="6744000" cy="900000"/>
          </a:xfrm>
          <a:prstGeom prst="roundRect">
            <a:avLst>
              <a:gd name="adj" fmla="val 10000"/>
            </a:avLst>
          </a:prstGeom>
          <a:solidFill>
            <a:srgbClr val="ECEFF1"/>
          </a:solidFill>
          <a:ln w="15875" cap="flat" cmpd="sng" algn="ctr">
            <a:solidFill>
              <a:srgbClr val="0055A0"/>
            </a:solidFill>
            <a:prstDash val="dash"/>
          </a:ln>
        </p:spPr>
        <p:txBody>
          <a:bodyPr wrap="square" lIns="108000" tIns="36000" rIns="108000" bIns="36000" anchor="ctr"/>
          <a:lstStyle/>
          <a:p>
            <a:pPr algn="ctr"/>
            <a:r>
              <a:rPr lang="fr-FR" sz="1400" b="1">
                <a:solidFill>
                  <a:srgbClr val="0055A0"/>
                </a:solidFill>
                <a:latin typeface="Roboto" panose="02000000000000000000" pitchFamily="2" charset="0"/>
              </a:rPr>
              <a:t>➡  Les slides suivantes présentent le dispositif en détail</a:t>
            </a:r>
          </a:p>
          <a:p>
            <a:pPr algn="ctr"/>
            <a:r>
              <a:rPr lang="fr-FR" sz="1400">
                <a:solidFill>
                  <a:srgbClr val="546E7A"/>
                </a:solidFill>
                <a:latin typeface="Roboto" panose="02000000000000000000" pitchFamily="2" charset="0"/>
              </a:rPr>
              <a:t>Calcul de l’AC  •  Composantes AC positive / négative  •  Rôle de la CLECT</a:t>
            </a:r>
          </a:p>
        </p:txBody>
      </p:sp>
      <p:sp>
        <p:nvSpPr>
          <p:cNvPr id="310" name="DownArrow"/>
          <p:cNvSpPr/>
          <p:nvPr/>
        </p:nvSpPr>
        <p:spPr>
          <a:xfrm>
            <a:off x="4489200" y="5708001"/>
            <a:ext cx="609600" cy="400000"/>
          </a:xfrm>
          <a:prstGeom prst="downArrow">
            <a:avLst>
              <a:gd name="adj1" fmla="val 50000"/>
              <a:gd name="adj2" fmla="val 50000"/>
            </a:avLst>
          </a:prstGeom>
          <a:solidFill>
            <a:srgbClr val="0055A0"/>
          </a:solidFill>
          <a:ln w="0">
            <a:noFill/>
          </a:ln>
        </p:spPr>
        <p:txBody>
          <a:bodyPr/>
          <a:lstStyle/>
          <a:p>
            <a:endParaRPr lang="fr-FR"/>
          </a:p>
        </p:txBody>
      </p:sp>
    </p:spTree>
    <p:extLst>
      <p:ext uri="{BB962C8B-B14F-4D97-AF65-F5344CB8AC3E}">
        <p14:creationId xmlns:p14="http://schemas.microsoft.com/office/powerpoint/2010/main" val="12797738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179388" y="139700"/>
            <a:ext cx="6624637" cy="1057052"/>
          </a:xfrm>
        </p:spPr>
        <p:txBody>
          <a:bodyPr>
            <a:normAutofit/>
          </a:bodyPr>
          <a:lstStyle/>
          <a:p>
            <a:pPr algn="l"/>
            <a:r>
              <a:rPr lang="fr-FR" sz="3000" b="1">
                <a:latin typeface="Roboto" panose="02000000000000000000" pitchFamily="2" charset="0"/>
              </a:rPr>
              <a:t>Régime de la FPU — Attribution de compensation</a:t>
            </a:r>
          </a:p>
        </p:txBody>
      </p:sp>
      <p:sp>
        <p:nvSpPr>
          <p:cNvPr id="50" name="SubLabel"/>
          <p:cNvSpPr/>
          <p:nvPr/>
        </p:nvSpPr>
        <p:spPr>
          <a:xfrm>
            <a:off x="457200" y="1270000"/>
            <a:ext cx="8229600" cy="380000"/>
          </a:xfrm>
          <a:prstGeom prst="rect">
            <a:avLst/>
          </a:prstGeom>
          <a:noFill/>
        </p:spPr>
        <p:txBody>
          <a:bodyPr wrap="square" lIns="0" tIns="0" rIns="0" bIns="0" anchor="ctr"/>
          <a:lstStyle/>
          <a:p>
            <a:pPr algn="ctr"/>
            <a:r>
              <a:rPr lang="fr-FR" sz="2000" b="1">
                <a:solidFill>
                  <a:srgbClr val="0055A0"/>
                </a:solidFill>
                <a:latin typeface="Roboto" panose="02000000000000000000" pitchFamily="2" charset="0"/>
              </a:rPr>
              <a:t>Montant de l’AC (1</a:t>
            </a:r>
            <a:r>
              <a:rPr lang="fr-FR" sz="2000" b="1" baseline="30000">
                <a:solidFill>
                  <a:srgbClr val="0055A0"/>
                </a:solidFill>
                <a:latin typeface="Roboto" panose="02000000000000000000" pitchFamily="2" charset="0"/>
              </a:rPr>
              <a:t>ère</a:t>
            </a:r>
            <a:r>
              <a:rPr lang="fr-FR" sz="2000" b="1">
                <a:solidFill>
                  <a:srgbClr val="0055A0"/>
                </a:solidFill>
                <a:latin typeface="Roboto" panose="02000000000000000000" pitchFamily="2" charset="0"/>
              </a:rPr>
              <a:t> année de la FPU)</a:t>
            </a:r>
          </a:p>
        </p:txBody>
      </p:sp>
      <p:sp>
        <p:nvSpPr>
          <p:cNvPr id="100" name="Block1Bg"/>
          <p:cNvSpPr/>
          <p:nvPr/>
        </p:nvSpPr>
        <p:spPr>
          <a:xfrm>
            <a:off x="914400" y="1800000"/>
            <a:ext cx="7315200" cy="1050000"/>
          </a:xfrm>
          <a:prstGeom prst="roundRect">
            <a:avLst>
              <a:gd name="adj" fmla="val 8000"/>
            </a:avLst>
          </a:prstGeom>
          <a:solidFill>
            <a:srgbClr val="E3F2FD"/>
          </a:solidFill>
          <a:ln w="19050">
            <a:solidFill>
              <a:srgbClr val="0070C0"/>
            </a:solidFill>
          </a:ln>
        </p:spPr>
        <p:txBody>
          <a:bodyPr wrap="square" lIns="180000" tIns="90000" rIns="180000" bIns="90000" anchor="ctr"/>
          <a:lstStyle/>
          <a:p>
            <a:pPr algn="ctr"/>
            <a:r>
              <a:rPr lang="fr-FR" sz="1800" b="1">
                <a:solidFill>
                  <a:srgbClr val="0055A0"/>
                </a:solidFill>
                <a:latin typeface="Roboto" panose="02000000000000000000" pitchFamily="2" charset="0"/>
              </a:rPr>
              <a:t>Produits des impôts économiques</a:t>
            </a:r>
          </a:p>
          <a:p>
            <a:pPr algn="ctr"/>
            <a:r>
              <a:rPr lang="fr-FR" sz="1450">
                <a:solidFill>
                  <a:srgbClr val="37474F"/>
                </a:solidFill>
                <a:latin typeface="Roboto" panose="02000000000000000000" pitchFamily="2" charset="0"/>
              </a:rPr>
              <a:t>perçus sur la commune</a:t>
            </a:r>
          </a:p>
          <a:p>
            <a:pPr algn="ctr"/>
            <a:r>
              <a:rPr lang="fr-FR" sz="1400" i="1">
                <a:solidFill>
                  <a:srgbClr val="607D8B"/>
                </a:solidFill>
                <a:latin typeface="Roboto" panose="02000000000000000000" pitchFamily="2" charset="0"/>
              </a:rPr>
              <a:t>CFE, IFER, TASCOM, fraction TVA, compensations CVAE, TFNB, etc.</a:t>
            </a:r>
          </a:p>
        </p:txBody>
      </p:sp>
      <p:sp>
        <p:nvSpPr>
          <p:cNvPr id="101" name="Block1Icon"/>
          <p:cNvSpPr/>
          <p:nvPr/>
        </p:nvSpPr>
        <p:spPr>
          <a:xfrm>
            <a:off x="914400" y="1800000"/>
            <a:ext cx="80000" cy="1050000"/>
          </a:xfrm>
          <a:prstGeom prst="roundRect">
            <a:avLst>
              <a:gd name="adj" fmla="val 50000"/>
            </a:avLst>
          </a:prstGeom>
          <a:solidFill>
            <a:srgbClr val="0070C0"/>
          </a:solidFill>
          <a:ln w="0">
            <a:noFill/>
          </a:ln>
        </p:spPr>
        <p:txBody>
          <a:bodyPr/>
          <a:lstStyle/>
          <a:p>
            <a:endParaRPr lang="fr-FR"/>
          </a:p>
        </p:txBody>
      </p:sp>
      <p:sp>
        <p:nvSpPr>
          <p:cNvPr id="110" name="OpPlus"/>
          <p:cNvSpPr/>
          <p:nvPr/>
        </p:nvSpPr>
        <p:spPr>
          <a:xfrm>
            <a:off x="4267200" y="2870000"/>
            <a:ext cx="609600" cy="420000"/>
          </a:xfrm>
          <a:prstGeom prst="ellipse">
            <a:avLst/>
          </a:prstGeom>
          <a:solidFill>
            <a:srgbClr val="1B5E20"/>
          </a:solidFill>
          <a:ln w="0">
            <a:noFill/>
          </a:ln>
        </p:spPr>
        <p:txBody>
          <a:bodyPr wrap="square" lIns="0" tIns="0" rIns="0" bIns="0" anchor="ctr"/>
          <a:lstStyle/>
          <a:p>
            <a:pPr algn="ctr"/>
            <a:r>
              <a:rPr lang="fr-FR" sz="2600" b="1">
                <a:solidFill>
                  <a:srgbClr val="FFFFFF"/>
                </a:solidFill>
                <a:latin typeface="Roboto" panose="02000000000000000000" pitchFamily="2" charset="0"/>
              </a:rPr>
              <a:t>+</a:t>
            </a:r>
          </a:p>
        </p:txBody>
      </p:sp>
      <p:sp>
        <p:nvSpPr>
          <p:cNvPr id="120" name="Block2Bg"/>
          <p:cNvSpPr/>
          <p:nvPr/>
        </p:nvSpPr>
        <p:spPr>
          <a:xfrm>
            <a:off x="914400" y="3310000"/>
            <a:ext cx="7315200" cy="850000"/>
          </a:xfrm>
          <a:prstGeom prst="roundRect">
            <a:avLst>
              <a:gd name="adj" fmla="val 8000"/>
            </a:avLst>
          </a:prstGeom>
          <a:solidFill>
            <a:srgbClr val="E8F5E9"/>
          </a:solidFill>
          <a:ln w="19050">
            <a:solidFill>
              <a:srgbClr val="2E7D32"/>
            </a:solidFill>
          </a:ln>
        </p:spPr>
        <p:txBody>
          <a:bodyPr wrap="square" lIns="180000" tIns="72000" rIns="180000" bIns="72000" anchor="ctr"/>
          <a:lstStyle/>
          <a:p>
            <a:pPr algn="ctr"/>
            <a:r>
              <a:rPr lang="fr-FR" sz="1800" b="1">
                <a:solidFill>
                  <a:srgbClr val="1B5E20"/>
                </a:solidFill>
                <a:latin typeface="Roboto" panose="02000000000000000000" pitchFamily="2" charset="0"/>
              </a:rPr>
              <a:t>Compensations fiscales</a:t>
            </a:r>
          </a:p>
          <a:p>
            <a:pPr algn="ctr"/>
            <a:r>
              <a:rPr lang="fr-FR" sz="1450">
                <a:solidFill>
                  <a:srgbClr val="37474F"/>
                </a:solidFill>
                <a:latin typeface="Roboto" panose="02000000000000000000" pitchFamily="2" charset="0"/>
              </a:rPr>
              <a:t>au titre de la fiscalité économique</a:t>
            </a:r>
          </a:p>
        </p:txBody>
      </p:sp>
      <p:sp>
        <p:nvSpPr>
          <p:cNvPr id="121" name="Block2Icon"/>
          <p:cNvSpPr/>
          <p:nvPr/>
        </p:nvSpPr>
        <p:spPr>
          <a:xfrm>
            <a:off x="914400" y="3310000"/>
            <a:ext cx="80000" cy="850000"/>
          </a:xfrm>
          <a:prstGeom prst="roundRect">
            <a:avLst>
              <a:gd name="adj" fmla="val 50000"/>
            </a:avLst>
          </a:prstGeom>
          <a:solidFill>
            <a:srgbClr val="2E7D32"/>
          </a:solidFill>
          <a:ln w="0">
            <a:noFill/>
          </a:ln>
        </p:spPr>
        <p:txBody>
          <a:bodyPr/>
          <a:lstStyle/>
          <a:p>
            <a:endParaRPr lang="fr-FR"/>
          </a:p>
        </p:txBody>
      </p:sp>
      <p:sp>
        <p:nvSpPr>
          <p:cNvPr id="130" name="OpMinus"/>
          <p:cNvSpPr/>
          <p:nvPr/>
        </p:nvSpPr>
        <p:spPr>
          <a:xfrm>
            <a:off x="4267200" y="4180000"/>
            <a:ext cx="609600" cy="420000"/>
          </a:xfrm>
          <a:prstGeom prst="ellipse">
            <a:avLst/>
          </a:prstGeom>
          <a:solidFill>
            <a:srgbClr val="B71C1C"/>
          </a:solidFill>
          <a:ln w="0">
            <a:noFill/>
          </a:ln>
        </p:spPr>
        <p:txBody>
          <a:bodyPr wrap="square" lIns="0" tIns="0" rIns="0" bIns="0" anchor="ctr"/>
          <a:lstStyle/>
          <a:p>
            <a:pPr algn="ctr"/>
            <a:r>
              <a:rPr lang="fr-FR" sz="2600" b="1">
                <a:solidFill>
                  <a:srgbClr val="FFFFFF"/>
                </a:solidFill>
                <a:latin typeface="Roboto" panose="02000000000000000000" pitchFamily="2" charset="0"/>
              </a:rPr>
              <a:t>−</a:t>
            </a:r>
          </a:p>
        </p:txBody>
      </p:sp>
      <p:sp>
        <p:nvSpPr>
          <p:cNvPr id="140" name="Block3Bg"/>
          <p:cNvSpPr/>
          <p:nvPr/>
        </p:nvSpPr>
        <p:spPr>
          <a:xfrm>
            <a:off x="914400" y="4620000"/>
            <a:ext cx="7315200" cy="850000"/>
          </a:xfrm>
          <a:prstGeom prst="roundRect">
            <a:avLst>
              <a:gd name="adj" fmla="val 8000"/>
            </a:avLst>
          </a:prstGeom>
          <a:solidFill>
            <a:srgbClr val="FDE8E8"/>
          </a:solidFill>
          <a:ln w="19050">
            <a:solidFill>
              <a:srgbClr val="C62828"/>
            </a:solidFill>
          </a:ln>
        </p:spPr>
        <p:txBody>
          <a:bodyPr wrap="square" lIns="180000" tIns="72000" rIns="180000" bIns="72000" anchor="ctr"/>
          <a:lstStyle/>
          <a:p>
            <a:pPr algn="ctr"/>
            <a:r>
              <a:rPr lang="fr-FR" sz="1800" b="1">
                <a:solidFill>
                  <a:srgbClr val="B71C1C"/>
                </a:solidFill>
                <a:latin typeface="Roboto" panose="02000000000000000000" pitchFamily="2" charset="0"/>
              </a:rPr>
              <a:t>Coût net des charges transférées</a:t>
            </a:r>
          </a:p>
          <a:p>
            <a:pPr algn="ctr"/>
            <a:r>
              <a:rPr lang="fr-FR" sz="1450" i="1">
                <a:solidFill>
                  <a:srgbClr val="607D8B"/>
                </a:solidFill>
                <a:latin typeface="Roboto" panose="02000000000000000000" pitchFamily="2" charset="0"/>
              </a:rPr>
              <a:t>(évalué par le rapport de la CLECT)</a:t>
            </a:r>
          </a:p>
        </p:txBody>
      </p:sp>
      <p:sp>
        <p:nvSpPr>
          <p:cNvPr id="141" name="Block3Icon"/>
          <p:cNvSpPr/>
          <p:nvPr/>
        </p:nvSpPr>
        <p:spPr>
          <a:xfrm>
            <a:off x="914400" y="4620000"/>
            <a:ext cx="80000" cy="850000"/>
          </a:xfrm>
          <a:prstGeom prst="roundRect">
            <a:avLst>
              <a:gd name="adj" fmla="val 50000"/>
            </a:avLst>
          </a:prstGeom>
          <a:solidFill>
            <a:srgbClr val="C62828"/>
          </a:solidFill>
          <a:ln w="0">
            <a:noFill/>
          </a:ln>
        </p:spPr>
        <p:txBody>
          <a:bodyPr/>
          <a:lstStyle/>
          <a:p>
            <a:endParaRPr lang="fr-FR"/>
          </a:p>
        </p:txBody>
      </p:sp>
      <p:sp>
        <p:nvSpPr>
          <p:cNvPr id="150" name="Arrow"/>
          <p:cNvSpPr/>
          <p:nvPr/>
        </p:nvSpPr>
        <p:spPr>
          <a:xfrm>
            <a:off x="4267200" y="5500000"/>
            <a:ext cx="609600" cy="350000"/>
          </a:xfrm>
          <a:prstGeom prst="downArrow">
            <a:avLst>
              <a:gd name="adj1" fmla="val 50000"/>
              <a:gd name="adj2" fmla="val 50000"/>
            </a:avLst>
          </a:prstGeom>
          <a:solidFill>
            <a:srgbClr val="0055A0"/>
          </a:solidFill>
          <a:ln w="0">
            <a:noFill/>
          </a:ln>
        </p:spPr>
        <p:txBody>
          <a:bodyPr/>
          <a:lstStyle/>
          <a:p>
            <a:endParaRPr lang="fr-FR"/>
          </a:p>
        </p:txBody>
      </p:sp>
      <p:sp>
        <p:nvSpPr>
          <p:cNvPr id="160" name="ResultBox"/>
          <p:cNvSpPr/>
          <p:nvPr/>
        </p:nvSpPr>
        <p:spPr>
          <a:xfrm>
            <a:off x="1828800" y="5870000"/>
            <a:ext cx="5486400" cy="700000"/>
          </a:xfrm>
          <a:prstGeom prst="roundRect">
            <a:avLst>
              <a:gd name="adj" fmla="val 12000"/>
            </a:avLst>
          </a:prstGeom>
          <a:solidFill>
            <a:srgbClr val="0055A0"/>
          </a:solidFill>
          <a:ln w="0">
            <a:noFill/>
          </a:ln>
          <a:effectLst>
            <a:outerShdw blurRad="76200" dist="38100" dir="5400000" algn="t" rotWithShape="0">
              <a:srgbClr val="000000">
                <a:alpha val="25000"/>
              </a:srgbClr>
            </a:outerShdw>
          </a:effectLst>
        </p:spPr>
        <p:txBody>
          <a:bodyPr wrap="square" lIns="91440" tIns="45720" rIns="91440" bIns="45720" anchor="ctr"/>
          <a:lstStyle/>
          <a:p>
            <a:pPr algn="ctr"/>
            <a:r>
              <a:rPr lang="fr-FR" sz="1450">
                <a:solidFill>
                  <a:srgbClr val="B3D4FC"/>
                </a:solidFill>
                <a:latin typeface="Roboto" panose="02000000000000000000" pitchFamily="2" charset="0"/>
              </a:rPr>
              <a:t>= RÉSULTAT</a:t>
            </a:r>
          </a:p>
          <a:p>
            <a:pPr algn="ctr"/>
            <a:r>
              <a:rPr lang="fr-FR" sz="2000" b="1">
                <a:solidFill>
                  <a:srgbClr val="FFFFFF"/>
                </a:solidFill>
                <a:latin typeface="Roboto" panose="02000000000000000000" pitchFamily="2" charset="0"/>
              </a:rPr>
              <a:t>Montant de l’Attribution de Compensation</a:t>
            </a:r>
          </a:p>
        </p:txBody>
      </p:sp>
      <p:sp>
        <p:nvSpPr>
          <p:cNvPr id="170" name="Equals"/>
          <p:cNvSpPr/>
          <p:nvPr/>
        </p:nvSpPr>
        <p:spPr>
          <a:xfrm>
            <a:off x="350000" y="1800000"/>
            <a:ext cx="520000" cy="1050000"/>
          </a:xfrm>
          <a:prstGeom prst="rect">
            <a:avLst/>
          </a:prstGeom>
          <a:noFill/>
        </p:spPr>
        <p:txBody>
          <a:bodyPr wrap="square" lIns="0" tIns="0" rIns="0" bIns="0" anchor="ctr"/>
          <a:lstStyle/>
          <a:p>
            <a:pPr algn="ctr"/>
            <a:r>
              <a:rPr lang="fr-FR" sz="3800" b="1">
                <a:solidFill>
                  <a:srgbClr val="0055A0"/>
                </a:solidFill>
                <a:latin typeface="Roboto" panose="02000000000000000000" pitchFamily="2" charset="0"/>
              </a:rPr>
              <a:t>=</a:t>
            </a:r>
          </a:p>
        </p:txBody>
      </p:sp>
    </p:spTree>
    <p:extLst>
      <p:ext uri="{BB962C8B-B14F-4D97-AF65-F5344CB8AC3E}">
        <p14:creationId xmlns:p14="http://schemas.microsoft.com/office/powerpoint/2010/main" val="5474985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F8177-9535-22DF-EEDF-03444135E568}"/>
            </a:ext>
          </a:extLst>
        </p:cNvPr>
        <p:cNvGrpSpPr/>
        <p:nvPr/>
      </p:nvGrpSpPr>
      <p:grpSpPr>
        <a:xfrm>
          <a:off x="0" y="0"/>
          <a:ext cx="0" cy="0"/>
          <a:chOff x="0" y="0"/>
          <a:chExt cx="0" cy="0"/>
        </a:xfrm>
      </p:grpSpPr>
      <p:sp>
        <p:nvSpPr>
          <p:cNvPr id="3" name="Titre">
            <a:extLst>
              <a:ext uri="{FF2B5EF4-FFF2-40B4-BE49-F238E27FC236}">
                <a16:creationId xmlns:a16="http://schemas.microsoft.com/office/drawing/2014/main" id="{450199AC-959C-DD0E-BF2D-E722645F67DD}"/>
              </a:ext>
            </a:extLst>
          </p:cNvPr>
          <p:cNvSpPr>
            <a:spLocks noGrp="1"/>
          </p:cNvSpPr>
          <p:nvPr>
            <p:ph type="title"/>
          </p:nvPr>
        </p:nvSpPr>
        <p:spPr/>
        <p:txBody>
          <a:bodyPr>
            <a:normAutofit fontScale="90000"/>
          </a:bodyPr>
          <a:lstStyle/>
          <a:p>
            <a:r>
              <a:rPr lang="fr-FR"/>
              <a:t>Composantes </a:t>
            </a:r>
            <a:r>
              <a:rPr lang="fr-FR" dirty="0"/>
              <a:t>des attributions de </a:t>
            </a:r>
            <a:r>
              <a:rPr lang="fr-FR"/>
              <a:t>compensation</a:t>
            </a:r>
            <a:endParaRPr lang="fr-FR" dirty="0"/>
          </a:p>
        </p:txBody>
      </p:sp>
      <p:sp>
        <p:nvSpPr>
          <p:cNvPr id="20" name="PanelLeftBg"/>
          <p:cNvSpPr/>
          <p:nvPr/>
        </p:nvSpPr>
        <p:spPr>
          <a:xfrm>
            <a:off x="370000" y="1200000"/>
            <a:ext cx="4050000" cy="3200000"/>
          </a:xfrm>
          <a:prstGeom prst="roundRect">
            <a:avLst>
              <a:gd name="adj" fmla="val 4000"/>
            </a:avLst>
          </a:prstGeom>
          <a:solidFill>
            <a:srgbClr val="F0F7F0"/>
          </a:solidFill>
          <a:ln w="15875">
            <a:solidFill>
              <a:srgbClr val="1B5E20"/>
            </a:solidFill>
          </a:ln>
        </p:spPr>
        <p:txBody>
          <a:bodyPr/>
          <a:lstStyle/>
          <a:p>
            <a:endParaRPr lang="fr-FR" dirty="0"/>
          </a:p>
        </p:txBody>
      </p:sp>
      <p:sp>
        <p:nvSpPr>
          <p:cNvPr id="21" name="ACPosHeader"/>
          <p:cNvSpPr/>
          <p:nvPr/>
        </p:nvSpPr>
        <p:spPr>
          <a:xfrm>
            <a:off x="370000" y="1200000"/>
            <a:ext cx="4050000" cy="350000"/>
          </a:xfrm>
          <a:prstGeom prst="roundRect">
            <a:avLst>
              <a:gd name="adj" fmla="val 8000"/>
            </a:avLst>
          </a:prstGeom>
          <a:solidFill>
            <a:srgbClr val="1B5E20"/>
          </a:solidFill>
          <a:ln>
            <a:noFill/>
          </a:ln>
        </p:spPr>
        <p:txBody>
          <a:bodyPr lIns="108000" tIns="36000" rIns="108000" bIns="36000" anchor="ctr"/>
          <a:lstStyle/>
          <a:p>
            <a:pPr algn="ctr"/>
            <a:r>
              <a:rPr lang="fr-FR" sz="1650" b="1">
                <a:solidFill>
                  <a:srgbClr val="FFFFFF"/>
                </a:solidFill>
                <a:latin typeface="Roboto" panose="02000000000000000000" pitchFamily="2" charset="0"/>
              </a:rPr>
              <a:t>AC Positive  (+)</a:t>
            </a:r>
          </a:p>
        </p:txBody>
      </p:sp>
      <p:sp>
        <p:nvSpPr>
          <p:cNvPr id="22" name="FiscBarPos"/>
          <p:cNvSpPr/>
          <p:nvPr/>
        </p:nvSpPr>
        <p:spPr>
          <a:xfrm>
            <a:off x="570000" y="1700000"/>
            <a:ext cx="3200000" cy="380000"/>
          </a:xfrm>
          <a:prstGeom prst="roundRect">
            <a:avLst>
              <a:gd name="adj" fmla="val 12000"/>
            </a:avLst>
          </a:prstGeom>
          <a:solidFill>
            <a:srgbClr val="0055A0"/>
          </a:solidFill>
          <a:ln>
            <a:noFill/>
          </a:ln>
        </p:spPr>
        <p:txBody>
          <a:bodyPr lIns="72000" tIns="27000" rIns="72000" bIns="27000" anchor="ctr"/>
          <a:lstStyle/>
          <a:p>
            <a:pPr algn="ctr"/>
            <a:r>
              <a:rPr lang="fr-FR" sz="1250" b="1">
                <a:solidFill>
                  <a:srgbClr val="FFFFFF"/>
                </a:solidFill>
                <a:latin typeface="Roboto" panose="02000000000000000000" pitchFamily="2" charset="0"/>
              </a:rPr>
              <a:t>Fiscalité économique transférée à l’EPCI</a:t>
            </a:r>
          </a:p>
        </p:txBody>
      </p:sp>
      <p:sp>
        <p:nvSpPr>
          <p:cNvPr id="23" name="GreaterThan"/>
          <p:cNvSpPr/>
          <p:nvPr/>
        </p:nvSpPr>
        <p:spPr>
          <a:xfrm>
            <a:off x="1175657" y="2120000"/>
            <a:ext cx="2329543" cy="170000"/>
          </a:xfrm>
          <a:prstGeom prst="rect">
            <a:avLst/>
          </a:prstGeom>
          <a:noFill/>
          <a:ln>
            <a:noFill/>
          </a:ln>
        </p:spPr>
        <p:txBody>
          <a:bodyPr lIns="0" tIns="0" rIns="0" bIns="0" anchor="ctr"/>
          <a:lstStyle/>
          <a:p>
            <a:pPr algn="ctr"/>
            <a:r>
              <a:rPr lang="fr-FR" sz="1800" b="1">
                <a:solidFill>
                  <a:srgbClr val="1B5E20"/>
                </a:solidFill>
                <a:latin typeface="Roboto" panose="02000000000000000000" pitchFamily="2" charset="0"/>
              </a:rPr>
              <a:t> plus importante &gt;</a:t>
            </a:r>
          </a:p>
        </p:txBody>
      </p:sp>
      <p:sp>
        <p:nvSpPr>
          <p:cNvPr id="24" name="ChargesBarPos"/>
          <p:cNvSpPr/>
          <p:nvPr/>
        </p:nvSpPr>
        <p:spPr>
          <a:xfrm>
            <a:off x="920000" y="2440000"/>
            <a:ext cx="2100000" cy="380000"/>
          </a:xfrm>
          <a:prstGeom prst="roundRect">
            <a:avLst>
              <a:gd name="adj" fmla="val 12000"/>
            </a:avLst>
          </a:prstGeom>
          <a:solidFill>
            <a:srgbClr val="0070C0"/>
          </a:solidFill>
          <a:ln>
            <a:noFill/>
          </a:ln>
        </p:spPr>
        <p:txBody>
          <a:bodyPr lIns="72000" tIns="27000" rIns="72000" bIns="27000" anchor="ctr"/>
          <a:lstStyle/>
          <a:p>
            <a:pPr algn="ctr"/>
            <a:r>
              <a:rPr lang="fr-FR" sz="1250" b="1">
                <a:solidFill>
                  <a:srgbClr val="FFFFFF"/>
                </a:solidFill>
                <a:latin typeface="Roboto" panose="02000000000000000000" pitchFamily="2" charset="0"/>
              </a:rPr>
              <a:t>Charges transférées</a:t>
            </a:r>
          </a:p>
        </p:txBody>
      </p:sp>
      <p:sp>
        <p:nvSpPr>
          <p:cNvPr id="25" name="ResultPos"/>
          <p:cNvSpPr/>
          <p:nvPr/>
        </p:nvSpPr>
        <p:spPr>
          <a:xfrm>
            <a:off x="570000" y="2980000"/>
            <a:ext cx="3650000" cy="500000"/>
          </a:xfrm>
          <a:prstGeom prst="roundRect">
            <a:avLst>
              <a:gd name="adj" fmla="val 16667"/>
            </a:avLst>
          </a:prstGeom>
          <a:solidFill>
            <a:srgbClr val="C8E6C9"/>
          </a:solidFill>
          <a:ln>
            <a:noFill/>
          </a:ln>
        </p:spPr>
        <p:txBody>
          <a:bodyPr lIns="72000" tIns="27000" rIns="72000" bIns="27000" anchor="ctr"/>
          <a:lstStyle/>
          <a:p>
            <a:pPr algn="ctr">
              <a:spcAft>
                <a:spcPts val="200"/>
              </a:spcAft>
            </a:pPr>
            <a:r>
              <a:rPr lang="fr-FR" sz="1400" b="1">
                <a:solidFill>
                  <a:srgbClr val="1B5E20"/>
                </a:solidFill>
                <a:latin typeface="Roboto" panose="02000000000000000000" pitchFamily="2" charset="0"/>
              </a:rPr>
              <a:t>EPCI  →  Commune</a:t>
            </a:r>
          </a:p>
          <a:p>
            <a:pPr algn="ctr"/>
            <a:r>
              <a:rPr lang="fr-FR" sz="1250">
                <a:solidFill>
                  <a:srgbClr val="333333"/>
                </a:solidFill>
                <a:latin typeface="Roboto" panose="02000000000000000000" pitchFamily="2" charset="0"/>
              </a:rPr>
              <a:t>L’EPCI verse l’AC à la commune</a:t>
            </a:r>
          </a:p>
        </p:txBody>
      </p:sp>
      <p:sp>
        <p:nvSpPr>
          <p:cNvPr id="26" name="DiffLabelPos"/>
          <p:cNvSpPr/>
          <p:nvPr/>
        </p:nvSpPr>
        <p:spPr>
          <a:xfrm>
            <a:off x="570000" y="3600000"/>
            <a:ext cx="3650000" cy="300000"/>
          </a:xfrm>
          <a:prstGeom prst="rect">
            <a:avLst/>
          </a:prstGeom>
          <a:noFill/>
          <a:ln>
            <a:noFill/>
          </a:ln>
        </p:spPr>
        <p:txBody>
          <a:bodyPr lIns="72000" tIns="0" rIns="72000" bIns="0" anchor="t"/>
          <a:lstStyle/>
          <a:p>
            <a:pPr algn="ctr"/>
            <a:r>
              <a:rPr lang="fr-FR" sz="1150" i="1">
                <a:solidFill>
                  <a:srgbClr val="666666"/>
                </a:solidFill>
                <a:latin typeface="Roboto" panose="02000000000000000000" pitchFamily="2" charset="0"/>
              </a:rPr>
              <a:t>AC = Fiscalité transférée – Charges transférées</a:t>
            </a:r>
          </a:p>
        </p:txBody>
      </p:sp>
      <p:sp>
        <p:nvSpPr>
          <p:cNvPr id="30" name="PanelRightBg"/>
          <p:cNvSpPr/>
          <p:nvPr/>
        </p:nvSpPr>
        <p:spPr>
          <a:xfrm>
            <a:off x="4620000" y="1200000"/>
            <a:ext cx="4154000" cy="3200000"/>
          </a:xfrm>
          <a:prstGeom prst="roundRect">
            <a:avLst>
              <a:gd name="adj" fmla="val 4000"/>
            </a:avLst>
          </a:prstGeom>
          <a:solidFill>
            <a:srgbClr val="FEF0F0"/>
          </a:solidFill>
          <a:ln w="15875">
            <a:solidFill>
              <a:srgbClr val="B71C1C"/>
            </a:solidFill>
          </a:ln>
        </p:spPr>
        <p:txBody>
          <a:bodyPr/>
          <a:lstStyle/>
          <a:p>
            <a:endParaRPr lang="fr-FR"/>
          </a:p>
        </p:txBody>
      </p:sp>
      <p:sp>
        <p:nvSpPr>
          <p:cNvPr id="31" name="ACNegHeader"/>
          <p:cNvSpPr/>
          <p:nvPr/>
        </p:nvSpPr>
        <p:spPr>
          <a:xfrm>
            <a:off x="4620000" y="1200000"/>
            <a:ext cx="4154000" cy="350000"/>
          </a:xfrm>
          <a:prstGeom prst="roundRect">
            <a:avLst>
              <a:gd name="adj" fmla="val 8000"/>
            </a:avLst>
          </a:prstGeom>
          <a:solidFill>
            <a:srgbClr val="B71C1C"/>
          </a:solidFill>
          <a:ln>
            <a:noFill/>
          </a:ln>
        </p:spPr>
        <p:txBody>
          <a:bodyPr lIns="108000" tIns="36000" rIns="108000" bIns="36000" anchor="ctr"/>
          <a:lstStyle/>
          <a:p>
            <a:pPr algn="ctr"/>
            <a:r>
              <a:rPr lang="fr-FR" sz="1650" b="1">
                <a:solidFill>
                  <a:srgbClr val="FFFFFF"/>
                </a:solidFill>
                <a:latin typeface="Roboto" panose="02000000000000000000" pitchFamily="2" charset="0"/>
              </a:rPr>
              <a:t>AC Négative  (–)</a:t>
            </a:r>
          </a:p>
        </p:txBody>
      </p:sp>
      <p:sp>
        <p:nvSpPr>
          <p:cNvPr id="32" name="FiscBarNeg"/>
          <p:cNvSpPr/>
          <p:nvPr/>
        </p:nvSpPr>
        <p:spPr>
          <a:xfrm>
            <a:off x="5170000" y="1700000"/>
            <a:ext cx="2100000" cy="380000"/>
          </a:xfrm>
          <a:prstGeom prst="roundRect">
            <a:avLst>
              <a:gd name="adj" fmla="val 12000"/>
            </a:avLst>
          </a:prstGeom>
          <a:solidFill>
            <a:srgbClr val="0055A0"/>
          </a:solidFill>
          <a:ln>
            <a:noFill/>
          </a:ln>
        </p:spPr>
        <p:txBody>
          <a:bodyPr lIns="72000" tIns="27000" rIns="72000" bIns="27000" anchor="ctr"/>
          <a:lstStyle/>
          <a:p>
            <a:pPr algn="ctr"/>
            <a:r>
              <a:rPr lang="fr-FR" sz="1250" b="1">
                <a:solidFill>
                  <a:srgbClr val="FFFFFF"/>
                </a:solidFill>
                <a:latin typeface="Roboto" panose="02000000000000000000" pitchFamily="2" charset="0"/>
              </a:rPr>
              <a:t>Fiscalité économique</a:t>
            </a:r>
          </a:p>
        </p:txBody>
      </p:sp>
      <p:sp>
        <p:nvSpPr>
          <p:cNvPr id="33" name="LessThan"/>
          <p:cNvSpPr/>
          <p:nvPr/>
        </p:nvSpPr>
        <p:spPr>
          <a:xfrm>
            <a:off x="5754248" y="2140000"/>
            <a:ext cx="2100000" cy="200000"/>
          </a:xfrm>
          <a:prstGeom prst="rect">
            <a:avLst/>
          </a:prstGeom>
          <a:noFill/>
          <a:ln>
            <a:noFill/>
          </a:ln>
        </p:spPr>
        <p:txBody>
          <a:bodyPr lIns="0" tIns="0" rIns="0" bIns="0" anchor="ctr"/>
          <a:lstStyle/>
          <a:p>
            <a:pPr algn="ctr"/>
            <a:r>
              <a:rPr lang="fr-FR" sz="1800" b="1">
                <a:solidFill>
                  <a:srgbClr val="B71C1C"/>
                </a:solidFill>
                <a:latin typeface="Roboto" panose="02000000000000000000" pitchFamily="2" charset="0"/>
              </a:rPr>
              <a:t>Moins importantes&lt;</a:t>
            </a:r>
          </a:p>
        </p:txBody>
      </p:sp>
      <p:sp>
        <p:nvSpPr>
          <p:cNvPr id="34" name="ChargesBarNeg"/>
          <p:cNvSpPr/>
          <p:nvPr/>
        </p:nvSpPr>
        <p:spPr>
          <a:xfrm>
            <a:off x="4820000" y="2440000"/>
            <a:ext cx="3200000" cy="380000"/>
          </a:xfrm>
          <a:prstGeom prst="roundRect">
            <a:avLst>
              <a:gd name="adj" fmla="val 12000"/>
            </a:avLst>
          </a:prstGeom>
          <a:solidFill>
            <a:srgbClr val="0070C0"/>
          </a:solidFill>
          <a:ln>
            <a:noFill/>
          </a:ln>
        </p:spPr>
        <p:txBody>
          <a:bodyPr lIns="72000" tIns="27000" rIns="72000" bIns="27000" anchor="ctr"/>
          <a:lstStyle/>
          <a:p>
            <a:pPr algn="ctr"/>
            <a:r>
              <a:rPr lang="fr-FR" sz="1250" b="1">
                <a:solidFill>
                  <a:srgbClr val="FFFFFF"/>
                </a:solidFill>
                <a:latin typeface="Roboto" panose="02000000000000000000" pitchFamily="2" charset="0"/>
              </a:rPr>
              <a:t>Charges transférées à l’EPCI</a:t>
            </a:r>
          </a:p>
        </p:txBody>
      </p:sp>
      <p:sp>
        <p:nvSpPr>
          <p:cNvPr id="35" name="ResultNeg"/>
          <p:cNvSpPr/>
          <p:nvPr/>
        </p:nvSpPr>
        <p:spPr>
          <a:xfrm>
            <a:off x="4820000" y="2980000"/>
            <a:ext cx="3750000" cy="500000"/>
          </a:xfrm>
          <a:prstGeom prst="roundRect">
            <a:avLst>
              <a:gd name="adj" fmla="val 16667"/>
            </a:avLst>
          </a:prstGeom>
          <a:solidFill>
            <a:srgbClr val="FFCDD2"/>
          </a:solidFill>
          <a:ln>
            <a:noFill/>
          </a:ln>
        </p:spPr>
        <p:txBody>
          <a:bodyPr lIns="72000" tIns="27000" rIns="72000" bIns="27000" anchor="ctr"/>
          <a:lstStyle/>
          <a:p>
            <a:pPr algn="ctr">
              <a:spcAft>
                <a:spcPts val="200"/>
              </a:spcAft>
            </a:pPr>
            <a:r>
              <a:rPr lang="fr-FR" sz="1400" b="1">
                <a:solidFill>
                  <a:srgbClr val="B71C1C"/>
                </a:solidFill>
                <a:latin typeface="Roboto" panose="02000000000000000000" pitchFamily="2" charset="0"/>
              </a:rPr>
              <a:t>Commune  →  EPCI</a:t>
            </a:r>
          </a:p>
          <a:p>
            <a:pPr algn="ctr"/>
            <a:r>
              <a:rPr lang="fr-FR" sz="1250">
                <a:solidFill>
                  <a:srgbClr val="333333"/>
                </a:solidFill>
                <a:latin typeface="Roboto" panose="02000000000000000000" pitchFamily="2" charset="0"/>
              </a:rPr>
              <a:t>La commune verse l’AC à l’EPCI</a:t>
            </a:r>
          </a:p>
        </p:txBody>
      </p:sp>
      <p:sp>
        <p:nvSpPr>
          <p:cNvPr id="36" name="DiffLabelNeg"/>
          <p:cNvSpPr/>
          <p:nvPr/>
        </p:nvSpPr>
        <p:spPr>
          <a:xfrm>
            <a:off x="4820000" y="3600000"/>
            <a:ext cx="3750000" cy="300000"/>
          </a:xfrm>
          <a:prstGeom prst="rect">
            <a:avLst/>
          </a:prstGeom>
          <a:noFill/>
          <a:ln>
            <a:noFill/>
          </a:ln>
        </p:spPr>
        <p:txBody>
          <a:bodyPr lIns="72000" tIns="0" rIns="72000" bIns="0" anchor="t"/>
          <a:lstStyle/>
          <a:p>
            <a:pPr algn="ctr"/>
            <a:r>
              <a:rPr lang="fr-FR" sz="1150" i="1">
                <a:solidFill>
                  <a:srgbClr val="666666"/>
                </a:solidFill>
                <a:latin typeface="Roboto" panose="02000000000000000000" pitchFamily="2" charset="0"/>
              </a:rPr>
              <a:t>AC = Fiscalité transférée – Charges transférées</a:t>
            </a:r>
          </a:p>
        </p:txBody>
      </p:sp>
      <p:sp>
        <p:nvSpPr>
          <p:cNvPr id="40" name="CompFiscale"/>
          <p:cNvSpPr/>
          <p:nvPr/>
        </p:nvSpPr>
        <p:spPr>
          <a:xfrm>
            <a:off x="370000" y="4550000"/>
            <a:ext cx="4050000" cy="900000"/>
          </a:xfrm>
          <a:prstGeom prst="roundRect">
            <a:avLst>
              <a:gd name="adj" fmla="val 8000"/>
            </a:avLst>
          </a:prstGeom>
          <a:solidFill>
            <a:srgbClr val="D6E4F0"/>
          </a:solidFill>
          <a:ln>
            <a:noFill/>
          </a:ln>
        </p:spPr>
        <p:txBody>
          <a:bodyPr lIns="108000" tIns="72000" rIns="108000" bIns="54000" anchor="ctr"/>
          <a:lstStyle/>
          <a:p>
            <a:pPr algn="l">
              <a:spcAft>
                <a:spcPts val="400"/>
              </a:spcAft>
            </a:pPr>
            <a:r>
              <a:rPr lang="fr-FR" sz="1400" b="1">
                <a:solidFill>
                  <a:srgbClr val="0055A0"/>
                </a:solidFill>
                <a:latin typeface="Roboto" panose="02000000000000000000" pitchFamily="2" charset="0"/>
              </a:rPr>
              <a:t>AC « fiscale »</a:t>
            </a:r>
          </a:p>
          <a:p>
            <a:pPr algn="l"/>
            <a:r>
              <a:rPr lang="fr-FR" sz="1250">
                <a:solidFill>
                  <a:srgbClr val="333333"/>
                </a:solidFill>
                <a:latin typeface="Roboto" panose="02000000000000000000" pitchFamily="2" charset="0"/>
              </a:rPr>
              <a:t>Fiscalité économique transférée du fait de la FPU. Calculée </a:t>
            </a:r>
            <a:r>
              <a:rPr lang="fr-FR" sz="1250" b="1">
                <a:solidFill>
                  <a:srgbClr val="B71C1C"/>
                </a:solidFill>
                <a:latin typeface="Roboto" panose="02000000000000000000" pitchFamily="2" charset="0"/>
              </a:rPr>
              <a:t>une seule fois</a:t>
            </a:r>
            <a:r>
              <a:rPr lang="fr-FR" sz="1250">
                <a:solidFill>
                  <a:srgbClr val="333333"/>
                </a:solidFill>
                <a:latin typeface="Roboto" panose="02000000000000000000" pitchFamily="2" charset="0"/>
              </a:rPr>
              <a:t> lors de la création de l’EPCI ou du passage en FPU</a:t>
            </a:r>
          </a:p>
        </p:txBody>
      </p:sp>
      <p:sp>
        <p:nvSpPr>
          <p:cNvPr id="41" name="CompCharges"/>
          <p:cNvSpPr/>
          <p:nvPr/>
        </p:nvSpPr>
        <p:spPr>
          <a:xfrm>
            <a:off x="4620000" y="4550000"/>
            <a:ext cx="4154000" cy="900000"/>
          </a:xfrm>
          <a:prstGeom prst="roundRect">
            <a:avLst>
              <a:gd name="adj" fmla="val 8000"/>
            </a:avLst>
          </a:prstGeom>
          <a:solidFill>
            <a:srgbClr val="D6E4F0"/>
          </a:solidFill>
          <a:ln>
            <a:noFill/>
          </a:ln>
        </p:spPr>
        <p:txBody>
          <a:bodyPr lIns="108000" tIns="72000" rIns="108000" bIns="54000" anchor="ctr"/>
          <a:lstStyle/>
          <a:p>
            <a:pPr algn="l">
              <a:spcAft>
                <a:spcPts val="400"/>
              </a:spcAft>
            </a:pPr>
            <a:r>
              <a:rPr lang="fr-FR" sz="1400" b="1">
                <a:solidFill>
                  <a:srgbClr val="0055A0"/>
                </a:solidFill>
                <a:latin typeface="Roboto" panose="02000000000000000000" pitchFamily="2" charset="0"/>
              </a:rPr>
              <a:t>AC « charges »</a:t>
            </a:r>
          </a:p>
          <a:p>
            <a:pPr algn="l"/>
            <a:r>
              <a:rPr lang="fr-FR" sz="1250">
                <a:solidFill>
                  <a:srgbClr val="333333"/>
                </a:solidFill>
                <a:latin typeface="Roboto" panose="02000000000000000000" pitchFamily="2" charset="0"/>
              </a:rPr>
              <a:t>Seule composante qui </a:t>
            </a:r>
            <a:r>
              <a:rPr lang="fr-FR" sz="1250" b="1">
                <a:solidFill>
                  <a:srgbClr val="1B5E20"/>
                </a:solidFill>
                <a:latin typeface="Roboto" panose="02000000000000000000" pitchFamily="2" charset="0"/>
              </a:rPr>
              <a:t>évolue</a:t>
            </a:r>
            <a:r>
              <a:rPr lang="fr-FR" sz="1250">
                <a:solidFill>
                  <a:srgbClr val="333333"/>
                </a:solidFill>
                <a:latin typeface="Roboto" panose="02000000000000000000" pitchFamily="2" charset="0"/>
              </a:rPr>
              <a:t> en droit commun, en cas de transfert de charges</a:t>
            </a:r>
          </a:p>
        </p:txBody>
      </p:sp>
      <p:sp>
        <p:nvSpPr>
          <p:cNvPr id="50" name="WarningBox"/>
          <p:cNvSpPr/>
          <p:nvPr/>
        </p:nvSpPr>
        <p:spPr>
          <a:xfrm>
            <a:off x="370000" y="5600000"/>
            <a:ext cx="8404000" cy="700000"/>
          </a:xfrm>
          <a:prstGeom prst="roundRect">
            <a:avLst>
              <a:gd name="adj" fmla="val 10000"/>
            </a:avLst>
          </a:prstGeom>
          <a:solidFill>
            <a:srgbClr val="FFF3E0"/>
          </a:solidFill>
          <a:ln w="15875">
            <a:solidFill>
              <a:srgbClr val="E65100"/>
            </a:solidFill>
          </a:ln>
        </p:spPr>
        <p:txBody>
          <a:bodyPr lIns="144000" tIns="54000" rIns="144000" bIns="54000" anchor="ctr"/>
          <a:lstStyle/>
          <a:p>
            <a:pPr algn="ctr">
              <a:spcAft>
                <a:spcPts val="300"/>
              </a:spcAft>
            </a:pPr>
            <a:r>
              <a:rPr lang="fr-FR" sz="1300" b="1">
                <a:solidFill>
                  <a:srgbClr val="E65100"/>
                </a:solidFill>
                <a:latin typeface="Roboto" panose="02000000000000000000" pitchFamily="2" charset="0"/>
              </a:rPr>
              <a:t>Attention – L’AC est figée une fois déterminée</a:t>
            </a:r>
          </a:p>
          <a:p>
            <a:pPr algn="ctr"/>
            <a:r>
              <a:rPr lang="fr-FR" sz="1250">
                <a:solidFill>
                  <a:srgbClr val="555555"/>
                </a:solidFill>
                <a:latin typeface="Roboto" panose="02000000000000000000" pitchFamily="2" charset="0"/>
              </a:rPr>
              <a:t>Elle ne peut ni évoluer hors transfert de charges, ni être indexée — il est donc essentiel de bien évaluer les transferts pour ne pas ancrer d’erreurs dans les futurs budgets</a:t>
            </a:r>
          </a:p>
        </p:txBody>
      </p:sp>
    </p:spTree>
    <p:extLst>
      <p:ext uri="{BB962C8B-B14F-4D97-AF65-F5344CB8AC3E}">
        <p14:creationId xmlns:p14="http://schemas.microsoft.com/office/powerpoint/2010/main" val="2703678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8F265-3E1E-D583-DB00-BD7B6B3973B0}"/>
            </a:ext>
          </a:extLst>
        </p:cNvPr>
        <p:cNvGrpSpPr/>
        <p:nvPr/>
      </p:nvGrpSpPr>
      <p:grpSpPr>
        <a:xfrm>
          <a:off x="0" y="0"/>
          <a:ext cx="0" cy="0"/>
          <a:chOff x="0" y="0"/>
          <a:chExt cx="0" cy="0"/>
        </a:xfrm>
      </p:grpSpPr>
      <p:sp>
        <p:nvSpPr>
          <p:cNvPr id="3" name="Titre 2"/>
          <p:cNvSpPr>
            <a:spLocks noGrp="1"/>
          </p:cNvSpPr>
          <p:nvPr>
            <p:ph type="title"/>
          </p:nvPr>
        </p:nvSpPr>
        <p:spPr>
          <a:xfrm>
            <a:off x="179388" y="100000"/>
            <a:ext cx="6624637" cy="760000"/>
          </a:xfrm>
        </p:spPr>
        <p:txBody>
          <a:bodyPr>
            <a:normAutofit fontScale="90000"/>
          </a:bodyPr>
          <a:lstStyle/>
          <a:p>
            <a:pPr algn="l"/>
            <a:r>
              <a:rPr lang="fr-FR" sz="2600" b="1">
                <a:latin typeface="Roboto" panose="02000000000000000000" pitchFamily="2" charset="0"/>
              </a:rPr>
              <a:t>Qui perçoit le dynamisme de la fiscalité économique ?</a:t>
            </a:r>
          </a:p>
        </p:txBody>
      </p:sp>
      <p:sp>
        <p:nvSpPr>
          <p:cNvPr id="40" name="Insight"/>
          <p:cNvSpPr/>
          <p:nvPr/>
        </p:nvSpPr>
        <p:spPr>
          <a:xfrm>
            <a:off x="378000" y="1203286"/>
            <a:ext cx="8444000" cy="420000"/>
          </a:xfrm>
          <a:prstGeom prst="roundRect">
            <a:avLst>
              <a:gd name="adj" fmla="val 16000"/>
            </a:avLst>
          </a:prstGeom>
          <a:solidFill>
            <a:srgbClr val="E3F2FD"/>
          </a:solidFill>
          <a:ln w="0">
            <a:noFill/>
          </a:ln>
        </p:spPr>
        <p:txBody>
          <a:bodyPr wrap="square" lIns="140000" tIns="0" rIns="140000" bIns="0" anchor="ctr"/>
          <a:lstStyle/>
          <a:p>
            <a:pPr algn="ctr"/>
            <a:r>
              <a:rPr lang="fr-FR" sz="1550" b="1">
                <a:solidFill>
                  <a:srgbClr val="0055A0"/>
                </a:solidFill>
                <a:latin typeface="Roboto" panose="02000000000000000000" pitchFamily="2" charset="0"/>
              </a:rPr>
              <a:t>AC figée →  le dynamisme fiscal est transféré et génère des recettes supplémentaires pour l’EPCI</a:t>
            </a:r>
          </a:p>
        </p:txBody>
      </p:sp>
      <p:sp>
        <p:nvSpPr>
          <p:cNvPr id="41" name="ExLabel"/>
          <p:cNvSpPr/>
          <p:nvPr/>
        </p:nvSpPr>
        <p:spPr>
          <a:xfrm>
            <a:off x="350000" y="1759786"/>
            <a:ext cx="8444000" cy="280000"/>
          </a:xfrm>
          <a:prstGeom prst="rect">
            <a:avLst/>
          </a:prstGeom>
          <a:noFill/>
        </p:spPr>
        <p:txBody>
          <a:bodyPr wrap="square" lIns="72000" tIns="0" rIns="72000" bIns="0" anchor="ctr"/>
          <a:lstStyle/>
          <a:p>
            <a:pPr algn="ctr"/>
            <a:r>
              <a:rPr lang="fr-FR" sz="1800" i="1">
                <a:solidFill>
                  <a:srgbClr val="546E7A"/>
                </a:solidFill>
                <a:latin typeface="Roboto" panose="02000000000000000000" pitchFamily="2" charset="0"/>
              </a:rPr>
              <a:t>Exemple : dynamisme de produit fiscal de 2% par an</a:t>
            </a:r>
          </a:p>
        </p:txBody>
      </p:sp>
      <p:sp>
        <p:nvSpPr>
          <p:cNvPr id="60" name="AxisLine"/>
          <p:cNvSpPr/>
          <p:nvPr/>
        </p:nvSpPr>
        <p:spPr>
          <a:xfrm>
            <a:off x="600000" y="5300000"/>
            <a:ext cx="8200000" cy="25000"/>
          </a:xfrm>
          <a:prstGeom prst="rect">
            <a:avLst/>
          </a:prstGeom>
          <a:solidFill>
            <a:srgbClr val="90A4AE"/>
          </a:solidFill>
          <a:ln w="0">
            <a:noFill/>
          </a:ln>
        </p:spPr>
        <p:txBody>
          <a:bodyPr/>
          <a:lstStyle/>
          <a:p>
            <a:endParaRPr lang="fr-FR"/>
          </a:p>
        </p:txBody>
      </p:sp>
      <p:sp>
        <p:nvSpPr>
          <p:cNvPr id="61" name="ACLine"/>
          <p:cNvSpPr/>
          <p:nvPr/>
        </p:nvSpPr>
        <p:spPr>
          <a:xfrm>
            <a:off x="600000" y="3200000"/>
            <a:ext cx="8200000" cy="0"/>
          </a:xfrm>
          <a:prstGeom prst="line">
            <a:avLst/>
          </a:prstGeom>
          <a:ln w="25400" cap="flat" cmpd="sng" algn="ctr">
            <a:solidFill>
              <a:srgbClr val="2E7D32"/>
            </a:solidFill>
            <a:prstDash val="dash"/>
          </a:ln>
        </p:spPr>
        <p:txBody>
          <a:bodyPr/>
          <a:lstStyle/>
          <a:p>
            <a:endParaRPr lang="fr-FR"/>
          </a:p>
        </p:txBody>
      </p:sp>
      <p:sp>
        <p:nvSpPr>
          <p:cNvPr id="62" name="ACLabel"/>
          <p:cNvSpPr/>
          <p:nvPr/>
        </p:nvSpPr>
        <p:spPr>
          <a:xfrm>
            <a:off x="200000" y="3050000"/>
            <a:ext cx="400000" cy="300000"/>
          </a:xfrm>
          <a:prstGeom prst="rect">
            <a:avLst/>
          </a:prstGeom>
          <a:noFill/>
        </p:spPr>
        <p:txBody>
          <a:bodyPr wrap="square" lIns="0" tIns="0" rIns="0" bIns="0" anchor="ctr"/>
          <a:lstStyle/>
          <a:p>
            <a:pPr algn="ctr"/>
            <a:r>
              <a:rPr lang="fr-FR" sz="1250" b="1">
                <a:solidFill>
                  <a:srgbClr val="2E7D32"/>
                </a:solidFill>
                <a:latin typeface="Roboto" panose="02000000000000000000" pitchFamily="2" charset="0"/>
              </a:rPr>
              <a:t>AC = 100</a:t>
            </a:r>
          </a:p>
        </p:txBody>
      </p:sp>
      <p:sp>
        <p:nvSpPr>
          <p:cNvPr id="70" name="BarN4"/>
          <p:cNvSpPr/>
          <p:nvPr/>
        </p:nvSpPr>
        <p:spPr>
          <a:xfrm>
            <a:off x="750000" y="3326000"/>
            <a:ext cx="850000" cy="1974000"/>
          </a:xfrm>
          <a:prstGeom prst="roundRect">
            <a:avLst>
              <a:gd name="adj" fmla="val 5000"/>
            </a:avLst>
          </a:prstGeom>
          <a:solidFill>
            <a:srgbClr val="1565C0"/>
          </a:solidFill>
          <a:ln w="0">
            <a:noFill/>
          </a:ln>
        </p:spPr>
        <p:txBody>
          <a:bodyPr wrap="square" lIns="0" tIns="36000" rIns="0" bIns="0" anchor="t"/>
          <a:lstStyle/>
          <a:p>
            <a:pPr algn="ctr"/>
            <a:r>
              <a:rPr lang="fr-FR" sz="1400" b="1">
                <a:solidFill>
                  <a:srgbClr val="FFFFFF"/>
                </a:solidFill>
                <a:latin typeface="Roboto" panose="02000000000000000000" pitchFamily="2" charset="0"/>
              </a:rPr>
              <a:t>94</a:t>
            </a:r>
          </a:p>
        </p:txBody>
      </p:sp>
      <p:sp>
        <p:nvSpPr>
          <p:cNvPr id="170" name="LblN4"/>
          <p:cNvSpPr/>
          <p:nvPr/>
        </p:nvSpPr>
        <p:spPr>
          <a:xfrm>
            <a:off x="750000" y="5330000"/>
            <a:ext cx="850000" cy="260000"/>
          </a:xfrm>
          <a:prstGeom prst="rect">
            <a:avLst/>
          </a:prstGeom>
          <a:noFill/>
        </p:spPr>
        <p:txBody>
          <a:bodyPr wrap="square" lIns="0" tIns="0" rIns="0" bIns="0" anchor="t"/>
          <a:lstStyle/>
          <a:p>
            <a:pPr algn="ctr"/>
            <a:r>
              <a:rPr lang="fr-FR" sz="1300" b="1">
                <a:solidFill>
                  <a:srgbClr val="37474F"/>
                </a:solidFill>
                <a:latin typeface="Roboto" panose="02000000000000000000" pitchFamily="2" charset="0"/>
              </a:rPr>
              <a:t>n-4</a:t>
            </a:r>
          </a:p>
        </p:txBody>
      </p:sp>
      <p:sp>
        <p:nvSpPr>
          <p:cNvPr id="71" name="BarN3"/>
          <p:cNvSpPr/>
          <p:nvPr/>
        </p:nvSpPr>
        <p:spPr>
          <a:xfrm>
            <a:off x="1750000" y="3284000"/>
            <a:ext cx="850000" cy="2016000"/>
          </a:xfrm>
          <a:prstGeom prst="roundRect">
            <a:avLst>
              <a:gd name="adj" fmla="val 5000"/>
            </a:avLst>
          </a:prstGeom>
          <a:solidFill>
            <a:srgbClr val="1565C0"/>
          </a:solidFill>
          <a:ln w="0">
            <a:noFill/>
          </a:ln>
        </p:spPr>
        <p:txBody>
          <a:bodyPr wrap="square" lIns="0" tIns="36000" rIns="0" bIns="0" anchor="t"/>
          <a:lstStyle/>
          <a:p>
            <a:pPr algn="ctr"/>
            <a:r>
              <a:rPr lang="fr-FR" sz="1400" b="1">
                <a:solidFill>
                  <a:srgbClr val="FFFFFF"/>
                </a:solidFill>
                <a:latin typeface="Roboto" panose="02000000000000000000" pitchFamily="2" charset="0"/>
              </a:rPr>
              <a:t>96</a:t>
            </a:r>
          </a:p>
        </p:txBody>
      </p:sp>
      <p:sp>
        <p:nvSpPr>
          <p:cNvPr id="171" name="LblN3"/>
          <p:cNvSpPr/>
          <p:nvPr/>
        </p:nvSpPr>
        <p:spPr>
          <a:xfrm>
            <a:off x="1750000" y="5330000"/>
            <a:ext cx="850000" cy="260000"/>
          </a:xfrm>
          <a:prstGeom prst="rect">
            <a:avLst/>
          </a:prstGeom>
          <a:noFill/>
        </p:spPr>
        <p:txBody>
          <a:bodyPr wrap="square" lIns="0" tIns="0" rIns="0" bIns="0" anchor="t"/>
          <a:lstStyle/>
          <a:p>
            <a:pPr algn="ctr"/>
            <a:r>
              <a:rPr lang="fr-FR" sz="1300" b="1">
                <a:solidFill>
                  <a:srgbClr val="37474F"/>
                </a:solidFill>
                <a:latin typeface="Roboto" panose="02000000000000000000" pitchFamily="2" charset="0"/>
              </a:rPr>
              <a:t>n-3</a:t>
            </a:r>
          </a:p>
        </p:txBody>
      </p:sp>
      <p:sp>
        <p:nvSpPr>
          <p:cNvPr id="72" name="BarN2"/>
          <p:cNvSpPr/>
          <p:nvPr/>
        </p:nvSpPr>
        <p:spPr>
          <a:xfrm>
            <a:off x="2750000" y="3242000"/>
            <a:ext cx="850000" cy="2058000"/>
          </a:xfrm>
          <a:prstGeom prst="roundRect">
            <a:avLst>
              <a:gd name="adj" fmla="val 5000"/>
            </a:avLst>
          </a:prstGeom>
          <a:solidFill>
            <a:srgbClr val="1565C0"/>
          </a:solidFill>
          <a:ln w="0">
            <a:noFill/>
          </a:ln>
        </p:spPr>
        <p:txBody>
          <a:bodyPr wrap="square" lIns="0" tIns="36000" rIns="0" bIns="0" anchor="t"/>
          <a:lstStyle/>
          <a:p>
            <a:pPr algn="ctr"/>
            <a:r>
              <a:rPr lang="fr-FR" sz="1400" b="1">
                <a:solidFill>
                  <a:srgbClr val="FFFFFF"/>
                </a:solidFill>
                <a:latin typeface="Roboto" panose="02000000000000000000" pitchFamily="2" charset="0"/>
              </a:rPr>
              <a:t>98</a:t>
            </a:r>
          </a:p>
        </p:txBody>
      </p:sp>
      <p:sp>
        <p:nvSpPr>
          <p:cNvPr id="172" name="LblN2"/>
          <p:cNvSpPr/>
          <p:nvPr/>
        </p:nvSpPr>
        <p:spPr>
          <a:xfrm>
            <a:off x="2750000" y="5330000"/>
            <a:ext cx="850000" cy="260000"/>
          </a:xfrm>
          <a:prstGeom prst="rect">
            <a:avLst/>
          </a:prstGeom>
          <a:noFill/>
        </p:spPr>
        <p:txBody>
          <a:bodyPr wrap="square" lIns="0" tIns="0" rIns="0" bIns="0" anchor="t"/>
          <a:lstStyle/>
          <a:p>
            <a:pPr algn="ctr"/>
            <a:r>
              <a:rPr lang="fr-FR" sz="1300" b="1">
                <a:solidFill>
                  <a:srgbClr val="37474F"/>
                </a:solidFill>
                <a:latin typeface="Roboto" panose="02000000000000000000" pitchFamily="2" charset="0"/>
              </a:rPr>
              <a:t>n-2</a:t>
            </a:r>
          </a:p>
        </p:txBody>
      </p:sp>
      <p:sp>
        <p:nvSpPr>
          <p:cNvPr id="73" name="BarN1"/>
          <p:cNvSpPr/>
          <p:nvPr/>
        </p:nvSpPr>
        <p:spPr>
          <a:xfrm>
            <a:off x="3750000" y="3200000"/>
            <a:ext cx="850000" cy="2100000"/>
          </a:xfrm>
          <a:prstGeom prst="roundRect">
            <a:avLst>
              <a:gd name="adj" fmla="val 5000"/>
            </a:avLst>
          </a:prstGeom>
          <a:solidFill>
            <a:srgbClr val="1565C0"/>
          </a:solidFill>
          <a:ln w="0">
            <a:noFill/>
          </a:ln>
        </p:spPr>
        <p:txBody>
          <a:bodyPr wrap="square" lIns="0" tIns="36000" rIns="0" bIns="0" anchor="t"/>
          <a:lstStyle/>
          <a:p>
            <a:pPr algn="ctr"/>
            <a:r>
              <a:rPr lang="fr-FR" sz="1400" b="1">
                <a:solidFill>
                  <a:srgbClr val="FFFFFF"/>
                </a:solidFill>
                <a:latin typeface="Roboto" panose="02000000000000000000" pitchFamily="2" charset="0"/>
              </a:rPr>
              <a:t>100</a:t>
            </a:r>
          </a:p>
        </p:txBody>
      </p:sp>
      <p:sp>
        <p:nvSpPr>
          <p:cNvPr id="173" name="LblN1"/>
          <p:cNvSpPr/>
          <p:nvPr/>
        </p:nvSpPr>
        <p:spPr>
          <a:xfrm>
            <a:off x="3750000" y="5330000"/>
            <a:ext cx="850000" cy="400000"/>
          </a:xfrm>
          <a:prstGeom prst="rect">
            <a:avLst/>
          </a:prstGeom>
          <a:noFill/>
        </p:spPr>
        <p:txBody>
          <a:bodyPr wrap="square" lIns="0" tIns="0" rIns="0" bIns="0" anchor="t"/>
          <a:lstStyle/>
          <a:p>
            <a:pPr algn="ctr"/>
            <a:r>
              <a:rPr lang="fr-FR" sz="1250" b="1">
                <a:solidFill>
                  <a:srgbClr val="37474F"/>
                </a:solidFill>
                <a:latin typeface="Roboto" panose="02000000000000000000" pitchFamily="2" charset="0"/>
              </a:rPr>
              <a:t>n-1</a:t>
            </a:r>
          </a:p>
          <a:p>
            <a:pPr algn="ctr"/>
            <a:r>
              <a:rPr lang="fr-FR" sz="1100" i="1">
                <a:solidFill>
                  <a:srgbClr val="546E7A"/>
                </a:solidFill>
                <a:latin typeface="Roboto" panose="02000000000000000000" pitchFamily="2" charset="0"/>
              </a:rPr>
              <a:t>(référence AC)</a:t>
            </a:r>
          </a:p>
        </p:txBody>
      </p:sp>
      <p:sp>
        <p:nvSpPr>
          <p:cNvPr id="74" name="BarN_AC"/>
          <p:cNvSpPr/>
          <p:nvPr/>
        </p:nvSpPr>
        <p:spPr>
          <a:xfrm>
            <a:off x="4750000" y="3200000"/>
            <a:ext cx="850000" cy="2100000"/>
          </a:xfrm>
          <a:prstGeom prst="roundRect">
            <a:avLst>
              <a:gd name="adj" fmla="val 5000"/>
            </a:avLst>
          </a:prstGeom>
          <a:solidFill>
            <a:srgbClr val="2E7D32"/>
          </a:solidFill>
          <a:ln w="0">
            <a:noFill/>
          </a:ln>
        </p:spPr>
        <p:txBody>
          <a:bodyPr wrap="square" lIns="0" tIns="36000" rIns="0" bIns="0" anchor="t"/>
          <a:lstStyle/>
          <a:p>
            <a:pPr algn="ctr"/>
            <a:r>
              <a:rPr lang="fr-FR" sz="1400" b="1">
                <a:solidFill>
                  <a:srgbClr val="FFFFFF"/>
                </a:solidFill>
                <a:latin typeface="Roboto" panose="02000000000000000000" pitchFamily="2" charset="0"/>
              </a:rPr>
              <a:t>100</a:t>
            </a:r>
          </a:p>
        </p:txBody>
      </p:sp>
      <p:sp>
        <p:nvSpPr>
          <p:cNvPr id="174" name="LblN"/>
          <p:cNvSpPr/>
          <p:nvPr/>
        </p:nvSpPr>
        <p:spPr>
          <a:xfrm>
            <a:off x="4750000" y="5330000"/>
            <a:ext cx="850000" cy="400000"/>
          </a:xfrm>
          <a:prstGeom prst="rect">
            <a:avLst/>
          </a:prstGeom>
          <a:noFill/>
        </p:spPr>
        <p:txBody>
          <a:bodyPr wrap="square" lIns="0" tIns="0" rIns="0" bIns="0" anchor="t"/>
          <a:lstStyle/>
          <a:p>
            <a:pPr algn="ctr"/>
            <a:r>
              <a:rPr lang="fr-FR" sz="1250" b="1">
                <a:solidFill>
                  <a:srgbClr val="37474F"/>
                </a:solidFill>
                <a:latin typeface="Roboto" panose="02000000000000000000" pitchFamily="2" charset="0"/>
              </a:rPr>
              <a:t>n</a:t>
            </a:r>
          </a:p>
          <a:p>
            <a:pPr algn="ctr"/>
            <a:r>
              <a:rPr lang="fr-FR" sz="1100" i="1">
                <a:solidFill>
                  <a:srgbClr val="546E7A"/>
                </a:solidFill>
                <a:latin typeface="Roboto" panose="02000000000000000000" pitchFamily="2" charset="0"/>
              </a:rPr>
              <a:t>(création FPU)</a:t>
            </a:r>
          </a:p>
        </p:txBody>
      </p:sp>
      <p:sp>
        <p:nvSpPr>
          <p:cNvPr id="75" name="BarN1p_AC"/>
          <p:cNvSpPr/>
          <p:nvPr/>
        </p:nvSpPr>
        <p:spPr>
          <a:xfrm>
            <a:off x="5750000" y="3200000"/>
            <a:ext cx="850000" cy="2100000"/>
          </a:xfrm>
          <a:prstGeom prst="rect">
            <a:avLst/>
          </a:prstGeom>
          <a:solidFill>
            <a:srgbClr val="2E7D32"/>
          </a:solidFill>
          <a:ln w="0">
            <a:noFill/>
          </a:ln>
        </p:spPr>
        <p:txBody>
          <a:bodyPr wrap="square" lIns="0" tIns="0" rIns="0" bIns="36000" anchor="b"/>
          <a:lstStyle/>
          <a:p>
            <a:pPr algn="ctr"/>
            <a:r>
              <a:rPr lang="fr-FR" sz="1300" b="1">
                <a:solidFill>
                  <a:srgbClr val="FFFFFF"/>
                </a:solidFill>
                <a:latin typeface="Roboto" panose="02000000000000000000" pitchFamily="2" charset="0"/>
              </a:rPr>
              <a:t>100</a:t>
            </a:r>
          </a:p>
        </p:txBody>
      </p:sp>
      <p:sp>
        <p:nvSpPr>
          <p:cNvPr id="76" name="BarN1p_EPCI"/>
          <p:cNvSpPr/>
          <p:nvPr/>
        </p:nvSpPr>
        <p:spPr>
          <a:xfrm>
            <a:off x="5750000" y="3068000"/>
            <a:ext cx="850000" cy="132000"/>
          </a:xfrm>
          <a:prstGeom prst="roundRect">
            <a:avLst>
              <a:gd name="adj" fmla="val 15000"/>
            </a:avLst>
          </a:prstGeom>
          <a:solidFill>
            <a:srgbClr val="FF8F00"/>
          </a:solidFill>
          <a:ln w="0">
            <a:noFill/>
          </a:ln>
        </p:spPr>
        <p:txBody>
          <a:bodyPr wrap="square" lIns="0" tIns="0" rIns="0" bIns="0" anchor="ctr"/>
          <a:lstStyle/>
          <a:p>
            <a:pPr algn="ctr"/>
            <a:r>
              <a:rPr lang="fr-FR" sz="1250" b="1">
                <a:solidFill>
                  <a:srgbClr val="FFFFFF"/>
                </a:solidFill>
                <a:latin typeface="Roboto" panose="02000000000000000000" pitchFamily="2" charset="0"/>
              </a:rPr>
              <a:t>+2</a:t>
            </a:r>
          </a:p>
        </p:txBody>
      </p:sp>
      <p:sp>
        <p:nvSpPr>
          <p:cNvPr id="175" name="LblN1p"/>
          <p:cNvSpPr/>
          <p:nvPr/>
        </p:nvSpPr>
        <p:spPr>
          <a:xfrm>
            <a:off x="5750000" y="5330000"/>
            <a:ext cx="850000" cy="260000"/>
          </a:xfrm>
          <a:prstGeom prst="rect">
            <a:avLst/>
          </a:prstGeom>
          <a:noFill/>
        </p:spPr>
        <p:txBody>
          <a:bodyPr wrap="square" lIns="0" tIns="0" rIns="0" bIns="0" anchor="t"/>
          <a:lstStyle/>
          <a:p>
            <a:pPr algn="ctr"/>
            <a:r>
              <a:rPr lang="fr-FR" sz="1300" b="1">
                <a:solidFill>
                  <a:srgbClr val="37474F"/>
                </a:solidFill>
                <a:latin typeface="Roboto" panose="02000000000000000000" pitchFamily="2" charset="0"/>
              </a:rPr>
              <a:t>n+1</a:t>
            </a:r>
          </a:p>
        </p:txBody>
      </p:sp>
      <p:sp>
        <p:nvSpPr>
          <p:cNvPr id="77" name="BarN2p_AC"/>
          <p:cNvSpPr/>
          <p:nvPr/>
        </p:nvSpPr>
        <p:spPr>
          <a:xfrm>
            <a:off x="6750000" y="3200000"/>
            <a:ext cx="850000" cy="2100000"/>
          </a:xfrm>
          <a:prstGeom prst="rect">
            <a:avLst/>
          </a:prstGeom>
          <a:solidFill>
            <a:srgbClr val="2E7D32"/>
          </a:solidFill>
          <a:ln w="0">
            <a:noFill/>
          </a:ln>
        </p:spPr>
        <p:txBody>
          <a:bodyPr wrap="square" lIns="0" tIns="0" rIns="0" bIns="36000" anchor="b"/>
          <a:lstStyle/>
          <a:p>
            <a:pPr algn="ctr"/>
            <a:r>
              <a:rPr lang="fr-FR" sz="1300" b="1">
                <a:solidFill>
                  <a:srgbClr val="FFFFFF"/>
                </a:solidFill>
                <a:latin typeface="Roboto" panose="02000000000000000000" pitchFamily="2" charset="0"/>
              </a:rPr>
              <a:t>100</a:t>
            </a:r>
          </a:p>
        </p:txBody>
      </p:sp>
      <p:sp>
        <p:nvSpPr>
          <p:cNvPr id="78" name="BarN2p_EPCI"/>
          <p:cNvSpPr/>
          <p:nvPr/>
        </p:nvSpPr>
        <p:spPr>
          <a:xfrm>
            <a:off x="6750000" y="2936000"/>
            <a:ext cx="850000" cy="264000"/>
          </a:xfrm>
          <a:prstGeom prst="roundRect">
            <a:avLst>
              <a:gd name="adj" fmla="val 10000"/>
            </a:avLst>
          </a:prstGeom>
          <a:solidFill>
            <a:srgbClr val="FF8F00"/>
          </a:solidFill>
          <a:ln w="0">
            <a:noFill/>
          </a:ln>
        </p:spPr>
        <p:txBody>
          <a:bodyPr wrap="square" lIns="0" tIns="0" rIns="0" bIns="0" anchor="ctr"/>
          <a:lstStyle/>
          <a:p>
            <a:pPr algn="ctr"/>
            <a:r>
              <a:rPr lang="fr-FR" sz="1300" b="1">
                <a:solidFill>
                  <a:srgbClr val="FFFFFF"/>
                </a:solidFill>
                <a:latin typeface="Roboto" panose="02000000000000000000" pitchFamily="2" charset="0"/>
              </a:rPr>
              <a:t>+4</a:t>
            </a:r>
          </a:p>
        </p:txBody>
      </p:sp>
      <p:sp>
        <p:nvSpPr>
          <p:cNvPr id="176" name="LblN2p"/>
          <p:cNvSpPr/>
          <p:nvPr/>
        </p:nvSpPr>
        <p:spPr>
          <a:xfrm>
            <a:off x="6750000" y="5330000"/>
            <a:ext cx="850000" cy="260000"/>
          </a:xfrm>
          <a:prstGeom prst="rect">
            <a:avLst/>
          </a:prstGeom>
          <a:noFill/>
        </p:spPr>
        <p:txBody>
          <a:bodyPr wrap="square" lIns="0" tIns="0" rIns="0" bIns="0" anchor="t"/>
          <a:lstStyle/>
          <a:p>
            <a:pPr algn="ctr"/>
            <a:r>
              <a:rPr lang="fr-FR" sz="1300" b="1">
                <a:solidFill>
                  <a:srgbClr val="37474F"/>
                </a:solidFill>
                <a:latin typeface="Roboto" panose="02000000000000000000" pitchFamily="2" charset="0"/>
              </a:rPr>
              <a:t>n+2</a:t>
            </a:r>
          </a:p>
        </p:txBody>
      </p:sp>
      <p:sp>
        <p:nvSpPr>
          <p:cNvPr id="90" name="SepLine"/>
          <p:cNvSpPr/>
          <p:nvPr/>
        </p:nvSpPr>
        <p:spPr>
          <a:xfrm>
            <a:off x="4700000" y="1750000"/>
            <a:ext cx="0" cy="3600000"/>
          </a:xfrm>
          <a:prstGeom prst="line">
            <a:avLst/>
          </a:prstGeom>
          <a:ln w="19050" cap="flat" cmpd="sng" algn="ctr">
            <a:solidFill>
              <a:srgbClr val="B71C1C"/>
            </a:solidFill>
            <a:prstDash val="dashDot"/>
          </a:ln>
        </p:spPr>
        <p:txBody>
          <a:bodyPr/>
          <a:lstStyle/>
          <a:p>
            <a:endParaRPr lang="fr-FR"/>
          </a:p>
        </p:txBody>
      </p:sp>
      <p:sp>
        <p:nvSpPr>
          <p:cNvPr id="91" name="BeforeLabel"/>
          <p:cNvSpPr/>
          <p:nvPr/>
        </p:nvSpPr>
        <p:spPr>
          <a:xfrm>
            <a:off x="1450001" y="2156714"/>
            <a:ext cx="2400000" cy="280000"/>
          </a:xfrm>
          <a:prstGeom prst="rect">
            <a:avLst/>
          </a:prstGeom>
          <a:noFill/>
        </p:spPr>
        <p:txBody>
          <a:bodyPr wrap="square" lIns="0" tIns="0" rIns="0" bIns="0" anchor="ctr"/>
          <a:lstStyle/>
          <a:p>
            <a:pPr algn="ctr"/>
            <a:r>
              <a:rPr lang="fr-FR" sz="1400" b="1">
                <a:solidFill>
                  <a:srgbClr val="1565C0"/>
                </a:solidFill>
                <a:latin typeface="Roboto" panose="02000000000000000000" pitchFamily="2" charset="0"/>
              </a:rPr>
              <a:t>Avant FPU</a:t>
            </a:r>
          </a:p>
        </p:txBody>
      </p:sp>
      <p:sp>
        <p:nvSpPr>
          <p:cNvPr id="92" name="AfterLabel"/>
          <p:cNvSpPr/>
          <p:nvPr/>
        </p:nvSpPr>
        <p:spPr>
          <a:xfrm>
            <a:off x="5347000" y="2099057"/>
            <a:ext cx="2800000" cy="280000"/>
          </a:xfrm>
          <a:prstGeom prst="rect">
            <a:avLst/>
          </a:prstGeom>
          <a:noFill/>
        </p:spPr>
        <p:txBody>
          <a:bodyPr wrap="square" lIns="0" tIns="0" rIns="0" bIns="0" anchor="ctr"/>
          <a:lstStyle/>
          <a:p>
            <a:pPr algn="ctr"/>
            <a:r>
              <a:rPr lang="fr-FR" sz="1400" b="1">
                <a:solidFill>
                  <a:srgbClr val="2E7D32"/>
                </a:solidFill>
                <a:latin typeface="Roboto" panose="02000000000000000000" pitchFamily="2" charset="0"/>
              </a:rPr>
              <a:t>Après FPU</a:t>
            </a:r>
          </a:p>
        </p:txBody>
      </p:sp>
      <p:sp>
        <p:nvSpPr>
          <p:cNvPr id="180" name="Leg1Box"/>
          <p:cNvSpPr/>
          <p:nvPr/>
        </p:nvSpPr>
        <p:spPr>
          <a:xfrm>
            <a:off x="683424" y="6017993"/>
            <a:ext cx="200000" cy="160000"/>
          </a:xfrm>
          <a:prstGeom prst="roundRect">
            <a:avLst>
              <a:gd name="adj" fmla="val 20000"/>
            </a:avLst>
          </a:prstGeom>
          <a:solidFill>
            <a:srgbClr val="1565C0"/>
          </a:solidFill>
          <a:ln w="0">
            <a:noFill/>
          </a:ln>
        </p:spPr>
        <p:txBody>
          <a:bodyPr/>
          <a:lstStyle/>
          <a:p>
            <a:endParaRPr lang="fr-FR"/>
          </a:p>
        </p:txBody>
      </p:sp>
      <p:sp>
        <p:nvSpPr>
          <p:cNvPr id="181" name="Leg1Txt"/>
          <p:cNvSpPr/>
          <p:nvPr/>
        </p:nvSpPr>
        <p:spPr>
          <a:xfrm>
            <a:off x="1016712" y="6056893"/>
            <a:ext cx="2200000" cy="190000"/>
          </a:xfrm>
          <a:prstGeom prst="rect">
            <a:avLst/>
          </a:prstGeom>
          <a:noFill/>
        </p:spPr>
        <p:txBody>
          <a:bodyPr wrap="square" lIns="0" tIns="0" rIns="0" bIns="0" anchor="ctr"/>
          <a:lstStyle/>
          <a:p>
            <a:r>
              <a:rPr lang="fr-FR" sz="1250" dirty="0">
                <a:solidFill>
                  <a:srgbClr val="37474F"/>
                </a:solidFill>
                <a:latin typeface="Roboto" panose="02000000000000000000" pitchFamily="2" charset="0"/>
              </a:rPr>
              <a:t>Fiscalité perçue par la commune</a:t>
            </a:r>
          </a:p>
        </p:txBody>
      </p:sp>
      <p:sp>
        <p:nvSpPr>
          <p:cNvPr id="182" name="Leg2Box"/>
          <p:cNvSpPr/>
          <p:nvPr/>
        </p:nvSpPr>
        <p:spPr>
          <a:xfrm>
            <a:off x="3283356" y="6090943"/>
            <a:ext cx="200000" cy="160000"/>
          </a:xfrm>
          <a:prstGeom prst="roundRect">
            <a:avLst>
              <a:gd name="adj" fmla="val 20000"/>
            </a:avLst>
          </a:prstGeom>
          <a:solidFill>
            <a:srgbClr val="2E7D32"/>
          </a:solidFill>
          <a:ln w="0">
            <a:noFill/>
          </a:ln>
        </p:spPr>
        <p:txBody>
          <a:bodyPr/>
          <a:lstStyle/>
          <a:p>
            <a:endParaRPr lang="fr-FR"/>
          </a:p>
        </p:txBody>
      </p:sp>
      <p:sp>
        <p:nvSpPr>
          <p:cNvPr id="183" name="Leg2Txt"/>
          <p:cNvSpPr/>
          <p:nvPr/>
        </p:nvSpPr>
        <p:spPr>
          <a:xfrm>
            <a:off x="3550000" y="5981800"/>
            <a:ext cx="2200000" cy="378286"/>
          </a:xfrm>
          <a:prstGeom prst="rect">
            <a:avLst/>
          </a:prstGeom>
          <a:noFill/>
        </p:spPr>
        <p:txBody>
          <a:bodyPr wrap="square" lIns="0" tIns="0" rIns="0" bIns="0" anchor="ctr"/>
          <a:lstStyle/>
          <a:p>
            <a:r>
              <a:rPr lang="fr-FR" sz="1250" dirty="0">
                <a:solidFill>
                  <a:srgbClr val="37474F"/>
                </a:solidFill>
                <a:latin typeface="Roboto" panose="02000000000000000000" pitchFamily="2" charset="0"/>
              </a:rPr>
              <a:t>Attribution de compensation (AC) perçue par la commune</a:t>
            </a:r>
          </a:p>
        </p:txBody>
      </p:sp>
      <p:sp>
        <p:nvSpPr>
          <p:cNvPr id="184" name="Leg3Box"/>
          <p:cNvSpPr/>
          <p:nvPr/>
        </p:nvSpPr>
        <p:spPr>
          <a:xfrm>
            <a:off x="5858744" y="6056893"/>
            <a:ext cx="200000" cy="160000"/>
          </a:xfrm>
          <a:prstGeom prst="roundRect">
            <a:avLst>
              <a:gd name="adj" fmla="val 20000"/>
            </a:avLst>
          </a:prstGeom>
          <a:solidFill>
            <a:srgbClr val="FF8F00"/>
          </a:solidFill>
          <a:ln w="0">
            <a:noFill/>
          </a:ln>
        </p:spPr>
        <p:txBody>
          <a:bodyPr/>
          <a:lstStyle/>
          <a:p>
            <a:endParaRPr lang="fr-FR"/>
          </a:p>
        </p:txBody>
      </p:sp>
      <p:sp>
        <p:nvSpPr>
          <p:cNvPr id="185" name="Leg3Txt"/>
          <p:cNvSpPr/>
          <p:nvPr/>
        </p:nvSpPr>
        <p:spPr>
          <a:xfrm>
            <a:off x="6175000" y="6041893"/>
            <a:ext cx="2600000" cy="190000"/>
          </a:xfrm>
          <a:prstGeom prst="rect">
            <a:avLst/>
          </a:prstGeom>
          <a:noFill/>
        </p:spPr>
        <p:txBody>
          <a:bodyPr wrap="square" lIns="0" tIns="0" rIns="0" bIns="0" anchor="ctr"/>
          <a:lstStyle/>
          <a:p>
            <a:r>
              <a:rPr lang="fr-FR" sz="1250" dirty="0">
                <a:solidFill>
                  <a:srgbClr val="37474F"/>
                </a:solidFill>
                <a:latin typeface="Roboto" panose="02000000000000000000" pitchFamily="2" charset="0"/>
              </a:rPr>
              <a:t>Dynamisme fiscal perçu par l’EPCI</a:t>
            </a:r>
          </a:p>
        </p:txBody>
      </p:sp>
      <p:sp>
        <p:nvSpPr>
          <p:cNvPr id="190" name="AnnotBox"/>
          <p:cNvSpPr/>
          <p:nvPr/>
        </p:nvSpPr>
        <p:spPr>
          <a:xfrm>
            <a:off x="7800001" y="2421429"/>
            <a:ext cx="1300000" cy="500000"/>
          </a:xfrm>
          <a:prstGeom prst="wedgeRoundRectCallout">
            <a:avLst>
              <a:gd name="adj1" fmla="val -120000"/>
              <a:gd name="adj2" fmla="val 60000"/>
              <a:gd name="adj3" fmla="val 16667"/>
            </a:avLst>
          </a:prstGeom>
          <a:solidFill>
            <a:srgbClr val="FF8F00"/>
          </a:solidFill>
          <a:ln w="0">
            <a:noFill/>
          </a:ln>
        </p:spPr>
        <p:txBody>
          <a:bodyPr wrap="square" lIns="72000" tIns="36000" rIns="72000" bIns="36000" anchor="ctr"/>
          <a:lstStyle/>
          <a:p>
            <a:pPr algn="ctr"/>
            <a:r>
              <a:rPr lang="fr-FR" sz="1250" b="1">
                <a:solidFill>
                  <a:srgbClr val="FFFFFF"/>
                </a:solidFill>
                <a:latin typeface="Roboto" panose="02000000000000000000" pitchFamily="2" charset="0"/>
              </a:rPr>
              <a:t>Gain EPCI !</a:t>
            </a:r>
          </a:p>
          <a:p>
            <a:pPr algn="ctr"/>
            <a:r>
              <a:rPr lang="fr-FR" sz="1150">
                <a:solidFill>
                  <a:srgbClr val="FFFFFF"/>
                </a:solidFill>
                <a:latin typeface="Roboto" panose="02000000000000000000" pitchFamily="2" charset="0"/>
              </a:rPr>
              <a:t>Dynamisme fiscal</a:t>
            </a:r>
          </a:p>
        </p:txBody>
      </p:sp>
    </p:spTree>
    <p:extLst>
      <p:ext uri="{BB962C8B-B14F-4D97-AF65-F5344CB8AC3E}">
        <p14:creationId xmlns:p14="http://schemas.microsoft.com/office/powerpoint/2010/main" val="937238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61215-A22D-95F0-CEA5-CCA0C6959697}"/>
            </a:ext>
          </a:extLst>
        </p:cNvPr>
        <p:cNvGrpSpPr/>
        <p:nvPr/>
      </p:nvGrpSpPr>
      <p:grpSpPr>
        <a:xfrm>
          <a:off x="0" y="0"/>
          <a:ext cx="0" cy="0"/>
          <a:chOff x="0" y="0"/>
          <a:chExt cx="0" cy="0"/>
        </a:xfrm>
      </p:grpSpPr>
      <p:sp>
        <p:nvSpPr>
          <p:cNvPr id="2" name="Titre 1"/>
          <p:cNvSpPr>
            <a:spLocks noGrp="1"/>
          </p:cNvSpPr>
          <p:nvPr>
            <p:ph type="title"/>
          </p:nvPr>
        </p:nvSpPr>
        <p:spPr>
          <a:xfrm>
            <a:off x="179388" y="100000"/>
            <a:ext cx="6624637" cy="760000"/>
          </a:xfrm>
        </p:spPr>
        <p:txBody>
          <a:bodyPr>
            <a:normAutofit/>
          </a:bodyPr>
          <a:lstStyle/>
          <a:p>
            <a:pPr algn="l"/>
            <a:r>
              <a:rPr lang="fr-FR" sz="2600" b="1">
                <a:latin typeface="Roboto" panose="02000000000000000000" pitchFamily="2" charset="0"/>
              </a:rPr>
              <a:t>Évolution des attributions de compensation</a:t>
            </a:r>
          </a:p>
        </p:txBody>
      </p:sp>
      <p:sp>
        <p:nvSpPr>
          <p:cNvPr id="40" name="Principle"/>
          <p:cNvSpPr/>
          <p:nvPr/>
        </p:nvSpPr>
        <p:spPr>
          <a:xfrm>
            <a:off x="278000" y="1145000"/>
            <a:ext cx="8444000" cy="520000"/>
          </a:xfrm>
          <a:prstGeom prst="roundRect">
            <a:avLst>
              <a:gd name="adj" fmla="val 12000"/>
            </a:avLst>
          </a:prstGeom>
          <a:solidFill>
            <a:srgbClr val="E3F2FD"/>
          </a:solidFill>
          <a:ln w="0">
            <a:noFill/>
          </a:ln>
        </p:spPr>
        <p:txBody>
          <a:bodyPr wrap="square" lIns="140000" tIns="36000" rIns="140000" bIns="36000" anchor="ctr"/>
          <a:lstStyle/>
          <a:p>
            <a:pPr algn="ctr"/>
            <a:r>
              <a:rPr lang="fr-FR" sz="1450" b="1">
                <a:solidFill>
                  <a:srgbClr val="0055A0"/>
                </a:solidFill>
                <a:latin typeface="Roboto" panose="02000000000000000000" pitchFamily="2" charset="0"/>
              </a:rPr>
              <a:t>L’AC est recalculée lors de chaque transfert de charges</a:t>
            </a:r>
          </a:p>
          <a:p>
            <a:pPr algn="ctr"/>
            <a:r>
              <a:rPr lang="fr-FR" sz="1400">
                <a:solidFill>
                  <a:srgbClr val="37474F"/>
                </a:solidFill>
                <a:latin typeface="Roboto" panose="02000000000000000000" pitchFamily="2" charset="0"/>
              </a:rPr>
              <a:t>Pour donner les moyens financiers à la collectivité qui prend en charge la compétence</a:t>
            </a:r>
          </a:p>
        </p:txBody>
      </p:sp>
      <p:sp>
        <p:nvSpPr>
          <p:cNvPr id="100" name="Sc1Commune"/>
          <p:cNvSpPr/>
          <p:nvPr/>
        </p:nvSpPr>
        <p:spPr>
          <a:xfrm>
            <a:off x="400000" y="2020000"/>
            <a:ext cx="1900000" cy="1600000"/>
          </a:xfrm>
          <a:prstGeom prst="roundRect">
            <a:avLst>
              <a:gd name="adj" fmla="val 8000"/>
            </a:avLst>
          </a:prstGeom>
          <a:solidFill>
            <a:srgbClr val="FDE8E8"/>
          </a:solidFill>
          <a:ln w="19050">
            <a:solidFill>
              <a:srgbClr val="C62828"/>
            </a:solidFill>
          </a:ln>
        </p:spPr>
        <p:txBody>
          <a:bodyPr wrap="square" lIns="90000" tIns="72000" rIns="90000" bIns="72000" anchor="ctr"/>
          <a:lstStyle/>
          <a:p>
            <a:pPr algn="ctr"/>
            <a:r>
              <a:rPr lang="fr-FR" sz="1450" b="1">
                <a:solidFill>
                  <a:srgbClr val="B71C1C"/>
                </a:solidFill>
                <a:latin typeface="Roboto" panose="02000000000000000000" pitchFamily="2" charset="0"/>
              </a:rPr>
              <a:t>COMMUNE</a:t>
            </a:r>
          </a:p>
          <a:p>
            <a:pPr algn="ctr"/>
            <a:r>
              <a:rPr lang="fr-FR" sz="1300">
                <a:solidFill>
                  <a:srgbClr val="37474F"/>
                </a:solidFill>
                <a:latin typeface="Roboto" panose="02000000000000000000" pitchFamily="2" charset="0"/>
              </a:rPr>
              <a:t>Transfère une compétence qu’elle exerçait</a:t>
            </a:r>
          </a:p>
        </p:txBody>
      </p:sp>
      <p:sp>
        <p:nvSpPr>
          <p:cNvPr id="101" name="Sc1CAccent"/>
          <p:cNvSpPr/>
          <p:nvPr/>
        </p:nvSpPr>
        <p:spPr>
          <a:xfrm>
            <a:off x="350000" y="1950000"/>
            <a:ext cx="65000" cy="1600000"/>
          </a:xfrm>
          <a:prstGeom prst="roundRect">
            <a:avLst>
              <a:gd name="adj" fmla="val 50000"/>
            </a:avLst>
          </a:prstGeom>
          <a:solidFill>
            <a:srgbClr val="C62828"/>
          </a:solidFill>
          <a:ln w="0">
            <a:noFill/>
          </a:ln>
        </p:spPr>
        <p:txBody>
          <a:bodyPr/>
          <a:lstStyle/>
          <a:p>
            <a:endParaRPr lang="fr-FR"/>
          </a:p>
        </p:txBody>
      </p:sp>
      <p:sp>
        <p:nvSpPr>
          <p:cNvPr id="110" name="Sc1Arrow"/>
          <p:cNvSpPr/>
          <p:nvPr/>
        </p:nvSpPr>
        <p:spPr>
          <a:xfrm>
            <a:off x="2350000" y="2400000"/>
            <a:ext cx="550000" cy="400000"/>
          </a:xfrm>
          <a:prstGeom prst="rightArrow">
            <a:avLst>
              <a:gd name="adj1" fmla="val 50000"/>
              <a:gd name="adj2" fmla="val 40000"/>
            </a:avLst>
          </a:prstGeom>
          <a:solidFill>
            <a:srgbClr val="0070C0"/>
          </a:solidFill>
          <a:ln w="0">
            <a:noFill/>
          </a:ln>
        </p:spPr>
        <p:txBody>
          <a:bodyPr/>
          <a:lstStyle/>
          <a:p>
            <a:endParaRPr lang="fr-FR"/>
          </a:p>
        </p:txBody>
      </p:sp>
      <p:sp>
        <p:nvSpPr>
          <p:cNvPr id="111" name="Sc1ArrLbl"/>
          <p:cNvSpPr/>
          <p:nvPr/>
        </p:nvSpPr>
        <p:spPr>
          <a:xfrm>
            <a:off x="2350000" y="2800000"/>
            <a:ext cx="550000" cy="200000"/>
          </a:xfrm>
          <a:prstGeom prst="rect">
            <a:avLst/>
          </a:prstGeom>
          <a:noFill/>
        </p:spPr>
        <p:txBody>
          <a:bodyPr wrap="square" lIns="0" tIns="0" rIns="0" bIns="0" anchor="t"/>
          <a:lstStyle/>
          <a:p>
            <a:pPr algn="ctr"/>
            <a:r>
              <a:rPr lang="fr-FR" sz="1150" i="1">
                <a:solidFill>
                  <a:srgbClr val="546E7A"/>
                </a:solidFill>
                <a:latin typeface="Roboto" panose="02000000000000000000" pitchFamily="2" charset="0"/>
              </a:rPr>
              <a:t>charges</a:t>
            </a:r>
          </a:p>
        </p:txBody>
      </p:sp>
      <p:sp>
        <p:nvSpPr>
          <p:cNvPr id="120" name="Sc1EPCI"/>
          <p:cNvSpPr/>
          <p:nvPr/>
        </p:nvSpPr>
        <p:spPr>
          <a:xfrm>
            <a:off x="2928200" y="1950000"/>
            <a:ext cx="1643796" cy="1600000"/>
          </a:xfrm>
          <a:prstGeom prst="roundRect">
            <a:avLst>
              <a:gd name="adj" fmla="val 8000"/>
            </a:avLst>
          </a:prstGeom>
          <a:solidFill>
            <a:srgbClr val="E8F5E9"/>
          </a:solidFill>
          <a:ln w="19050">
            <a:solidFill>
              <a:srgbClr val="2E7D32"/>
            </a:solidFill>
          </a:ln>
        </p:spPr>
        <p:txBody>
          <a:bodyPr wrap="square" lIns="90000" tIns="72000" rIns="90000" bIns="72000" anchor="ctr"/>
          <a:lstStyle/>
          <a:p>
            <a:pPr algn="ctr"/>
            <a:r>
              <a:rPr lang="fr-FR" sz="1450" b="1">
                <a:solidFill>
                  <a:srgbClr val="1B5E20"/>
                </a:solidFill>
                <a:latin typeface="Roboto" panose="02000000000000000000" pitchFamily="2" charset="0"/>
              </a:rPr>
              <a:t>EPCI</a:t>
            </a:r>
          </a:p>
          <a:p>
            <a:pPr algn="ctr"/>
            <a:r>
              <a:rPr lang="fr-FR" sz="1300">
                <a:solidFill>
                  <a:srgbClr val="37474F"/>
                </a:solidFill>
                <a:latin typeface="Roboto" panose="02000000000000000000" pitchFamily="2" charset="0"/>
              </a:rPr>
              <a:t>Prend en charge la compétence transférée</a:t>
            </a:r>
          </a:p>
        </p:txBody>
      </p:sp>
      <p:sp>
        <p:nvSpPr>
          <p:cNvPr id="121" name="Sc1EAccent"/>
          <p:cNvSpPr/>
          <p:nvPr/>
        </p:nvSpPr>
        <p:spPr>
          <a:xfrm>
            <a:off x="2900000" y="1950000"/>
            <a:ext cx="65000" cy="1600000"/>
          </a:xfrm>
          <a:prstGeom prst="roundRect">
            <a:avLst>
              <a:gd name="adj" fmla="val 50000"/>
            </a:avLst>
          </a:prstGeom>
          <a:solidFill>
            <a:srgbClr val="2E7D32"/>
          </a:solidFill>
          <a:ln w="0">
            <a:noFill/>
          </a:ln>
        </p:spPr>
        <p:txBody>
          <a:bodyPr/>
          <a:lstStyle/>
          <a:p>
            <a:endParaRPr lang="fr-FR"/>
          </a:p>
        </p:txBody>
      </p:sp>
      <p:sp>
        <p:nvSpPr>
          <p:cNvPr id="130" name="Sc1Result"/>
          <p:cNvSpPr/>
          <p:nvPr/>
        </p:nvSpPr>
        <p:spPr>
          <a:xfrm>
            <a:off x="450000" y="3930000"/>
            <a:ext cx="3800000" cy="440000"/>
          </a:xfrm>
          <a:prstGeom prst="roundRect">
            <a:avLst>
              <a:gd name="adj" fmla="val 16000"/>
            </a:avLst>
          </a:prstGeom>
          <a:solidFill>
            <a:srgbClr val="B71C1C"/>
          </a:solidFill>
          <a:ln w="0">
            <a:noFill/>
          </a:ln>
        </p:spPr>
        <p:txBody>
          <a:bodyPr wrap="square" lIns="72000" tIns="0" rIns="72000" bIns="0" anchor="ctr"/>
          <a:lstStyle/>
          <a:p>
            <a:pPr algn="ctr"/>
            <a:r>
              <a:rPr lang="fr-FR" sz="1800" b="1">
                <a:solidFill>
                  <a:srgbClr val="FFFFFF"/>
                </a:solidFill>
                <a:latin typeface="Roboto" panose="02000000000000000000" pitchFamily="2" charset="0"/>
              </a:rPr>
              <a:t>▼  AC révisée à la baisse</a:t>
            </a:r>
          </a:p>
        </p:txBody>
      </p:sp>
      <p:sp>
        <p:nvSpPr>
          <p:cNvPr id="131" name="Sc1Label"/>
          <p:cNvSpPr/>
          <p:nvPr/>
        </p:nvSpPr>
        <p:spPr>
          <a:xfrm>
            <a:off x="350000" y="1650000"/>
            <a:ext cx="1200000" cy="240000"/>
          </a:xfrm>
          <a:prstGeom prst="rect">
            <a:avLst/>
          </a:prstGeom>
          <a:noFill/>
        </p:spPr>
        <p:txBody>
          <a:bodyPr wrap="square" lIns="0" tIns="0" rIns="0" bIns="0" anchor="b"/>
          <a:lstStyle/>
          <a:p>
            <a:r>
              <a:rPr lang="fr-FR" sz="1450" b="1">
                <a:solidFill>
                  <a:srgbClr val="0055A0"/>
                </a:solidFill>
                <a:latin typeface="Roboto" panose="02000000000000000000" pitchFamily="2" charset="0"/>
              </a:rPr>
              <a:t>Exemple 1</a:t>
            </a:r>
          </a:p>
        </p:txBody>
      </p:sp>
      <p:sp>
        <p:nvSpPr>
          <p:cNvPr id="200" name="Sc2EPCI"/>
          <p:cNvSpPr/>
          <p:nvPr/>
        </p:nvSpPr>
        <p:spPr>
          <a:xfrm>
            <a:off x="5000000" y="1950000"/>
            <a:ext cx="1900000" cy="1600000"/>
          </a:xfrm>
          <a:prstGeom prst="roundRect">
            <a:avLst>
              <a:gd name="adj" fmla="val 8000"/>
            </a:avLst>
          </a:prstGeom>
          <a:solidFill>
            <a:srgbClr val="E8F5E9"/>
          </a:solidFill>
          <a:ln w="19050">
            <a:solidFill>
              <a:srgbClr val="2E7D32"/>
            </a:solidFill>
          </a:ln>
        </p:spPr>
        <p:txBody>
          <a:bodyPr wrap="square" lIns="90000" tIns="72000" rIns="90000" bIns="72000" anchor="ctr"/>
          <a:lstStyle/>
          <a:p>
            <a:pPr algn="ctr"/>
            <a:r>
              <a:rPr lang="fr-FR" sz="1450" b="1">
                <a:solidFill>
                  <a:srgbClr val="1B5E20"/>
                </a:solidFill>
                <a:latin typeface="Roboto" panose="02000000000000000000" pitchFamily="2" charset="0"/>
              </a:rPr>
              <a:t>EPCI</a:t>
            </a:r>
          </a:p>
          <a:p>
            <a:pPr algn="ctr"/>
            <a:r>
              <a:rPr lang="fr-FR" sz="1300">
                <a:solidFill>
                  <a:srgbClr val="37474F"/>
                </a:solidFill>
                <a:latin typeface="Roboto" panose="02000000000000000000" pitchFamily="2" charset="0"/>
              </a:rPr>
              <a:t>Rétrocède une compétence aux communes</a:t>
            </a:r>
          </a:p>
        </p:txBody>
      </p:sp>
      <p:sp>
        <p:nvSpPr>
          <p:cNvPr id="201" name="Sc2EAccent"/>
          <p:cNvSpPr/>
          <p:nvPr/>
        </p:nvSpPr>
        <p:spPr>
          <a:xfrm>
            <a:off x="5000000" y="1950000"/>
            <a:ext cx="65000" cy="1600000"/>
          </a:xfrm>
          <a:prstGeom prst="roundRect">
            <a:avLst>
              <a:gd name="adj" fmla="val 50000"/>
            </a:avLst>
          </a:prstGeom>
          <a:solidFill>
            <a:srgbClr val="2E7D32"/>
          </a:solidFill>
          <a:ln w="0">
            <a:noFill/>
          </a:ln>
        </p:spPr>
        <p:txBody>
          <a:bodyPr/>
          <a:lstStyle/>
          <a:p>
            <a:endParaRPr lang="fr-FR"/>
          </a:p>
        </p:txBody>
      </p:sp>
      <p:sp>
        <p:nvSpPr>
          <p:cNvPr id="210" name="Sc2Arrow"/>
          <p:cNvSpPr/>
          <p:nvPr/>
        </p:nvSpPr>
        <p:spPr>
          <a:xfrm>
            <a:off x="7000000" y="2400000"/>
            <a:ext cx="550000" cy="400000"/>
          </a:xfrm>
          <a:prstGeom prst="rightArrow">
            <a:avLst>
              <a:gd name="adj1" fmla="val 50000"/>
              <a:gd name="adj2" fmla="val 40000"/>
            </a:avLst>
          </a:prstGeom>
          <a:solidFill>
            <a:srgbClr val="0070C0"/>
          </a:solidFill>
          <a:ln w="0">
            <a:noFill/>
          </a:ln>
        </p:spPr>
        <p:txBody>
          <a:bodyPr/>
          <a:lstStyle/>
          <a:p>
            <a:endParaRPr lang="fr-FR"/>
          </a:p>
        </p:txBody>
      </p:sp>
      <p:sp>
        <p:nvSpPr>
          <p:cNvPr id="211" name="Sc2ArrLbl"/>
          <p:cNvSpPr/>
          <p:nvPr/>
        </p:nvSpPr>
        <p:spPr>
          <a:xfrm>
            <a:off x="7000000" y="2800000"/>
            <a:ext cx="550000" cy="200000"/>
          </a:xfrm>
          <a:prstGeom prst="rect">
            <a:avLst/>
          </a:prstGeom>
          <a:noFill/>
        </p:spPr>
        <p:txBody>
          <a:bodyPr wrap="square" lIns="0" tIns="0" rIns="0" bIns="0" anchor="t"/>
          <a:lstStyle/>
          <a:p>
            <a:pPr algn="ctr"/>
            <a:r>
              <a:rPr lang="fr-FR" sz="1150" i="1">
                <a:solidFill>
                  <a:srgbClr val="546E7A"/>
                </a:solidFill>
                <a:latin typeface="Roboto" panose="02000000000000000000" pitchFamily="2" charset="0"/>
              </a:rPr>
              <a:t>compétence</a:t>
            </a:r>
          </a:p>
        </p:txBody>
      </p:sp>
      <p:sp>
        <p:nvSpPr>
          <p:cNvPr id="220" name="Sc2Commune"/>
          <p:cNvSpPr/>
          <p:nvPr/>
        </p:nvSpPr>
        <p:spPr>
          <a:xfrm>
            <a:off x="7650000" y="1950000"/>
            <a:ext cx="1350000" cy="1600000"/>
          </a:xfrm>
          <a:prstGeom prst="roundRect">
            <a:avLst>
              <a:gd name="adj" fmla="val 8000"/>
            </a:avLst>
          </a:prstGeom>
          <a:solidFill>
            <a:srgbClr val="FDE8E8"/>
          </a:solidFill>
          <a:ln w="19050">
            <a:solidFill>
              <a:srgbClr val="C62828"/>
            </a:solidFill>
          </a:ln>
        </p:spPr>
        <p:txBody>
          <a:bodyPr wrap="square" lIns="90000" tIns="72000" rIns="90000" bIns="72000" anchor="ctr"/>
          <a:lstStyle/>
          <a:p>
            <a:pPr algn="ctr"/>
            <a:r>
              <a:rPr lang="fr-FR" sz="1450" b="1">
                <a:solidFill>
                  <a:srgbClr val="B71C1C"/>
                </a:solidFill>
                <a:latin typeface="Roboto" panose="02000000000000000000" pitchFamily="2" charset="0"/>
              </a:rPr>
              <a:t>COMMUNES</a:t>
            </a:r>
          </a:p>
          <a:p>
            <a:pPr algn="ctr"/>
            <a:r>
              <a:rPr lang="fr-FR" sz="1300">
                <a:solidFill>
                  <a:srgbClr val="37474F"/>
                </a:solidFill>
                <a:latin typeface="Roboto" panose="02000000000000000000" pitchFamily="2" charset="0"/>
              </a:rPr>
              <a:t>Reprennent la compétence rétrocédée</a:t>
            </a:r>
          </a:p>
        </p:txBody>
      </p:sp>
      <p:sp>
        <p:nvSpPr>
          <p:cNvPr id="221" name="Sc2CAccent"/>
          <p:cNvSpPr/>
          <p:nvPr/>
        </p:nvSpPr>
        <p:spPr>
          <a:xfrm>
            <a:off x="7650000" y="1950000"/>
            <a:ext cx="65000" cy="1600000"/>
          </a:xfrm>
          <a:prstGeom prst="roundRect">
            <a:avLst>
              <a:gd name="adj" fmla="val 50000"/>
            </a:avLst>
          </a:prstGeom>
          <a:solidFill>
            <a:srgbClr val="C62828"/>
          </a:solidFill>
          <a:ln w="0">
            <a:noFill/>
          </a:ln>
        </p:spPr>
        <p:txBody>
          <a:bodyPr/>
          <a:lstStyle/>
          <a:p>
            <a:endParaRPr lang="fr-FR"/>
          </a:p>
        </p:txBody>
      </p:sp>
      <p:sp>
        <p:nvSpPr>
          <p:cNvPr id="230" name="Sc2Result"/>
          <p:cNvSpPr/>
          <p:nvPr/>
        </p:nvSpPr>
        <p:spPr>
          <a:xfrm>
            <a:off x="5095371" y="3876744"/>
            <a:ext cx="3800000" cy="440000"/>
          </a:xfrm>
          <a:prstGeom prst="roundRect">
            <a:avLst>
              <a:gd name="adj" fmla="val 16000"/>
            </a:avLst>
          </a:prstGeom>
          <a:solidFill>
            <a:srgbClr val="2E7D32"/>
          </a:solidFill>
          <a:ln w="0">
            <a:noFill/>
          </a:ln>
        </p:spPr>
        <p:txBody>
          <a:bodyPr wrap="square" lIns="72000" tIns="0" rIns="72000" bIns="0" anchor="ctr"/>
          <a:lstStyle/>
          <a:p>
            <a:pPr algn="ctr"/>
            <a:r>
              <a:rPr lang="fr-FR" sz="1800" b="1">
                <a:solidFill>
                  <a:srgbClr val="FFFFFF"/>
                </a:solidFill>
                <a:latin typeface="Roboto" panose="02000000000000000000" pitchFamily="2" charset="0"/>
              </a:rPr>
              <a:t>▲  AC révisée à la hausse</a:t>
            </a:r>
          </a:p>
        </p:txBody>
      </p:sp>
      <p:sp>
        <p:nvSpPr>
          <p:cNvPr id="231" name="Sc2Label"/>
          <p:cNvSpPr/>
          <p:nvPr/>
        </p:nvSpPr>
        <p:spPr>
          <a:xfrm>
            <a:off x="5000000" y="1650000"/>
            <a:ext cx="1200000" cy="240000"/>
          </a:xfrm>
          <a:prstGeom prst="rect">
            <a:avLst/>
          </a:prstGeom>
          <a:noFill/>
        </p:spPr>
        <p:txBody>
          <a:bodyPr wrap="square" lIns="0" tIns="0" rIns="0" bIns="0" anchor="b"/>
          <a:lstStyle/>
          <a:p>
            <a:r>
              <a:rPr lang="fr-FR" sz="1450" b="1">
                <a:solidFill>
                  <a:srgbClr val="0055A0"/>
                </a:solidFill>
                <a:latin typeface="Roboto" panose="02000000000000000000" pitchFamily="2" charset="0"/>
              </a:rPr>
              <a:t>Exemple 2</a:t>
            </a:r>
          </a:p>
        </p:txBody>
      </p:sp>
      <p:sp>
        <p:nvSpPr>
          <p:cNvPr id="250" name="VLine"/>
          <p:cNvSpPr/>
          <p:nvPr/>
        </p:nvSpPr>
        <p:spPr>
          <a:xfrm>
            <a:off x="4700000" y="1700000"/>
            <a:ext cx="0" cy="2450000"/>
          </a:xfrm>
          <a:prstGeom prst="line">
            <a:avLst/>
          </a:prstGeom>
          <a:ln w="12700" cap="flat" cmpd="sng" algn="ctr">
            <a:solidFill>
              <a:srgbClr val="B0BEC5"/>
            </a:solidFill>
            <a:prstDash val="dash"/>
          </a:ln>
        </p:spPr>
        <p:txBody>
          <a:bodyPr/>
          <a:lstStyle/>
          <a:p>
            <a:endParaRPr lang="fr-FR"/>
          </a:p>
        </p:txBody>
      </p:sp>
      <p:sp>
        <p:nvSpPr>
          <p:cNvPr id="300" name="WarningBox"/>
          <p:cNvSpPr/>
          <p:nvPr/>
        </p:nvSpPr>
        <p:spPr>
          <a:xfrm>
            <a:off x="478000" y="4812086"/>
            <a:ext cx="8444000" cy="1350000"/>
          </a:xfrm>
          <a:prstGeom prst="roundRect">
            <a:avLst>
              <a:gd name="adj" fmla="val 6000"/>
            </a:avLst>
          </a:prstGeom>
          <a:solidFill>
            <a:srgbClr val="FFF3E0"/>
          </a:solidFill>
          <a:ln w="19050">
            <a:solidFill>
              <a:srgbClr val="E65100"/>
            </a:solidFill>
          </a:ln>
        </p:spPr>
        <p:txBody>
          <a:bodyPr wrap="square" lIns="180000" tIns="72000" rIns="180000" bIns="72000" anchor="ctr"/>
          <a:lstStyle/>
          <a:p>
            <a:pPr algn="ctr"/>
            <a:r>
              <a:rPr lang="fr-FR" sz="1650" b="1">
                <a:solidFill>
                  <a:srgbClr val="E65100"/>
                </a:solidFill>
                <a:latin typeface="Roboto" panose="02000000000000000000" pitchFamily="2" charset="0"/>
              </a:rPr>
              <a:t>⚠  Attention — Nouvelles compétences ≠ Transfert de charges</a:t>
            </a:r>
          </a:p>
          <a:p>
            <a:pPr algn="ctr"/>
            <a:r>
              <a:rPr lang="fr-FR" sz="1450">
                <a:solidFill>
                  <a:srgbClr val="37474F"/>
                </a:solidFill>
                <a:latin typeface="Roboto" panose="02000000000000000000" pitchFamily="2" charset="0"/>
              </a:rPr>
              <a:t>Si une intercommunalité prend une compétence qu’aucune commune n’exerçait auparavant,</a:t>
            </a:r>
          </a:p>
          <a:p>
            <a:pPr algn="ctr"/>
            <a:r>
              <a:rPr lang="fr-FR" sz="1450" b="1">
                <a:solidFill>
                  <a:srgbClr val="E65100"/>
                </a:solidFill>
                <a:latin typeface="Roboto" panose="02000000000000000000" pitchFamily="2" charset="0"/>
              </a:rPr>
              <a:t>elle ne peut pas — en droit commun — modifier les AC pour la financer</a:t>
            </a:r>
          </a:p>
        </p:txBody>
      </p:sp>
      <p:sp>
        <p:nvSpPr>
          <p:cNvPr id="301" name="WarnAccent"/>
          <p:cNvSpPr/>
          <p:nvPr/>
        </p:nvSpPr>
        <p:spPr>
          <a:xfrm>
            <a:off x="335000" y="4812086"/>
            <a:ext cx="65000" cy="1350000"/>
          </a:xfrm>
          <a:prstGeom prst="roundRect">
            <a:avLst>
              <a:gd name="adj" fmla="val 50000"/>
            </a:avLst>
          </a:prstGeom>
          <a:solidFill>
            <a:srgbClr val="E65100"/>
          </a:solidFill>
          <a:ln w="0">
            <a:noFill/>
          </a:ln>
        </p:spPr>
        <p:txBody>
          <a:bodyPr/>
          <a:lstStyle/>
          <a:p>
            <a:endParaRPr lang="fr-FR"/>
          </a:p>
        </p:txBody>
      </p:sp>
    </p:spTree>
    <p:extLst>
      <p:ext uri="{BB962C8B-B14F-4D97-AF65-F5344CB8AC3E}">
        <p14:creationId xmlns:p14="http://schemas.microsoft.com/office/powerpoint/2010/main" val="39381323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96F42A-2415-E42C-88B3-6581A43A6CB8}"/>
              </a:ext>
            </a:extLst>
          </p:cNvPr>
          <p:cNvSpPr>
            <a:spLocks noGrp="1"/>
          </p:cNvSpPr>
          <p:nvPr>
            <p:ph type="title"/>
          </p:nvPr>
        </p:nvSpPr>
        <p:spPr/>
        <p:txBody>
          <a:bodyPr>
            <a:normAutofit/>
          </a:bodyPr>
          <a:lstStyle/>
          <a:p>
            <a:r>
              <a:rPr lang="fr-FR" dirty="0"/>
              <a:t>Procédure pour faire évoluer l’AC lors d’un transfert de compétence</a:t>
            </a:r>
            <a:endParaRPr lang="fr-FR"/>
          </a:p>
        </p:txBody>
      </p:sp>
      <p:sp>
        <p:nvSpPr>
          <p:cNvPr id="20" name="FlowBox1"/>
          <p:cNvSpPr/>
          <p:nvPr/>
        </p:nvSpPr>
        <p:spPr>
          <a:xfrm>
            <a:off x="1420500" y="1719750"/>
            <a:ext cx="1350000" cy="360000"/>
          </a:xfrm>
          <a:prstGeom prst="roundRect">
            <a:avLst>
              <a:gd name="adj" fmla="val 16667"/>
            </a:avLst>
          </a:prstGeom>
          <a:solidFill>
            <a:srgbClr val="7B1FA2"/>
          </a:solidFill>
          <a:ln>
            <a:noFill/>
          </a:ln>
        </p:spPr>
        <p:txBody>
          <a:bodyPr lIns="40500" tIns="27000" rIns="40500" bIns="27000" anchor="ctr"/>
          <a:lstStyle/>
          <a:p>
            <a:pPr algn="ctr" defTabSz="685800"/>
            <a:r>
              <a:rPr lang="fr-FR" sz="1000" b="1">
                <a:solidFill>
                  <a:srgbClr val="FFFFFF"/>
                </a:solidFill>
                <a:latin typeface="Roboto" panose="02000000000000000000" pitchFamily="2" charset="0"/>
              </a:rPr>
              <a:t>1. Transfert de charges</a:t>
            </a:r>
          </a:p>
        </p:txBody>
      </p:sp>
      <p:sp>
        <p:nvSpPr>
          <p:cNvPr id="21" name="Arrow1"/>
          <p:cNvSpPr/>
          <p:nvPr/>
        </p:nvSpPr>
        <p:spPr>
          <a:xfrm>
            <a:off x="2808000" y="1842250"/>
            <a:ext cx="150000" cy="120000"/>
          </a:xfrm>
          <a:prstGeom prst="rightArrow">
            <a:avLst>
              <a:gd name="adj1" fmla="val 50000"/>
              <a:gd name="adj2" fmla="val 50000"/>
            </a:avLst>
          </a:prstGeom>
          <a:solidFill>
            <a:srgbClr val="0070C0"/>
          </a:solidFill>
          <a:ln>
            <a:noFill/>
          </a:ln>
        </p:spPr>
        <p:txBody>
          <a:bodyPr/>
          <a:lstStyle/>
          <a:p>
            <a:pPr defTabSz="685800"/>
            <a:endParaRPr lang="fr-FR" sz="1600">
              <a:solidFill>
                <a:prstClr val="black"/>
              </a:solidFill>
              <a:latin typeface="Calibri"/>
            </a:endParaRPr>
          </a:p>
        </p:txBody>
      </p:sp>
      <p:sp>
        <p:nvSpPr>
          <p:cNvPr id="22" name="FlowBox2"/>
          <p:cNvSpPr/>
          <p:nvPr/>
        </p:nvSpPr>
        <p:spPr>
          <a:xfrm>
            <a:off x="2995500" y="1719750"/>
            <a:ext cx="1500000" cy="360000"/>
          </a:xfrm>
          <a:prstGeom prst="roundRect">
            <a:avLst>
              <a:gd name="adj" fmla="val 16667"/>
            </a:avLst>
          </a:prstGeom>
          <a:solidFill>
            <a:srgbClr val="0055A0"/>
          </a:solidFill>
          <a:ln>
            <a:noFill/>
          </a:ln>
        </p:spPr>
        <p:txBody>
          <a:bodyPr lIns="40500" tIns="27000" rIns="40500" bIns="27000" anchor="ctr"/>
          <a:lstStyle/>
          <a:p>
            <a:pPr algn="ctr" defTabSz="685800"/>
            <a:r>
              <a:rPr lang="fr-FR" sz="1000" b="1">
                <a:solidFill>
                  <a:srgbClr val="FFFFFF"/>
                </a:solidFill>
                <a:latin typeface="Roboto" panose="02000000000000000000" pitchFamily="2" charset="0"/>
              </a:rPr>
              <a:t>2. Rapport de la CLECT</a:t>
            </a:r>
          </a:p>
        </p:txBody>
      </p:sp>
      <p:sp>
        <p:nvSpPr>
          <p:cNvPr id="23" name="Arrow2"/>
          <p:cNvSpPr/>
          <p:nvPr/>
        </p:nvSpPr>
        <p:spPr>
          <a:xfrm>
            <a:off x="4533000" y="1842250"/>
            <a:ext cx="150000" cy="120000"/>
          </a:xfrm>
          <a:prstGeom prst="rightArrow">
            <a:avLst>
              <a:gd name="adj1" fmla="val 50000"/>
              <a:gd name="adj2" fmla="val 50000"/>
            </a:avLst>
          </a:prstGeom>
          <a:solidFill>
            <a:srgbClr val="0070C0"/>
          </a:solidFill>
          <a:ln>
            <a:noFill/>
          </a:ln>
        </p:spPr>
        <p:txBody>
          <a:bodyPr/>
          <a:lstStyle/>
          <a:p>
            <a:pPr defTabSz="685800"/>
            <a:endParaRPr lang="fr-FR" sz="1600">
              <a:solidFill>
                <a:prstClr val="black"/>
              </a:solidFill>
              <a:latin typeface="Calibri"/>
            </a:endParaRPr>
          </a:p>
        </p:txBody>
      </p:sp>
      <p:sp>
        <p:nvSpPr>
          <p:cNvPr id="24" name="FlowBox3"/>
          <p:cNvSpPr/>
          <p:nvPr/>
        </p:nvSpPr>
        <p:spPr>
          <a:xfrm>
            <a:off x="4720500" y="1719750"/>
            <a:ext cx="1425000" cy="360000"/>
          </a:xfrm>
          <a:prstGeom prst="roundRect">
            <a:avLst>
              <a:gd name="adj" fmla="val 16667"/>
            </a:avLst>
          </a:prstGeom>
          <a:solidFill>
            <a:srgbClr val="0070C0"/>
          </a:solidFill>
          <a:ln>
            <a:noFill/>
          </a:ln>
        </p:spPr>
        <p:txBody>
          <a:bodyPr lIns="40500" tIns="27000" rIns="40500" bIns="27000" anchor="ctr"/>
          <a:lstStyle/>
          <a:p>
            <a:pPr algn="ctr" defTabSz="685800"/>
            <a:r>
              <a:rPr lang="fr-FR" sz="1000" b="1">
                <a:solidFill>
                  <a:srgbClr val="FFFFFF"/>
                </a:solidFill>
                <a:latin typeface="Roboto" panose="02000000000000000000" pitchFamily="2" charset="0"/>
              </a:rPr>
              <a:t>3. Adoption du rapport</a:t>
            </a:r>
          </a:p>
        </p:txBody>
      </p:sp>
      <p:sp>
        <p:nvSpPr>
          <p:cNvPr id="25" name="Arrow3"/>
          <p:cNvSpPr/>
          <p:nvPr/>
        </p:nvSpPr>
        <p:spPr>
          <a:xfrm>
            <a:off x="6183000" y="1842250"/>
            <a:ext cx="150000" cy="120000"/>
          </a:xfrm>
          <a:prstGeom prst="rightArrow">
            <a:avLst>
              <a:gd name="adj1" fmla="val 50000"/>
              <a:gd name="adj2" fmla="val 50000"/>
            </a:avLst>
          </a:prstGeom>
          <a:solidFill>
            <a:srgbClr val="0070C0"/>
          </a:solidFill>
          <a:ln>
            <a:noFill/>
          </a:ln>
        </p:spPr>
        <p:txBody>
          <a:bodyPr/>
          <a:lstStyle/>
          <a:p>
            <a:pPr defTabSz="685800"/>
            <a:endParaRPr lang="fr-FR" sz="1600">
              <a:solidFill>
                <a:prstClr val="black"/>
              </a:solidFill>
              <a:latin typeface="Calibri"/>
            </a:endParaRPr>
          </a:p>
        </p:txBody>
      </p:sp>
      <p:sp>
        <p:nvSpPr>
          <p:cNvPr id="26" name="FlowBox4"/>
          <p:cNvSpPr/>
          <p:nvPr/>
        </p:nvSpPr>
        <p:spPr>
          <a:xfrm>
            <a:off x="6370500" y="1719750"/>
            <a:ext cx="1353000" cy="360000"/>
          </a:xfrm>
          <a:prstGeom prst="roundRect">
            <a:avLst>
              <a:gd name="adj" fmla="val 16667"/>
            </a:avLst>
          </a:prstGeom>
          <a:solidFill>
            <a:srgbClr val="003366"/>
          </a:solidFill>
          <a:ln>
            <a:noFill/>
          </a:ln>
        </p:spPr>
        <p:txBody>
          <a:bodyPr lIns="40500" tIns="27000" rIns="40500" bIns="27000" anchor="ctr"/>
          <a:lstStyle/>
          <a:p>
            <a:pPr algn="ctr" defTabSz="685800"/>
            <a:r>
              <a:rPr lang="fr-FR" sz="1000" b="1">
                <a:solidFill>
                  <a:srgbClr val="FFFFFF"/>
                </a:solidFill>
                <a:latin typeface="Roboto" panose="02000000000000000000" pitchFamily="2" charset="0"/>
              </a:rPr>
              <a:t>4. Modification des AC</a:t>
            </a:r>
          </a:p>
        </p:txBody>
      </p:sp>
      <p:sp>
        <p:nvSpPr>
          <p:cNvPr id="30" name="Card1Header"/>
          <p:cNvSpPr/>
          <p:nvPr/>
        </p:nvSpPr>
        <p:spPr>
          <a:xfrm>
            <a:off x="1420500" y="2132250"/>
            <a:ext cx="3037500" cy="310000"/>
          </a:xfrm>
          <a:prstGeom prst="roundRect">
            <a:avLst>
              <a:gd name="adj" fmla="val 14000"/>
            </a:avLst>
          </a:prstGeom>
          <a:solidFill>
            <a:srgbClr val="7B1FA2"/>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Étape 1 — Transfert de charges</a:t>
            </a:r>
          </a:p>
        </p:txBody>
      </p:sp>
      <p:sp>
        <p:nvSpPr>
          <p:cNvPr id="31" name="Card1Body"/>
          <p:cNvSpPr/>
          <p:nvPr/>
        </p:nvSpPr>
        <p:spPr>
          <a:xfrm>
            <a:off x="1420500" y="2487250"/>
            <a:ext cx="3037500" cy="1145000"/>
          </a:xfrm>
          <a:prstGeom prst="roundRect">
            <a:avLst>
              <a:gd name="adj" fmla="val 5000"/>
            </a:avLst>
          </a:prstGeom>
          <a:solidFill>
            <a:srgbClr val="F3E5F5"/>
          </a:solidFill>
          <a:ln w="12700">
            <a:solidFill>
              <a:srgbClr val="CE93D8"/>
            </a:solidFill>
          </a:ln>
        </p:spPr>
        <p:txBody>
          <a:bodyPr lIns="81000" tIns="54000" rIns="81000" bIns="36000" anchor="t"/>
          <a:lstStyle/>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Un EPCI prend une compétence</a:t>
            </a:r>
          </a:p>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Les communes exercées cessent cette compétence</a:t>
            </a:r>
          </a:p>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La </a:t>
            </a:r>
            <a:r>
              <a:rPr lang="fr-FR" sz="1000" b="1">
                <a:solidFill>
                  <a:srgbClr val="7B1FA2"/>
                </a:solidFill>
                <a:latin typeface="Roboto" panose="02000000000000000000" pitchFamily="2" charset="0"/>
              </a:rPr>
              <a:t>CLECT évalue les charges transférées</a:t>
            </a:r>
          </a:p>
        </p:txBody>
      </p:sp>
      <p:sp>
        <p:nvSpPr>
          <p:cNvPr id="32" name="Card2Header"/>
          <p:cNvSpPr/>
          <p:nvPr/>
        </p:nvSpPr>
        <p:spPr>
          <a:xfrm>
            <a:off x="4608000" y="2132250"/>
            <a:ext cx="3115500" cy="310000"/>
          </a:xfrm>
          <a:prstGeom prst="roundRect">
            <a:avLst>
              <a:gd name="adj" fmla="val 14000"/>
            </a:avLst>
          </a:prstGeom>
          <a:solidFill>
            <a:srgbClr val="0055A0"/>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Étape 2 — Rapport de la CLECT</a:t>
            </a:r>
          </a:p>
        </p:txBody>
      </p:sp>
      <p:sp>
        <p:nvSpPr>
          <p:cNvPr id="33" name="Card2Body"/>
          <p:cNvSpPr/>
          <p:nvPr/>
        </p:nvSpPr>
        <p:spPr>
          <a:xfrm>
            <a:off x="4608000" y="2487250"/>
            <a:ext cx="3115500" cy="1145000"/>
          </a:xfrm>
          <a:prstGeom prst="roundRect">
            <a:avLst>
              <a:gd name="adj" fmla="val 5000"/>
            </a:avLst>
          </a:prstGeom>
          <a:solidFill>
            <a:srgbClr val="E8F0F8"/>
          </a:solidFill>
          <a:ln w="12700">
            <a:solidFill>
              <a:srgbClr val="A0C4E0"/>
            </a:solidFill>
          </a:ln>
        </p:spPr>
        <p:txBody>
          <a:bodyPr lIns="81000" tIns="54000" rIns="81000" bIns="36000" anchor="t"/>
          <a:lstStyle/>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La CLECT a </a:t>
            </a:r>
            <a:r>
              <a:rPr lang="fr-FR" sz="1000" b="1">
                <a:solidFill>
                  <a:srgbClr val="0055A0"/>
                </a:solidFill>
                <a:latin typeface="Roboto" panose="02000000000000000000" pitchFamily="2" charset="0"/>
              </a:rPr>
              <a:t>neuf mois</a:t>
            </a:r>
            <a:r>
              <a:rPr lang="fr-FR" sz="1000">
                <a:solidFill>
                  <a:srgbClr val="444444"/>
                </a:solidFill>
                <a:latin typeface="Roboto" panose="02000000000000000000" pitchFamily="2" charset="0"/>
              </a:rPr>
              <a:t> pour établir le rapport évaluant les charges transférées</a:t>
            </a:r>
          </a:p>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Une fois réalisé, le rapport est envoyé par le président de la commission à </a:t>
            </a:r>
            <a:r>
              <a:rPr lang="fr-FR" sz="1000" b="1">
                <a:solidFill>
                  <a:srgbClr val="0055A0"/>
                </a:solidFill>
                <a:latin typeface="Roboto" panose="02000000000000000000" pitchFamily="2" charset="0"/>
              </a:rPr>
              <a:t>toutes les communes membres</a:t>
            </a:r>
          </a:p>
        </p:txBody>
      </p:sp>
      <p:sp>
        <p:nvSpPr>
          <p:cNvPr id="34" name="Card3Header"/>
          <p:cNvSpPr/>
          <p:nvPr/>
        </p:nvSpPr>
        <p:spPr>
          <a:xfrm>
            <a:off x="1420500" y="3759750"/>
            <a:ext cx="3037500" cy="310000"/>
          </a:xfrm>
          <a:prstGeom prst="roundRect">
            <a:avLst>
              <a:gd name="adj" fmla="val 14000"/>
            </a:avLst>
          </a:prstGeom>
          <a:solidFill>
            <a:srgbClr val="0070C0"/>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Étape 3 — Adoption du rapport</a:t>
            </a:r>
          </a:p>
        </p:txBody>
      </p:sp>
      <p:sp>
        <p:nvSpPr>
          <p:cNvPr id="35" name="Card3Body"/>
          <p:cNvSpPr/>
          <p:nvPr/>
        </p:nvSpPr>
        <p:spPr>
          <a:xfrm>
            <a:off x="1420500" y="4114750"/>
            <a:ext cx="3037500" cy="1145000"/>
          </a:xfrm>
          <a:prstGeom prst="roundRect">
            <a:avLst>
              <a:gd name="adj" fmla="val 5000"/>
            </a:avLst>
          </a:prstGeom>
          <a:solidFill>
            <a:srgbClr val="E3F2FD"/>
          </a:solidFill>
          <a:ln w="12700">
            <a:solidFill>
              <a:srgbClr val="90CAF9"/>
            </a:solidFill>
          </a:ln>
        </p:spPr>
        <p:txBody>
          <a:bodyPr lIns="81000" tIns="54000" rIns="81000" bIns="36000" anchor="t"/>
          <a:lstStyle/>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Les communes ont </a:t>
            </a:r>
            <a:r>
              <a:rPr lang="fr-FR" sz="1000" b="1">
                <a:solidFill>
                  <a:srgbClr val="0070C0"/>
                </a:solidFill>
                <a:latin typeface="Roboto" panose="02000000000000000000" pitchFamily="2" charset="0"/>
              </a:rPr>
              <a:t>trois mois</a:t>
            </a:r>
            <a:r>
              <a:rPr lang="fr-FR" sz="1000">
                <a:solidFill>
                  <a:srgbClr val="444444"/>
                </a:solidFill>
                <a:latin typeface="Roboto" panose="02000000000000000000" pitchFamily="2" charset="0"/>
              </a:rPr>
              <a:t> à la suite de la réception du rapport pour l’adopter</a:t>
            </a:r>
          </a:p>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Majorité qualifiée requise : </a:t>
            </a:r>
            <a:r>
              <a:rPr lang="fr-FR" sz="1000" b="1">
                <a:solidFill>
                  <a:srgbClr val="0070C0"/>
                </a:solidFill>
                <a:latin typeface="Roboto" panose="02000000000000000000" pitchFamily="2" charset="0"/>
              </a:rPr>
              <a:t>2/3 des conseils municipaux</a:t>
            </a:r>
            <a:r>
              <a:rPr lang="fr-FR" sz="1000">
                <a:solidFill>
                  <a:srgbClr val="444444"/>
                </a:solidFill>
                <a:latin typeface="Roboto" panose="02000000000000000000" pitchFamily="2" charset="0"/>
              </a:rPr>
              <a:t> représentant plus de 50 % de la population, ou l’inverse</a:t>
            </a:r>
          </a:p>
        </p:txBody>
      </p:sp>
      <p:sp>
        <p:nvSpPr>
          <p:cNvPr id="36" name="Card4Header"/>
          <p:cNvSpPr/>
          <p:nvPr/>
        </p:nvSpPr>
        <p:spPr>
          <a:xfrm>
            <a:off x="4608000" y="3759750"/>
            <a:ext cx="3115500" cy="310000"/>
          </a:xfrm>
          <a:prstGeom prst="roundRect">
            <a:avLst>
              <a:gd name="adj" fmla="val 14000"/>
            </a:avLst>
          </a:prstGeom>
          <a:solidFill>
            <a:srgbClr val="003366"/>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Étape 4 — Modification des AC</a:t>
            </a:r>
          </a:p>
        </p:txBody>
      </p:sp>
      <p:sp>
        <p:nvSpPr>
          <p:cNvPr id="37" name="Card4Body"/>
          <p:cNvSpPr/>
          <p:nvPr/>
        </p:nvSpPr>
        <p:spPr>
          <a:xfrm>
            <a:off x="4608000" y="4114750"/>
            <a:ext cx="3115500" cy="1145000"/>
          </a:xfrm>
          <a:prstGeom prst="roundRect">
            <a:avLst>
              <a:gd name="adj" fmla="val 5000"/>
            </a:avLst>
          </a:prstGeom>
          <a:solidFill>
            <a:srgbClr val="E8EAF6"/>
          </a:solidFill>
          <a:ln w="12700">
            <a:solidFill>
              <a:srgbClr val="9FA8DA"/>
            </a:solidFill>
          </a:ln>
        </p:spPr>
        <p:txBody>
          <a:bodyPr lIns="81000" tIns="54000" rIns="81000" bIns="36000" anchor="t"/>
          <a:lstStyle/>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L’intercommunalité peut modifier les AC des communes en prenant en compte les </a:t>
            </a:r>
            <a:r>
              <a:rPr lang="fr-FR" sz="1000" b="1">
                <a:solidFill>
                  <a:srgbClr val="003366"/>
                </a:solidFill>
                <a:latin typeface="Roboto" panose="02000000000000000000" pitchFamily="2" charset="0"/>
              </a:rPr>
              <a:t>charges transférées évaluées dans le rapport de la CLECT</a:t>
            </a:r>
          </a:p>
          <a:p>
            <a:pPr marL="135000" indent="-135000" defTabSz="685800">
              <a:spcAft>
                <a:spcPts val="225"/>
              </a:spcAft>
              <a:buFont typeface="Arial" panose="020B0604020202020204" pitchFamily="34" charset="0"/>
              <a:buChar char="•"/>
            </a:pPr>
            <a:r>
              <a:rPr lang="fr-FR" sz="1000">
                <a:solidFill>
                  <a:srgbClr val="444444"/>
                </a:solidFill>
                <a:latin typeface="Roboto" panose="02000000000000000000" pitchFamily="2" charset="0"/>
              </a:rPr>
              <a:t>Le conseil communautaire peut décider de </a:t>
            </a:r>
            <a:r>
              <a:rPr lang="fr-FR" sz="1000" b="1">
                <a:solidFill>
                  <a:srgbClr val="003366"/>
                </a:solidFill>
                <a:latin typeface="Roboto" panose="02000000000000000000" pitchFamily="2" charset="0"/>
              </a:rPr>
              <a:t>s’écarter des conclusions</a:t>
            </a:r>
            <a:r>
              <a:rPr lang="fr-FR" sz="1000">
                <a:solidFill>
                  <a:srgbClr val="444444"/>
                </a:solidFill>
                <a:latin typeface="Roboto" panose="02000000000000000000" pitchFamily="2" charset="0"/>
              </a:rPr>
              <a:t> du rapport de la CLECT</a:t>
            </a:r>
          </a:p>
        </p:txBody>
      </p:sp>
      <p:sp>
        <p:nvSpPr>
          <p:cNvPr id="50" name="Takeaway"/>
          <p:cNvSpPr/>
          <p:nvPr/>
        </p:nvSpPr>
        <p:spPr>
          <a:xfrm>
            <a:off x="1420500" y="5394750"/>
            <a:ext cx="6303000" cy="420000"/>
          </a:xfrm>
          <a:prstGeom prst="roundRect">
            <a:avLst>
              <a:gd name="adj" fmla="val 16667"/>
            </a:avLst>
          </a:prstGeom>
          <a:solidFill>
            <a:srgbClr val="FDE8E8"/>
          </a:solidFill>
          <a:ln w="15875">
            <a:solidFill>
              <a:srgbClr val="B71C1C"/>
            </a:solidFill>
          </a:ln>
        </p:spPr>
        <p:txBody>
          <a:bodyPr lIns="81000" tIns="27000" rIns="81000" bIns="27000" anchor="ctr"/>
          <a:lstStyle/>
          <a:p>
            <a:pPr algn="ctr" defTabSz="685800"/>
            <a:r>
              <a:rPr lang="fr-FR" sz="1100" b="1">
                <a:solidFill>
                  <a:srgbClr val="B71C1C"/>
                </a:solidFill>
                <a:latin typeface="Roboto" panose="02000000000000000000" pitchFamily="2" charset="0"/>
              </a:rPr>
              <a:t>Attention ! </a:t>
            </a:r>
            <a:r>
              <a:rPr lang="fr-FR" sz="1000">
                <a:solidFill>
                  <a:srgbClr val="555555"/>
                </a:solidFill>
                <a:latin typeface="Roboto" panose="02000000000000000000" pitchFamily="2" charset="0"/>
              </a:rPr>
              <a:t>Il existe certaines procédures dérogatoires</a:t>
            </a:r>
          </a:p>
        </p:txBody>
      </p:sp>
    </p:spTree>
    <p:extLst>
      <p:ext uri="{BB962C8B-B14F-4D97-AF65-F5344CB8AC3E}">
        <p14:creationId xmlns:p14="http://schemas.microsoft.com/office/powerpoint/2010/main" val="8859170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BDE69-24FB-991B-EE95-D48A58E9FB2B}"/>
            </a:ext>
          </a:extLst>
        </p:cNvPr>
        <p:cNvGrpSpPr/>
        <p:nvPr/>
      </p:nvGrpSpPr>
      <p:grpSpPr>
        <a:xfrm>
          <a:off x="0" y="0"/>
          <a:ext cx="0" cy="0"/>
          <a:chOff x="0" y="0"/>
          <a:chExt cx="0" cy="0"/>
        </a:xfrm>
      </p:grpSpPr>
      <p:sp>
        <p:nvSpPr>
          <p:cNvPr id="4" name="Titre">
            <a:extLst>
              <a:ext uri="{FF2B5EF4-FFF2-40B4-BE49-F238E27FC236}">
                <a16:creationId xmlns:a16="http://schemas.microsoft.com/office/drawing/2014/main" id="{A1B2C3D4-E5F6-7890-ABCD-EF1234567890}"/>
              </a:ext>
            </a:extLst>
          </p:cNvPr>
          <p:cNvSpPr>
            <a:spLocks noGrp="1"/>
          </p:cNvSpPr>
          <p:nvPr>
            <p:ph type="title"/>
          </p:nvPr>
        </p:nvSpPr>
        <p:spPr/>
        <p:txBody>
          <a:bodyPr>
            <a:normAutofit/>
          </a:bodyPr>
          <a:lstStyle/>
          <a:p>
            <a:r>
              <a:rPr lang="fr-FR"/>
              <a:t>Rapport quinquennal des AC</a:t>
            </a:r>
          </a:p>
        </p:txBody>
      </p:sp>
      <p:sp>
        <p:nvSpPr>
          <p:cNvPr id="10" name="SectionTimeline"/>
          <p:cNvSpPr/>
          <p:nvPr/>
        </p:nvSpPr>
        <p:spPr>
          <a:xfrm>
            <a:off x="370000" y="1180000"/>
            <a:ext cx="1800000" cy="280000"/>
          </a:xfrm>
          <a:prstGeom prst="roundRect">
            <a:avLst>
              <a:gd name="adj" fmla="val 16667"/>
            </a:avLst>
          </a:prstGeom>
          <a:solidFill>
            <a:srgbClr val="0055A0"/>
          </a:solidFill>
          <a:ln>
            <a:noFill/>
          </a:ln>
        </p:spPr>
        <p:txBody>
          <a:bodyPr lIns="72000" tIns="27000" rIns="72000" bIns="27000" anchor="ctr"/>
          <a:lstStyle/>
          <a:p>
            <a:pPr algn="ctr"/>
            <a:r>
              <a:rPr lang="fr-FR" sz="1100" b="1">
                <a:solidFill>
                  <a:srgbClr val="FFFFFF"/>
                </a:solidFill>
                <a:latin typeface="Roboto" panose="02000000000000000000" pitchFamily="2" charset="0"/>
              </a:rPr>
              <a:t>Échéances</a:t>
            </a:r>
          </a:p>
        </p:txBody>
      </p:sp>
      <p:sp>
        <p:nvSpPr>
          <p:cNvPr id="20" name="TimelineLine"/>
          <p:cNvSpPr/>
          <p:nvPr/>
        </p:nvSpPr>
        <p:spPr>
          <a:xfrm>
            <a:off x="900000" y="1810000"/>
            <a:ext cx="7400000" cy="36000"/>
          </a:xfrm>
          <a:prstGeom prst="rect">
            <a:avLst/>
          </a:prstGeom>
          <a:solidFill>
            <a:srgbClr val="0070C0"/>
          </a:solidFill>
          <a:ln>
            <a:noFill/>
          </a:ln>
        </p:spPr>
        <p:txBody>
          <a:bodyPr/>
          <a:lstStyle/>
          <a:p>
            <a:endParaRPr lang="fr-FR"/>
          </a:p>
        </p:txBody>
      </p:sp>
      <p:sp>
        <p:nvSpPr>
          <p:cNvPr id="21" name="Point2017"/>
          <p:cNvSpPr/>
          <p:nvPr/>
        </p:nvSpPr>
        <p:spPr>
          <a:xfrm>
            <a:off x="1350000" y="1700000"/>
            <a:ext cx="260000" cy="260000"/>
          </a:xfrm>
          <a:prstGeom prst="ellipse">
            <a:avLst/>
          </a:prstGeom>
          <a:solidFill>
            <a:srgbClr val="0055A0"/>
          </a:solidFill>
          <a:ln>
            <a:noFill/>
          </a:ln>
        </p:spPr>
        <p:txBody>
          <a:bodyPr/>
          <a:lstStyle/>
          <a:p>
            <a:endParaRPr lang="fr-FR"/>
          </a:p>
        </p:txBody>
      </p:sp>
      <p:sp>
        <p:nvSpPr>
          <p:cNvPr id="22" name="Label2017"/>
          <p:cNvSpPr/>
          <p:nvPr/>
        </p:nvSpPr>
        <p:spPr>
          <a:xfrm>
            <a:off x="780000" y="1530000"/>
            <a:ext cx="1400000" cy="200000"/>
          </a:xfrm>
          <a:prstGeom prst="rect">
            <a:avLst/>
          </a:prstGeom>
          <a:noFill/>
          <a:ln>
            <a:noFill/>
          </a:ln>
        </p:spPr>
        <p:txBody>
          <a:bodyPr lIns="0" tIns="0" rIns="0" bIns="0" anchor="b"/>
          <a:lstStyle/>
          <a:p>
            <a:pPr algn="ctr"/>
            <a:r>
              <a:rPr lang="fr-FR" sz="1200" b="1">
                <a:solidFill>
                  <a:srgbClr val="0055A0"/>
                </a:solidFill>
                <a:latin typeface="Roboto" panose="02000000000000000000" pitchFamily="2" charset="0"/>
              </a:rPr>
              <a:t>2017</a:t>
            </a:r>
          </a:p>
        </p:txBody>
      </p:sp>
      <p:sp>
        <p:nvSpPr>
          <p:cNvPr id="23" name="Desc2017"/>
          <p:cNvSpPr/>
          <p:nvPr/>
        </p:nvSpPr>
        <p:spPr>
          <a:xfrm>
            <a:off x="680000" y="1990000"/>
            <a:ext cx="1600000" cy="500000"/>
          </a:xfrm>
          <a:prstGeom prst="roundRect">
            <a:avLst>
              <a:gd name="adj" fmla="val 10000"/>
            </a:avLst>
          </a:prstGeom>
          <a:solidFill>
            <a:srgbClr val="D6E4F0"/>
          </a:solidFill>
          <a:ln>
            <a:noFill/>
          </a:ln>
        </p:spPr>
        <p:txBody>
          <a:bodyPr lIns="54000" tIns="36000" rIns="54000" bIns="36000" anchor="ctr"/>
          <a:lstStyle/>
          <a:p>
            <a:pPr algn="ctr"/>
            <a:r>
              <a:rPr lang="fr-FR" sz="1050">
                <a:solidFill>
                  <a:srgbClr val="333333"/>
                </a:solidFill>
                <a:latin typeface="Roboto" panose="02000000000000000000" pitchFamily="2" charset="0"/>
              </a:rPr>
              <a:t>Loi de finances</a:t>
            </a:r>
          </a:p>
          <a:p>
            <a:pPr algn="ctr"/>
            <a:r>
              <a:rPr lang="fr-FR" sz="1050">
                <a:solidFill>
                  <a:srgbClr val="333333"/>
                </a:solidFill>
                <a:latin typeface="Roboto" panose="02000000000000000000" pitchFamily="2" charset="0"/>
              </a:rPr>
              <a:t>Entrée en vigueur de l’obligation</a:t>
            </a:r>
          </a:p>
        </p:txBody>
      </p:sp>
      <p:sp>
        <p:nvSpPr>
          <p:cNvPr id="24" name="Point2021"/>
          <p:cNvSpPr/>
          <p:nvPr/>
        </p:nvSpPr>
        <p:spPr>
          <a:xfrm>
            <a:off x="4470000" y="1700000"/>
            <a:ext cx="260000" cy="260000"/>
          </a:xfrm>
          <a:prstGeom prst="ellipse">
            <a:avLst/>
          </a:prstGeom>
          <a:solidFill>
            <a:srgbClr val="0070C0"/>
          </a:solidFill>
          <a:ln>
            <a:noFill/>
          </a:ln>
        </p:spPr>
        <p:txBody>
          <a:bodyPr/>
          <a:lstStyle/>
          <a:p>
            <a:endParaRPr lang="fr-FR"/>
          </a:p>
        </p:txBody>
      </p:sp>
      <p:sp>
        <p:nvSpPr>
          <p:cNvPr id="25" name="Label2021"/>
          <p:cNvSpPr/>
          <p:nvPr/>
        </p:nvSpPr>
        <p:spPr>
          <a:xfrm>
            <a:off x="3900000" y="1530000"/>
            <a:ext cx="1400000" cy="200000"/>
          </a:xfrm>
          <a:prstGeom prst="rect">
            <a:avLst/>
          </a:prstGeom>
          <a:noFill/>
          <a:ln>
            <a:noFill/>
          </a:ln>
        </p:spPr>
        <p:txBody>
          <a:bodyPr lIns="0" tIns="0" rIns="0" bIns="0" anchor="b"/>
          <a:lstStyle/>
          <a:p>
            <a:pPr algn="ctr"/>
            <a:r>
              <a:rPr lang="fr-FR" sz="1200" b="1">
                <a:solidFill>
                  <a:srgbClr val="0070C0"/>
                </a:solidFill>
                <a:latin typeface="Roboto" panose="02000000000000000000" pitchFamily="2" charset="0"/>
              </a:rPr>
              <a:t>30 déc. 2021</a:t>
            </a:r>
          </a:p>
        </p:txBody>
      </p:sp>
      <p:sp>
        <p:nvSpPr>
          <p:cNvPr id="26" name="Desc2021"/>
          <p:cNvSpPr/>
          <p:nvPr/>
        </p:nvSpPr>
        <p:spPr>
          <a:xfrm>
            <a:off x="3800000" y="1990000"/>
            <a:ext cx="1600000" cy="500000"/>
          </a:xfrm>
          <a:prstGeom prst="roundRect">
            <a:avLst>
              <a:gd name="adj" fmla="val 10000"/>
            </a:avLst>
          </a:prstGeom>
          <a:solidFill>
            <a:srgbClr val="D6E4F0"/>
          </a:solidFill>
          <a:ln>
            <a:noFill/>
          </a:ln>
        </p:spPr>
        <p:txBody>
          <a:bodyPr lIns="54000" tIns="36000" rIns="54000" bIns="36000" anchor="ctr"/>
          <a:lstStyle/>
          <a:p>
            <a:pPr algn="ctr"/>
            <a:r>
              <a:rPr lang="fr-FR" sz="1050">
                <a:solidFill>
                  <a:srgbClr val="333333"/>
                </a:solidFill>
                <a:latin typeface="Roboto" panose="02000000000000000000" pitchFamily="2" charset="0"/>
              </a:rPr>
              <a:t>Date limite</a:t>
            </a:r>
          </a:p>
          <a:p>
            <a:pPr algn="ctr"/>
            <a:r>
              <a:rPr lang="fr-FR" sz="1050">
                <a:solidFill>
                  <a:srgbClr val="333333"/>
                </a:solidFill>
                <a:latin typeface="Roboto" panose="02000000000000000000" pitchFamily="2" charset="0"/>
              </a:rPr>
              <a:t>1er rapport</a:t>
            </a:r>
          </a:p>
        </p:txBody>
      </p:sp>
      <p:sp>
        <p:nvSpPr>
          <p:cNvPr id="27" name="Point2026"/>
          <p:cNvSpPr/>
          <p:nvPr/>
        </p:nvSpPr>
        <p:spPr>
          <a:xfrm>
            <a:off x="7470000" y="1680000"/>
            <a:ext cx="300000" cy="300000"/>
          </a:xfrm>
          <a:prstGeom prst="ellipse">
            <a:avLst/>
          </a:prstGeom>
          <a:solidFill>
            <a:srgbClr val="E65100"/>
          </a:solidFill>
          <a:ln>
            <a:noFill/>
          </a:ln>
        </p:spPr>
        <p:txBody>
          <a:bodyPr/>
          <a:lstStyle/>
          <a:p>
            <a:endParaRPr lang="fr-FR"/>
          </a:p>
        </p:txBody>
      </p:sp>
      <p:sp>
        <p:nvSpPr>
          <p:cNvPr id="28" name="Label2026"/>
          <p:cNvSpPr/>
          <p:nvPr/>
        </p:nvSpPr>
        <p:spPr>
          <a:xfrm>
            <a:off x="6920000" y="1530000"/>
            <a:ext cx="1400000" cy="200000"/>
          </a:xfrm>
          <a:prstGeom prst="rect">
            <a:avLst/>
          </a:prstGeom>
          <a:noFill/>
          <a:ln>
            <a:noFill/>
          </a:ln>
        </p:spPr>
        <p:txBody>
          <a:bodyPr lIns="0" tIns="0" rIns="0" bIns="0" anchor="b"/>
          <a:lstStyle/>
          <a:p>
            <a:pPr algn="ctr"/>
            <a:r>
              <a:rPr lang="fr-FR" sz="1200" b="1">
                <a:solidFill>
                  <a:srgbClr val="E65100"/>
                </a:solidFill>
                <a:latin typeface="Roboto" panose="02000000000000000000" pitchFamily="2" charset="0"/>
              </a:rPr>
              <a:t>30 déc. 2026</a:t>
            </a:r>
          </a:p>
        </p:txBody>
      </p:sp>
      <p:sp>
        <p:nvSpPr>
          <p:cNvPr id="29" name="Desc2026"/>
          <p:cNvSpPr/>
          <p:nvPr/>
        </p:nvSpPr>
        <p:spPr>
          <a:xfrm>
            <a:off x="6820000" y="1990000"/>
            <a:ext cx="1600000" cy="500000"/>
          </a:xfrm>
          <a:prstGeom prst="roundRect">
            <a:avLst>
              <a:gd name="adj" fmla="val 10000"/>
            </a:avLst>
          </a:prstGeom>
          <a:solidFill>
            <a:srgbClr val="FFF3E0"/>
          </a:solidFill>
          <a:ln w="12700">
            <a:solidFill>
              <a:srgbClr val="E65100"/>
            </a:solidFill>
          </a:ln>
        </p:spPr>
        <p:txBody>
          <a:bodyPr lIns="54000" tIns="36000" rIns="54000" bIns="36000" anchor="ctr"/>
          <a:lstStyle/>
          <a:p>
            <a:pPr algn="ctr"/>
            <a:r>
              <a:rPr lang="fr-FR" sz="1050" b="1">
                <a:solidFill>
                  <a:srgbClr val="E65100"/>
                </a:solidFill>
                <a:latin typeface="Roboto" panose="02000000000000000000" pitchFamily="2" charset="0"/>
              </a:rPr>
              <a:t>Prochain rapport</a:t>
            </a:r>
          </a:p>
          <a:p>
            <a:pPr algn="ctr"/>
            <a:r>
              <a:rPr lang="fr-FR" sz="1050" b="1">
                <a:solidFill>
                  <a:srgbClr val="E65100"/>
                </a:solidFill>
                <a:latin typeface="Roboto" panose="02000000000000000000" pitchFamily="2" charset="0"/>
              </a:rPr>
              <a:t>à présenter et adopter</a:t>
            </a:r>
          </a:p>
        </p:txBody>
      </p:sp>
      <p:sp>
        <p:nvSpPr>
          <p:cNvPr id="11" name="SectionProcess"/>
          <p:cNvSpPr/>
          <p:nvPr/>
        </p:nvSpPr>
        <p:spPr>
          <a:xfrm>
            <a:off x="370000" y="2550000"/>
            <a:ext cx="1800000" cy="280000"/>
          </a:xfrm>
          <a:prstGeom prst="roundRect">
            <a:avLst>
              <a:gd name="adj" fmla="val 16667"/>
            </a:avLst>
          </a:prstGeom>
          <a:solidFill>
            <a:srgbClr val="0055A0"/>
          </a:solidFill>
          <a:ln>
            <a:noFill/>
          </a:ln>
        </p:spPr>
        <p:txBody>
          <a:bodyPr lIns="72000" tIns="27000" rIns="72000" bIns="27000" anchor="ctr"/>
          <a:lstStyle/>
          <a:p>
            <a:pPr algn="ctr"/>
            <a:r>
              <a:rPr lang="fr-FR" sz="1100" b="1">
                <a:solidFill>
                  <a:srgbClr val="FFFFFF"/>
                </a:solidFill>
                <a:latin typeface="Roboto" panose="02000000000000000000" pitchFamily="2" charset="0"/>
              </a:rPr>
              <a:t>Processus en 4 étapes</a:t>
            </a:r>
          </a:p>
        </p:txBody>
      </p:sp>
      <p:sp>
        <p:nvSpPr>
          <p:cNvPr id="30" name="Step1Num"/>
          <p:cNvSpPr/>
          <p:nvPr/>
        </p:nvSpPr>
        <p:spPr>
          <a:xfrm>
            <a:off x="820000" y="2950000"/>
            <a:ext cx="300000" cy="300000"/>
          </a:xfrm>
          <a:prstGeom prst="ellipse">
            <a:avLst/>
          </a:prstGeom>
          <a:solidFill>
            <a:srgbClr val="0055A0"/>
          </a:solidFill>
          <a:ln>
            <a:noFill/>
          </a:ln>
        </p:spPr>
        <p:txBody>
          <a:bodyPr lIns="0" tIns="0" rIns="0" bIns="0" anchor="ctr"/>
          <a:lstStyle/>
          <a:p>
            <a:pPr algn="ctr"/>
            <a:r>
              <a:rPr lang="fr-FR" sz="1200" b="1">
                <a:solidFill>
                  <a:srgbClr val="FFFFFF"/>
                </a:solidFill>
                <a:latin typeface="Roboto" panose="02000000000000000000" pitchFamily="2" charset="0"/>
              </a:rPr>
              <a:t>1</a:t>
            </a:r>
          </a:p>
        </p:txBody>
      </p:sp>
      <p:sp>
        <p:nvSpPr>
          <p:cNvPr id="31" name="Step1Box"/>
          <p:cNvSpPr/>
          <p:nvPr/>
        </p:nvSpPr>
        <p:spPr>
          <a:xfrm>
            <a:off x="470000" y="3320000"/>
            <a:ext cx="1700000" cy="1100000"/>
          </a:xfrm>
          <a:prstGeom prst="roundRect">
            <a:avLst>
              <a:gd name="adj" fmla="val 8000"/>
            </a:avLst>
          </a:prstGeom>
          <a:solidFill>
            <a:srgbClr val="D6E4F0"/>
          </a:solidFill>
          <a:ln>
            <a:noFill/>
          </a:ln>
        </p:spPr>
        <p:txBody>
          <a:bodyPr lIns="72000" tIns="54000" rIns="72000" bIns="54000" anchor="ctr"/>
          <a:lstStyle/>
          <a:p>
            <a:pPr algn="ctr">
              <a:spcAft>
                <a:spcPts val="400"/>
              </a:spcAft>
            </a:pPr>
            <a:r>
              <a:rPr lang="fr-FR" sz="1200" b="1">
                <a:solidFill>
                  <a:srgbClr val="0055A0"/>
                </a:solidFill>
                <a:latin typeface="Roboto" panose="02000000000000000000" pitchFamily="2" charset="0"/>
              </a:rPr>
              <a:t>Rapport du président</a:t>
            </a:r>
          </a:p>
          <a:p>
            <a:pPr algn="ctr"/>
            <a:r>
              <a:rPr lang="fr-FR" sz="1050">
                <a:solidFill>
                  <a:srgbClr val="444444"/>
                </a:solidFill>
                <a:latin typeface="Roboto" panose="02000000000000000000" pitchFamily="2" charset="0"/>
              </a:rPr>
              <a:t>Évolution des AC au regard des dépenses liées aux compétences exercées par l’EPCI</a:t>
            </a:r>
          </a:p>
        </p:txBody>
      </p:sp>
      <p:sp>
        <p:nvSpPr>
          <p:cNvPr id="32" name="ProcArrow1"/>
          <p:cNvSpPr/>
          <p:nvPr/>
        </p:nvSpPr>
        <p:spPr>
          <a:xfrm>
            <a:off x="2220000" y="3730000"/>
            <a:ext cx="200000" cy="160000"/>
          </a:xfrm>
          <a:prstGeom prst="rightArrow">
            <a:avLst>
              <a:gd name="adj1" fmla="val 50000"/>
              <a:gd name="adj2" fmla="val 50000"/>
            </a:avLst>
          </a:prstGeom>
          <a:solidFill>
            <a:srgbClr val="0070C0"/>
          </a:solidFill>
          <a:ln>
            <a:noFill/>
          </a:ln>
        </p:spPr>
        <p:txBody>
          <a:bodyPr/>
          <a:lstStyle/>
          <a:p>
            <a:endParaRPr lang="fr-FR"/>
          </a:p>
        </p:txBody>
      </p:sp>
      <p:sp>
        <p:nvSpPr>
          <p:cNvPr id="33" name="Step2Num"/>
          <p:cNvSpPr/>
          <p:nvPr/>
        </p:nvSpPr>
        <p:spPr>
          <a:xfrm>
            <a:off x="2870000" y="2950000"/>
            <a:ext cx="300000" cy="300000"/>
          </a:xfrm>
          <a:prstGeom prst="ellipse">
            <a:avLst/>
          </a:prstGeom>
          <a:solidFill>
            <a:srgbClr val="0070C0"/>
          </a:solidFill>
          <a:ln>
            <a:noFill/>
          </a:ln>
        </p:spPr>
        <p:txBody>
          <a:bodyPr lIns="0" tIns="0" rIns="0" bIns="0" anchor="ctr"/>
          <a:lstStyle/>
          <a:p>
            <a:pPr algn="ctr"/>
            <a:r>
              <a:rPr lang="fr-FR" sz="1200" b="1">
                <a:solidFill>
                  <a:srgbClr val="FFFFFF"/>
                </a:solidFill>
                <a:latin typeface="Roboto" panose="02000000000000000000" pitchFamily="2" charset="0"/>
              </a:rPr>
              <a:t>2</a:t>
            </a:r>
          </a:p>
        </p:txBody>
      </p:sp>
      <p:sp>
        <p:nvSpPr>
          <p:cNvPr id="34" name="Step2Box"/>
          <p:cNvSpPr/>
          <p:nvPr/>
        </p:nvSpPr>
        <p:spPr>
          <a:xfrm>
            <a:off x="2470000" y="3320000"/>
            <a:ext cx="1700000" cy="1100000"/>
          </a:xfrm>
          <a:prstGeom prst="roundRect">
            <a:avLst>
              <a:gd name="adj" fmla="val 8000"/>
            </a:avLst>
          </a:prstGeom>
          <a:solidFill>
            <a:srgbClr val="D6E4F0"/>
          </a:solidFill>
          <a:ln>
            <a:noFill/>
          </a:ln>
        </p:spPr>
        <p:txBody>
          <a:bodyPr lIns="72000" tIns="54000" rIns="72000" bIns="54000" anchor="ctr"/>
          <a:lstStyle/>
          <a:p>
            <a:pPr algn="ctr">
              <a:spcAft>
                <a:spcPts val="400"/>
              </a:spcAft>
            </a:pPr>
            <a:r>
              <a:rPr lang="fr-FR" sz="1200" b="1">
                <a:solidFill>
                  <a:srgbClr val="0055A0"/>
                </a:solidFill>
                <a:latin typeface="Roboto" panose="02000000000000000000" pitchFamily="2" charset="0"/>
              </a:rPr>
              <a:t>Débat</a:t>
            </a:r>
          </a:p>
          <a:p>
            <a:pPr algn="ctr"/>
            <a:r>
              <a:rPr lang="fr-FR" sz="1050">
                <a:solidFill>
                  <a:srgbClr val="444444"/>
                </a:solidFill>
                <a:latin typeface="Roboto" panose="02000000000000000000" pitchFamily="2" charset="0"/>
              </a:rPr>
              <a:t>Au sein de l’organe délibérant de l’EPCI</a:t>
            </a:r>
          </a:p>
        </p:txBody>
      </p:sp>
      <p:sp>
        <p:nvSpPr>
          <p:cNvPr id="35" name="ProcArrow2"/>
          <p:cNvSpPr/>
          <p:nvPr/>
        </p:nvSpPr>
        <p:spPr>
          <a:xfrm>
            <a:off x="4220000" y="3730000"/>
            <a:ext cx="200000" cy="160000"/>
          </a:xfrm>
          <a:prstGeom prst="rightArrow">
            <a:avLst>
              <a:gd name="adj1" fmla="val 50000"/>
              <a:gd name="adj2" fmla="val 50000"/>
            </a:avLst>
          </a:prstGeom>
          <a:solidFill>
            <a:srgbClr val="0070C0"/>
          </a:solidFill>
          <a:ln>
            <a:noFill/>
          </a:ln>
        </p:spPr>
        <p:txBody>
          <a:bodyPr/>
          <a:lstStyle/>
          <a:p>
            <a:endParaRPr lang="fr-FR"/>
          </a:p>
        </p:txBody>
      </p:sp>
      <p:sp>
        <p:nvSpPr>
          <p:cNvPr id="36" name="Step3Num"/>
          <p:cNvSpPr/>
          <p:nvPr/>
        </p:nvSpPr>
        <p:spPr>
          <a:xfrm>
            <a:off x="4870000" y="2950000"/>
            <a:ext cx="300000" cy="300000"/>
          </a:xfrm>
          <a:prstGeom prst="ellipse">
            <a:avLst/>
          </a:prstGeom>
          <a:solidFill>
            <a:srgbClr val="0070C0"/>
          </a:solidFill>
          <a:ln>
            <a:noFill/>
          </a:ln>
        </p:spPr>
        <p:txBody>
          <a:bodyPr lIns="0" tIns="0" rIns="0" bIns="0" anchor="ctr"/>
          <a:lstStyle/>
          <a:p>
            <a:pPr algn="ctr"/>
            <a:r>
              <a:rPr lang="fr-FR" sz="1200" b="1">
                <a:solidFill>
                  <a:srgbClr val="FFFFFF"/>
                </a:solidFill>
                <a:latin typeface="Roboto" panose="02000000000000000000" pitchFamily="2" charset="0"/>
              </a:rPr>
              <a:t>3</a:t>
            </a:r>
          </a:p>
        </p:txBody>
      </p:sp>
      <p:sp>
        <p:nvSpPr>
          <p:cNvPr id="37" name="Step3Box"/>
          <p:cNvSpPr/>
          <p:nvPr/>
        </p:nvSpPr>
        <p:spPr>
          <a:xfrm>
            <a:off x="4470000" y="3320000"/>
            <a:ext cx="1700000" cy="1100000"/>
          </a:xfrm>
          <a:prstGeom prst="roundRect">
            <a:avLst>
              <a:gd name="adj" fmla="val 8000"/>
            </a:avLst>
          </a:prstGeom>
          <a:solidFill>
            <a:srgbClr val="D6E4F0"/>
          </a:solidFill>
          <a:ln>
            <a:noFill/>
          </a:ln>
        </p:spPr>
        <p:txBody>
          <a:bodyPr lIns="72000" tIns="54000" rIns="72000" bIns="54000" anchor="ctr"/>
          <a:lstStyle/>
          <a:p>
            <a:pPr algn="ctr">
              <a:spcAft>
                <a:spcPts val="400"/>
              </a:spcAft>
            </a:pPr>
            <a:r>
              <a:rPr lang="fr-FR" sz="1200" b="1">
                <a:solidFill>
                  <a:srgbClr val="0055A0"/>
                </a:solidFill>
                <a:latin typeface="Roboto" panose="02000000000000000000" pitchFamily="2" charset="0"/>
              </a:rPr>
              <a:t>Délibération</a:t>
            </a:r>
          </a:p>
          <a:p>
            <a:pPr algn="ctr"/>
            <a:r>
              <a:rPr lang="fr-FR" sz="1050">
                <a:solidFill>
                  <a:srgbClr val="444444"/>
                </a:solidFill>
                <a:latin typeface="Roboto" panose="02000000000000000000" pitchFamily="2" charset="0"/>
              </a:rPr>
              <a:t>Prise d’acte du débat par délibération spécifique</a:t>
            </a:r>
          </a:p>
        </p:txBody>
      </p:sp>
      <p:sp>
        <p:nvSpPr>
          <p:cNvPr id="38" name="ProcArrow3"/>
          <p:cNvSpPr/>
          <p:nvPr/>
        </p:nvSpPr>
        <p:spPr>
          <a:xfrm>
            <a:off x="6220000" y="3730000"/>
            <a:ext cx="200000" cy="160000"/>
          </a:xfrm>
          <a:prstGeom prst="rightArrow">
            <a:avLst>
              <a:gd name="adj1" fmla="val 50000"/>
              <a:gd name="adj2" fmla="val 50000"/>
            </a:avLst>
          </a:prstGeom>
          <a:solidFill>
            <a:srgbClr val="0070C0"/>
          </a:solidFill>
          <a:ln>
            <a:noFill/>
          </a:ln>
        </p:spPr>
        <p:txBody>
          <a:bodyPr/>
          <a:lstStyle/>
          <a:p>
            <a:endParaRPr lang="fr-FR"/>
          </a:p>
        </p:txBody>
      </p:sp>
      <p:sp>
        <p:nvSpPr>
          <p:cNvPr id="39" name="Step4Num"/>
          <p:cNvSpPr/>
          <p:nvPr/>
        </p:nvSpPr>
        <p:spPr>
          <a:xfrm>
            <a:off x="6870000" y="2950000"/>
            <a:ext cx="300000" cy="300000"/>
          </a:xfrm>
          <a:prstGeom prst="ellipse">
            <a:avLst/>
          </a:prstGeom>
          <a:solidFill>
            <a:srgbClr val="0070C0"/>
          </a:solidFill>
          <a:ln>
            <a:noFill/>
          </a:ln>
        </p:spPr>
        <p:txBody>
          <a:bodyPr lIns="0" tIns="0" rIns="0" bIns="0" anchor="ctr"/>
          <a:lstStyle/>
          <a:p>
            <a:pPr algn="ctr"/>
            <a:r>
              <a:rPr lang="fr-FR" sz="1200" b="1">
                <a:solidFill>
                  <a:srgbClr val="FFFFFF"/>
                </a:solidFill>
                <a:latin typeface="Roboto" panose="02000000000000000000" pitchFamily="2" charset="0"/>
              </a:rPr>
              <a:t>4</a:t>
            </a:r>
          </a:p>
        </p:txBody>
      </p:sp>
      <p:sp>
        <p:nvSpPr>
          <p:cNvPr id="40" name="Step4Box"/>
          <p:cNvSpPr/>
          <p:nvPr/>
        </p:nvSpPr>
        <p:spPr>
          <a:xfrm>
            <a:off x="6470000" y="3320000"/>
            <a:ext cx="1700000" cy="1100000"/>
          </a:xfrm>
          <a:prstGeom prst="roundRect">
            <a:avLst>
              <a:gd name="adj" fmla="val 8000"/>
            </a:avLst>
          </a:prstGeom>
          <a:solidFill>
            <a:srgbClr val="D6E4F0"/>
          </a:solidFill>
          <a:ln>
            <a:noFill/>
          </a:ln>
        </p:spPr>
        <p:txBody>
          <a:bodyPr lIns="72000" tIns="54000" rIns="72000" bIns="54000" anchor="ctr"/>
          <a:lstStyle/>
          <a:p>
            <a:pPr algn="ctr">
              <a:spcAft>
                <a:spcPts val="400"/>
              </a:spcAft>
            </a:pPr>
            <a:r>
              <a:rPr lang="fr-FR" sz="1200" b="1">
                <a:solidFill>
                  <a:srgbClr val="0055A0"/>
                </a:solidFill>
                <a:latin typeface="Roboto" panose="02000000000000000000" pitchFamily="2" charset="0"/>
              </a:rPr>
              <a:t>Transmission</a:t>
            </a:r>
          </a:p>
          <a:p>
            <a:pPr algn="ctr"/>
            <a:r>
              <a:rPr lang="fr-FR" sz="1050">
                <a:solidFill>
                  <a:srgbClr val="444444"/>
                </a:solidFill>
                <a:latin typeface="Roboto" panose="02000000000000000000" pitchFamily="2" charset="0"/>
              </a:rPr>
              <a:t>Le rapport est obligatoirement transmis aux communes membres</a:t>
            </a:r>
          </a:p>
        </p:txBody>
      </p:sp>
      <p:sp>
        <p:nvSpPr>
          <p:cNvPr id="50" name="LegalRef"/>
          <p:cNvSpPr/>
          <p:nvPr/>
        </p:nvSpPr>
        <p:spPr>
          <a:xfrm>
            <a:off x="370000" y="4600000"/>
            <a:ext cx="8404000" cy="260000"/>
          </a:xfrm>
          <a:prstGeom prst="rect">
            <a:avLst/>
          </a:prstGeom>
          <a:noFill/>
          <a:ln>
            <a:noFill/>
          </a:ln>
        </p:spPr>
        <p:txBody>
          <a:bodyPr lIns="108000" tIns="0" rIns="108000" bIns="0" anchor="t"/>
          <a:lstStyle/>
          <a:p>
            <a:pPr algn="r"/>
            <a:r>
              <a:rPr lang="fr-FR" sz="1100" i="1">
                <a:solidFill>
                  <a:srgbClr val="888888"/>
                </a:solidFill>
                <a:latin typeface="Roboto" panose="02000000000000000000" pitchFamily="2" charset="0"/>
              </a:rPr>
              <a:t>Art. 1609 nonies C du code général des impôts, 10ème alinéa du 2° du V</a:t>
            </a:r>
          </a:p>
        </p:txBody>
      </p:sp>
      <p:sp>
        <p:nvSpPr>
          <p:cNvPr id="51" name="Takeaway"/>
          <p:cNvSpPr/>
          <p:nvPr/>
        </p:nvSpPr>
        <p:spPr>
          <a:xfrm>
            <a:off x="370000" y="4950000"/>
            <a:ext cx="8404000" cy="750000"/>
          </a:xfrm>
          <a:prstGeom prst="roundRect">
            <a:avLst>
              <a:gd name="adj" fmla="val 10000"/>
            </a:avLst>
          </a:prstGeom>
          <a:solidFill>
            <a:srgbClr val="E8F5E9"/>
          </a:solidFill>
          <a:ln w="12700">
            <a:solidFill>
              <a:srgbClr val="1B5E20"/>
            </a:solidFill>
          </a:ln>
        </p:spPr>
        <p:txBody>
          <a:bodyPr lIns="144000" tIns="54000" rIns="144000" bIns="54000" anchor="ctr"/>
          <a:lstStyle/>
          <a:p>
            <a:pPr algn="ctr">
              <a:spcAft>
                <a:spcPts val="300"/>
              </a:spcAft>
            </a:pPr>
            <a:r>
              <a:rPr lang="fr-FR" sz="1200" b="1">
                <a:solidFill>
                  <a:srgbClr val="1B5E20"/>
                </a:solidFill>
                <a:latin typeface="Roboto" panose="02000000000000000000" pitchFamily="2" charset="0"/>
              </a:rPr>
              <a:t>Un moment privilégié de dialogue et de concertation</a:t>
            </a:r>
          </a:p>
          <a:p>
            <a:pPr algn="ctr"/>
            <a:r>
              <a:rPr lang="fr-FR" sz="1100">
                <a:solidFill>
                  <a:srgbClr val="444444"/>
                </a:solidFill>
                <a:latin typeface="Roboto" panose="02000000000000000000" pitchFamily="2" charset="0"/>
              </a:rPr>
              <a:t>entre l’EPCI et ses communes membres sur leurs relations financières au regard des compétences exercées par l’intercommunalité. Il peut aborder d’autres sujets comme le dynamisme de la fiscalité où les modalités de mise  à disposition du patrimoine. </a:t>
            </a:r>
          </a:p>
        </p:txBody>
      </p:sp>
      <p:sp>
        <p:nvSpPr>
          <p:cNvPr id="52" name="UrgencyBox"/>
          <p:cNvSpPr/>
          <p:nvPr/>
        </p:nvSpPr>
        <p:spPr>
          <a:xfrm>
            <a:off x="370000" y="5800000"/>
            <a:ext cx="8404000" cy="480000"/>
          </a:xfrm>
          <a:prstGeom prst="roundRect">
            <a:avLst>
              <a:gd name="adj" fmla="val 12000"/>
            </a:avLst>
          </a:prstGeom>
          <a:solidFill>
            <a:srgbClr val="FFF3E0"/>
          </a:solidFill>
          <a:ln w="15875">
            <a:solidFill>
              <a:srgbClr val="E65100"/>
            </a:solidFill>
          </a:ln>
        </p:spPr>
        <p:txBody>
          <a:bodyPr lIns="144000" tIns="36000" rIns="144000" bIns="36000" anchor="ctr"/>
          <a:lstStyle/>
          <a:p>
            <a:pPr algn="ctr"/>
            <a:r>
              <a:rPr lang="fr-FR" sz="1200" b="1">
                <a:solidFill>
                  <a:srgbClr val="E65100"/>
                </a:solidFill>
                <a:latin typeface="Roboto" panose="02000000000000000000" pitchFamily="2" charset="0"/>
              </a:rPr>
              <a:t>Le prochain rapport doit être réalisé, présenté et adopté avant le 30 décembre 2026</a:t>
            </a:r>
          </a:p>
        </p:txBody>
      </p:sp>
    </p:spTree>
    <p:extLst>
      <p:ext uri="{BB962C8B-B14F-4D97-AF65-F5344CB8AC3E}">
        <p14:creationId xmlns:p14="http://schemas.microsoft.com/office/powerpoint/2010/main" val="108706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a:bodyPr>
          <a:lstStyle/>
          <a:p>
            <a:r>
              <a:rPr lang="fr-FR"/>
              <a:t>QUIZ — Attributions de compensation</a:t>
            </a:r>
          </a:p>
        </p:txBody>
      </p:sp>
      <p:sp>
        <p:nvSpPr>
          <p:cNvPr id="9" name="T9"/>
          <p:cNvSpPr txBox="1"/>
          <p:nvPr/>
        </p:nvSpPr>
        <p:spPr>
          <a:xfrm>
            <a:off x="457200" y="1100000"/>
            <a:ext cx="8229600" cy="300000"/>
          </a:xfrm>
          <a:prstGeom prst="rect">
            <a:avLst/>
          </a:prstGeom>
          <a:noFill/>
        </p:spPr>
        <p:txBody>
          <a:bodyPr lIns="72000" tIns="36000" rIns="72000" bIns="36000" anchor="ctr">
            <a:noAutofit/>
          </a:bodyPr>
          <a:lstStyle/>
          <a:p>
            <a:pPr algn="ctr"/>
            <a:r>
              <a:rPr lang="fr-FR" sz="1400" i="1">
                <a:solidFill>
                  <a:srgbClr val="7F8C8D"/>
                </a:solidFill>
              </a:rPr>
              <a:t>Testez vos connaissances sur les AC et transferts de charges</a:t>
            </a:r>
          </a:p>
        </p:txBody>
      </p:sp>
      <p:sp>
        <p:nvSpPr>
          <p:cNvPr id="10" name="R10"/>
          <p:cNvSpPr/>
          <p:nvPr/>
        </p:nvSpPr>
        <p:spPr>
          <a:xfrm>
            <a:off x="457200" y="1545000"/>
            <a:ext cx="8229600" cy="1100000"/>
          </a:xfrm>
          <a:prstGeom prst="roundRect">
            <a:avLst>
              <a:gd name="adj" fmla="val 8000"/>
            </a:avLst>
          </a:prstGeom>
          <a:solidFill>
            <a:srgbClr val="FDEDEE"/>
          </a:solidFill>
          <a:ln w="12700">
            <a:solidFill>
              <a:srgbClr val="E74C3C">
                <a:alpha val="40000"/>
              </a:srgbClr>
            </a:solidFill>
          </a:ln>
        </p:spPr>
        <p:txBody>
          <a:bodyPr/>
          <a:lstStyle/>
          <a:p>
            <a:endParaRPr lang="fr-FR"/>
          </a:p>
        </p:txBody>
      </p:sp>
      <p:sp>
        <p:nvSpPr>
          <p:cNvPr id="11" name="R11"/>
          <p:cNvSpPr/>
          <p:nvPr/>
        </p:nvSpPr>
        <p:spPr>
          <a:xfrm>
            <a:off x="487200" y="1745000"/>
            <a:ext cx="700000" cy="700000"/>
          </a:xfrm>
          <a:prstGeom prst="ellipse">
            <a:avLst/>
          </a:prstGeom>
          <a:solidFill>
            <a:srgbClr val="E74C3C"/>
          </a:solidFill>
          <a:ln w="0">
            <a:noFill/>
          </a:ln>
        </p:spPr>
        <p:txBody>
          <a:bodyPr lIns="0" tIns="0" rIns="0" bIns="0" anchor="ctr">
            <a:noAutofit/>
          </a:bodyPr>
          <a:lstStyle/>
          <a:p>
            <a:pPr algn="ctr"/>
            <a:r>
              <a:rPr lang="fr-FR" sz="2600" b="1">
                <a:solidFill>
                  <a:srgbClr val="FFFFFF"/>
                </a:solidFill>
              </a:rPr>
              <a:t>1</a:t>
            </a:r>
          </a:p>
        </p:txBody>
      </p:sp>
      <p:sp>
        <p:nvSpPr>
          <p:cNvPr id="12" name="T12"/>
          <p:cNvSpPr txBox="1"/>
          <p:nvPr/>
        </p:nvSpPr>
        <p:spPr>
          <a:xfrm>
            <a:off x="1307200" y="1545000"/>
            <a:ext cx="6729600" cy="1100000"/>
          </a:xfrm>
          <a:prstGeom prst="rect">
            <a:avLst/>
          </a:prstGeom>
          <a:noFill/>
        </p:spPr>
        <p:txBody>
          <a:bodyPr lIns="72000" tIns="54000" rIns="72000" bIns="54000" anchor="ctr">
            <a:noAutofit/>
          </a:bodyPr>
          <a:lstStyle/>
          <a:p>
            <a:r>
              <a:rPr lang="fr-FR" sz="1400">
                <a:solidFill>
                  <a:srgbClr val="2C3E50"/>
                </a:solidFill>
              </a:rPr>
              <a:t>Une commune lorsqu’elle appartient à un FPU, a toujours une attribution de compensation. Elle peut être positive, négative ou nulle.</a:t>
            </a:r>
          </a:p>
        </p:txBody>
      </p:sp>
      <p:sp>
        <p:nvSpPr>
          <p:cNvPr id="13" name="R13"/>
          <p:cNvSpPr/>
          <p:nvPr/>
        </p:nvSpPr>
        <p:spPr>
          <a:xfrm>
            <a:off x="457200" y="2765000"/>
            <a:ext cx="8229600" cy="1100000"/>
          </a:xfrm>
          <a:prstGeom prst="roundRect">
            <a:avLst>
              <a:gd name="adj" fmla="val 8000"/>
            </a:avLst>
          </a:prstGeom>
          <a:solidFill>
            <a:srgbClr val="E8F8F5"/>
          </a:solidFill>
          <a:ln w="12700">
            <a:solidFill>
              <a:srgbClr val="1ABC9C">
                <a:alpha val="40000"/>
              </a:srgbClr>
            </a:solidFill>
          </a:ln>
        </p:spPr>
        <p:txBody>
          <a:bodyPr/>
          <a:lstStyle/>
          <a:p>
            <a:endParaRPr lang="fr-FR"/>
          </a:p>
        </p:txBody>
      </p:sp>
      <p:sp>
        <p:nvSpPr>
          <p:cNvPr id="14" name="R14"/>
          <p:cNvSpPr/>
          <p:nvPr/>
        </p:nvSpPr>
        <p:spPr>
          <a:xfrm>
            <a:off x="487200" y="2965000"/>
            <a:ext cx="700000" cy="700000"/>
          </a:xfrm>
          <a:prstGeom prst="ellipse">
            <a:avLst/>
          </a:prstGeom>
          <a:solidFill>
            <a:srgbClr val="1ABC9C"/>
          </a:solidFill>
          <a:ln w="0">
            <a:noFill/>
          </a:ln>
        </p:spPr>
        <p:txBody>
          <a:bodyPr lIns="0" tIns="0" rIns="0" bIns="0" anchor="ctr">
            <a:noAutofit/>
          </a:bodyPr>
          <a:lstStyle/>
          <a:p>
            <a:pPr algn="ctr"/>
            <a:r>
              <a:rPr lang="fr-FR" sz="2600" b="1">
                <a:solidFill>
                  <a:srgbClr val="FFFFFF"/>
                </a:solidFill>
              </a:rPr>
              <a:t>2</a:t>
            </a:r>
          </a:p>
        </p:txBody>
      </p:sp>
      <p:sp>
        <p:nvSpPr>
          <p:cNvPr id="15" name="T15"/>
          <p:cNvSpPr txBox="1"/>
          <p:nvPr/>
        </p:nvSpPr>
        <p:spPr>
          <a:xfrm>
            <a:off x="1307200" y="2765000"/>
            <a:ext cx="6729600" cy="1100000"/>
          </a:xfrm>
          <a:prstGeom prst="rect">
            <a:avLst/>
          </a:prstGeom>
          <a:noFill/>
        </p:spPr>
        <p:txBody>
          <a:bodyPr lIns="72000" tIns="54000" rIns="72000" bIns="54000" anchor="ctr">
            <a:noAutofit/>
          </a:bodyPr>
          <a:lstStyle/>
          <a:p>
            <a:r>
              <a:rPr lang="fr-FR" sz="1400">
                <a:solidFill>
                  <a:srgbClr val="2C3E50"/>
                </a:solidFill>
              </a:rPr>
              <a:t>L’attribution de compensation n’existe pas dans une commune appartenant à un EPCI à fiscalité additionnelle même lorsque ce dernier dispose d’une zone d’activité à fiscalité unique.</a:t>
            </a:r>
          </a:p>
        </p:txBody>
      </p:sp>
      <p:sp>
        <p:nvSpPr>
          <p:cNvPr id="16" name="R16"/>
          <p:cNvSpPr/>
          <p:nvPr/>
        </p:nvSpPr>
        <p:spPr>
          <a:xfrm>
            <a:off x="457200" y="3985000"/>
            <a:ext cx="8229600" cy="1100000"/>
          </a:xfrm>
          <a:prstGeom prst="roundRect">
            <a:avLst>
              <a:gd name="adj" fmla="val 8000"/>
            </a:avLst>
          </a:prstGeom>
          <a:solidFill>
            <a:srgbClr val="F4ECF7"/>
          </a:solidFill>
          <a:ln w="12700">
            <a:solidFill>
              <a:srgbClr val="8E44AD">
                <a:alpha val="40000"/>
              </a:srgbClr>
            </a:solidFill>
          </a:ln>
        </p:spPr>
        <p:txBody>
          <a:bodyPr/>
          <a:lstStyle/>
          <a:p>
            <a:endParaRPr lang="fr-FR"/>
          </a:p>
        </p:txBody>
      </p:sp>
      <p:sp>
        <p:nvSpPr>
          <p:cNvPr id="17" name="R17"/>
          <p:cNvSpPr/>
          <p:nvPr/>
        </p:nvSpPr>
        <p:spPr>
          <a:xfrm>
            <a:off x="487200" y="4185000"/>
            <a:ext cx="700000" cy="700000"/>
          </a:xfrm>
          <a:prstGeom prst="ellipse">
            <a:avLst/>
          </a:prstGeom>
          <a:solidFill>
            <a:srgbClr val="8E44AD"/>
          </a:solidFill>
          <a:ln w="0">
            <a:noFill/>
          </a:ln>
        </p:spPr>
        <p:txBody>
          <a:bodyPr lIns="0" tIns="0" rIns="0" bIns="0" anchor="ctr">
            <a:noAutofit/>
          </a:bodyPr>
          <a:lstStyle/>
          <a:p>
            <a:pPr algn="ctr"/>
            <a:r>
              <a:rPr lang="fr-FR" sz="2600" b="1">
                <a:solidFill>
                  <a:srgbClr val="FFFFFF"/>
                </a:solidFill>
              </a:rPr>
              <a:t>3</a:t>
            </a:r>
          </a:p>
        </p:txBody>
      </p:sp>
      <p:sp>
        <p:nvSpPr>
          <p:cNvPr id="18" name="T18"/>
          <p:cNvSpPr txBox="1"/>
          <p:nvPr/>
        </p:nvSpPr>
        <p:spPr>
          <a:xfrm>
            <a:off x="1307200" y="3985000"/>
            <a:ext cx="6729600" cy="1100000"/>
          </a:xfrm>
          <a:prstGeom prst="rect">
            <a:avLst/>
          </a:prstGeom>
          <a:noFill/>
        </p:spPr>
        <p:txBody>
          <a:bodyPr lIns="72000" tIns="54000" rIns="72000" bIns="54000" anchor="ctr">
            <a:noAutofit/>
          </a:bodyPr>
          <a:lstStyle/>
          <a:p>
            <a:r>
              <a:rPr lang="fr-FR" sz="1400">
                <a:solidFill>
                  <a:srgbClr val="2C3E50"/>
                </a:solidFill>
              </a:rPr>
              <a:t>Dans le cadre d’un EPCI à fiscalité additionnelle, le principal moyen de compenser les transferts de charge est une nouvelle répartition des taux de fiscalité de la commune ou de l’EPCI.</a:t>
            </a:r>
          </a:p>
        </p:txBody>
      </p:sp>
      <p:sp>
        <p:nvSpPr>
          <p:cNvPr id="19" name="R19"/>
          <p:cNvSpPr/>
          <p:nvPr/>
        </p:nvSpPr>
        <p:spPr>
          <a:xfrm>
            <a:off x="457200" y="5205000"/>
            <a:ext cx="8229600" cy="1100000"/>
          </a:xfrm>
          <a:prstGeom prst="roundRect">
            <a:avLst>
              <a:gd name="adj" fmla="val 8000"/>
            </a:avLst>
          </a:prstGeom>
          <a:solidFill>
            <a:srgbClr val="FEF5E7"/>
          </a:solidFill>
          <a:ln w="12700">
            <a:solidFill>
              <a:srgbClr val="F39C12">
                <a:alpha val="40000"/>
              </a:srgbClr>
            </a:solidFill>
          </a:ln>
        </p:spPr>
        <p:txBody>
          <a:bodyPr/>
          <a:lstStyle/>
          <a:p>
            <a:endParaRPr lang="fr-FR"/>
          </a:p>
        </p:txBody>
      </p:sp>
      <p:sp>
        <p:nvSpPr>
          <p:cNvPr id="20" name="R20"/>
          <p:cNvSpPr/>
          <p:nvPr/>
        </p:nvSpPr>
        <p:spPr>
          <a:xfrm>
            <a:off x="487200" y="5405000"/>
            <a:ext cx="700000" cy="700000"/>
          </a:xfrm>
          <a:prstGeom prst="ellipse">
            <a:avLst/>
          </a:prstGeom>
          <a:solidFill>
            <a:srgbClr val="F39C12"/>
          </a:solidFill>
          <a:ln w="0">
            <a:noFill/>
          </a:ln>
        </p:spPr>
        <p:txBody>
          <a:bodyPr lIns="0" tIns="0" rIns="0" bIns="0" anchor="ctr">
            <a:noAutofit/>
          </a:bodyPr>
          <a:lstStyle/>
          <a:p>
            <a:pPr algn="ctr"/>
            <a:r>
              <a:rPr lang="fr-FR" sz="2600" b="1">
                <a:solidFill>
                  <a:srgbClr val="FFFFFF"/>
                </a:solidFill>
              </a:rPr>
              <a:t>4</a:t>
            </a:r>
          </a:p>
        </p:txBody>
      </p:sp>
      <p:sp>
        <p:nvSpPr>
          <p:cNvPr id="21" name="T21"/>
          <p:cNvSpPr txBox="1"/>
          <p:nvPr/>
        </p:nvSpPr>
        <p:spPr>
          <a:xfrm>
            <a:off x="1307200" y="5205000"/>
            <a:ext cx="6729600" cy="1100000"/>
          </a:xfrm>
          <a:prstGeom prst="rect">
            <a:avLst/>
          </a:prstGeom>
          <a:noFill/>
        </p:spPr>
        <p:txBody>
          <a:bodyPr lIns="72000" tIns="54000" rIns="72000" bIns="54000" anchor="ctr">
            <a:noAutofit/>
          </a:bodyPr>
          <a:lstStyle/>
          <a:p>
            <a:r>
              <a:rPr lang="fr-FR" sz="1400">
                <a:solidFill>
                  <a:srgbClr val="2C3E50"/>
                </a:solidFill>
              </a:rPr>
              <a:t>Le montant de l’AC est fixe. Il ne peut être indexé sur l’inflation ou le dynamisme de la fiscalité professionnelle de la commune.</a:t>
            </a:r>
          </a:p>
        </p:txBody>
      </p:sp>
      <p:pic>
        <p:nvPicPr>
          <p:cNvPr id="112" name="Image 112"/>
          <p:cNvPicPr>
            <a:picLocks noChangeAspect="1"/>
          </p:cNvPicPr>
          <p:nvPr>
            <p:custDataLst>
              <p:tags r:id="rId1"/>
            </p:custDataLst>
          </p:nvPr>
        </p:nvPicPr>
        <p:blipFill>
          <a:blip r:embed="rId6" cstate="print"/>
          <a:stretch>
            <a:fillRect/>
          </a:stretch>
        </p:blipFill>
        <p:spPr>
          <a:xfrm>
            <a:off x="8126800" y="1855000"/>
            <a:ext cx="480000" cy="480000"/>
          </a:xfrm>
          <a:prstGeom prst="rect">
            <a:avLst/>
          </a:prstGeom>
        </p:spPr>
      </p:pic>
      <p:pic>
        <p:nvPicPr>
          <p:cNvPr id="114" name="Image 114"/>
          <p:cNvPicPr>
            <a:picLocks noChangeAspect="1"/>
          </p:cNvPicPr>
          <p:nvPr>
            <p:custDataLst>
              <p:tags r:id="rId2"/>
            </p:custDataLst>
          </p:nvPr>
        </p:nvPicPr>
        <p:blipFill>
          <a:blip r:embed="rId6" cstate="print"/>
          <a:stretch>
            <a:fillRect/>
          </a:stretch>
        </p:blipFill>
        <p:spPr>
          <a:xfrm>
            <a:off x="8126800" y="3075000"/>
            <a:ext cx="480000" cy="480000"/>
          </a:xfrm>
          <a:prstGeom prst="rect">
            <a:avLst/>
          </a:prstGeom>
        </p:spPr>
      </p:pic>
      <p:pic>
        <p:nvPicPr>
          <p:cNvPr id="113" name="Image 113"/>
          <p:cNvPicPr>
            <a:picLocks noChangeAspect="1"/>
          </p:cNvPicPr>
          <p:nvPr>
            <p:custDataLst>
              <p:tags r:id="rId3"/>
            </p:custDataLst>
          </p:nvPr>
        </p:nvPicPr>
        <p:blipFill>
          <a:blip r:embed="rId6" cstate="print"/>
          <a:stretch>
            <a:fillRect/>
          </a:stretch>
        </p:blipFill>
        <p:spPr>
          <a:xfrm>
            <a:off x="8126800" y="4295000"/>
            <a:ext cx="480000" cy="480000"/>
          </a:xfrm>
          <a:prstGeom prst="rect">
            <a:avLst/>
          </a:prstGeom>
        </p:spPr>
      </p:pic>
      <p:pic>
        <p:nvPicPr>
          <p:cNvPr id="115" name="Image 115"/>
          <p:cNvPicPr>
            <a:picLocks noChangeAspect="1"/>
          </p:cNvPicPr>
          <p:nvPr>
            <p:custDataLst>
              <p:tags r:id="rId4"/>
            </p:custDataLst>
          </p:nvPr>
        </p:nvPicPr>
        <p:blipFill>
          <a:blip r:embed="rId6" cstate="print"/>
          <a:stretch>
            <a:fillRect/>
          </a:stretch>
        </p:blipFill>
        <p:spPr>
          <a:xfrm>
            <a:off x="8126800" y="5515000"/>
            <a:ext cx="480000" cy="480000"/>
          </a:xfrm>
          <a:prstGeom prst="rect">
            <a:avLst/>
          </a:prstGeom>
        </p:spPr>
      </p:pic>
    </p:spTree>
    <p:extLst>
      <p:ext uri="{BB962C8B-B14F-4D97-AF65-F5344CB8AC3E}">
        <p14:creationId xmlns:p14="http://schemas.microsoft.com/office/powerpoint/2010/main" val="34080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4E07-4D60-9EF6-1B57-C189BCB3F08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330A340F-61C0-F66D-28F1-78450CF4E66F}"/>
              </a:ext>
            </a:extLst>
          </p:cNvPr>
          <p:cNvSpPr>
            <a:spLocks noGrp="1"/>
          </p:cNvSpPr>
          <p:nvPr>
            <p:ph type="title"/>
          </p:nvPr>
        </p:nvSpPr>
        <p:spPr/>
        <p:txBody>
          <a:bodyPr/>
          <a:lstStyle/>
          <a:p>
            <a:pPr algn="l"/>
            <a:r>
              <a:rPr lang="fr-FR" dirty="0">
                <a:ea typeface="Calibri"/>
                <a:cs typeface="Calibri"/>
              </a:rPr>
              <a:t>3. Les dotations de l’Etat et la péréquation </a:t>
            </a:r>
          </a:p>
        </p:txBody>
      </p:sp>
    </p:spTree>
    <p:extLst>
      <p:ext uri="{BB962C8B-B14F-4D97-AF65-F5344CB8AC3E}">
        <p14:creationId xmlns:p14="http://schemas.microsoft.com/office/powerpoint/2010/main" val="10050506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02A541-719A-7E8B-C7A1-83D466588163}"/>
              </a:ext>
            </a:extLst>
          </p:cNvPr>
          <p:cNvSpPr>
            <a:spLocks noGrp="1"/>
          </p:cNvSpPr>
          <p:nvPr>
            <p:ph type="title"/>
          </p:nvPr>
        </p:nvSpPr>
        <p:spPr/>
        <p:txBody>
          <a:bodyPr>
            <a:normAutofit/>
          </a:bodyPr>
          <a:lstStyle/>
          <a:p>
            <a:r>
              <a:rPr lang="fr-FR" dirty="0"/>
              <a:t>La dotation globale de fonctionnement (DGF) des EPCI à fiscalité propre</a:t>
            </a:r>
            <a:endParaRPr lang="fr-FR"/>
          </a:p>
        </p:txBody>
      </p:sp>
      <p:sp>
        <p:nvSpPr>
          <p:cNvPr id="20" name="FlowBox1"/>
          <p:cNvSpPr/>
          <p:nvPr/>
        </p:nvSpPr>
        <p:spPr>
          <a:xfrm>
            <a:off x="1420500" y="1592250"/>
            <a:ext cx="2025000" cy="420000"/>
          </a:xfrm>
          <a:prstGeom prst="roundRect">
            <a:avLst>
              <a:gd name="adj" fmla="val 16667"/>
            </a:avLst>
          </a:prstGeom>
          <a:solidFill>
            <a:srgbClr val="0055A0"/>
          </a:solidFill>
          <a:ln>
            <a:noFill/>
          </a:ln>
        </p:spPr>
        <p:txBody>
          <a:bodyPr lIns="54000" tIns="27000" rIns="54000" bIns="27000" anchor="ctr"/>
          <a:lstStyle/>
          <a:p>
            <a:pPr algn="ctr" defTabSz="685800"/>
            <a:r>
              <a:rPr lang="fr-FR" sz="1200" b="1" dirty="0">
                <a:solidFill>
                  <a:srgbClr val="FFFFFF"/>
                </a:solidFill>
                <a:latin typeface="Roboto" panose="02000000000000000000" pitchFamily="2" charset="0"/>
              </a:rPr>
              <a:t>Dotation d’intercommunalité</a:t>
            </a:r>
          </a:p>
        </p:txBody>
      </p:sp>
      <p:sp>
        <p:nvSpPr>
          <p:cNvPr id="21" name="Arrow1"/>
          <p:cNvSpPr/>
          <p:nvPr/>
        </p:nvSpPr>
        <p:spPr>
          <a:xfrm>
            <a:off x="3520500" y="1824750"/>
            <a:ext cx="187500" cy="120000"/>
          </a:xfrm>
          <a:prstGeom prst="rightArrow">
            <a:avLst>
              <a:gd name="adj1" fmla="val 50000"/>
              <a:gd name="adj2" fmla="val 50000"/>
            </a:avLst>
          </a:prstGeom>
          <a:solidFill>
            <a:srgbClr val="0070C0"/>
          </a:solidFill>
          <a:ln>
            <a:noFill/>
          </a:ln>
        </p:spPr>
        <p:txBody>
          <a:bodyPr/>
          <a:lstStyle/>
          <a:p>
            <a:pPr defTabSz="685800"/>
            <a:endParaRPr lang="fr-FR" sz="1600">
              <a:solidFill>
                <a:prstClr val="black"/>
              </a:solidFill>
              <a:latin typeface="Calibri"/>
            </a:endParaRPr>
          </a:p>
        </p:txBody>
      </p:sp>
      <p:sp>
        <p:nvSpPr>
          <p:cNvPr id="22" name="FlowBox2"/>
          <p:cNvSpPr/>
          <p:nvPr/>
        </p:nvSpPr>
        <p:spPr>
          <a:xfrm>
            <a:off x="3783000" y="1757250"/>
            <a:ext cx="2025000" cy="255000"/>
          </a:xfrm>
          <a:prstGeom prst="roundRect">
            <a:avLst>
              <a:gd name="adj" fmla="val 16667"/>
            </a:avLst>
          </a:prstGeom>
          <a:solidFill>
            <a:srgbClr val="0070C0"/>
          </a:solidFill>
          <a:ln>
            <a:noFill/>
          </a:ln>
        </p:spPr>
        <p:txBody>
          <a:bodyPr lIns="54000" tIns="27000" rIns="54000" bIns="27000" anchor="ctr"/>
          <a:lstStyle/>
          <a:p>
            <a:pPr algn="ctr" defTabSz="685800"/>
            <a:r>
              <a:rPr lang="fr-FR" sz="1200" b="1" dirty="0">
                <a:solidFill>
                  <a:srgbClr val="FFFFFF"/>
                </a:solidFill>
                <a:latin typeface="Roboto" panose="02000000000000000000" pitchFamily="2" charset="0"/>
              </a:rPr>
              <a:t>Dotation de compensation</a:t>
            </a:r>
          </a:p>
        </p:txBody>
      </p:sp>
      <p:sp>
        <p:nvSpPr>
          <p:cNvPr id="23" name="Arrow2"/>
          <p:cNvSpPr/>
          <p:nvPr/>
        </p:nvSpPr>
        <p:spPr>
          <a:xfrm>
            <a:off x="5883000" y="1824750"/>
            <a:ext cx="187500" cy="120000"/>
          </a:xfrm>
          <a:prstGeom prst="rightArrow">
            <a:avLst>
              <a:gd name="adj1" fmla="val 50000"/>
              <a:gd name="adj2" fmla="val 50000"/>
            </a:avLst>
          </a:prstGeom>
          <a:solidFill>
            <a:srgbClr val="0070C0"/>
          </a:solidFill>
          <a:ln>
            <a:noFill/>
          </a:ln>
        </p:spPr>
        <p:txBody>
          <a:bodyPr/>
          <a:lstStyle/>
          <a:p>
            <a:pPr defTabSz="685800"/>
            <a:endParaRPr lang="fr-FR" sz="1600">
              <a:solidFill>
                <a:prstClr val="black"/>
              </a:solidFill>
              <a:latin typeface="Calibri"/>
            </a:endParaRPr>
          </a:p>
        </p:txBody>
      </p:sp>
      <p:sp>
        <p:nvSpPr>
          <p:cNvPr id="24" name="FlowBox3"/>
          <p:cNvSpPr/>
          <p:nvPr/>
        </p:nvSpPr>
        <p:spPr>
          <a:xfrm>
            <a:off x="6145500" y="1757250"/>
            <a:ext cx="1578000" cy="255000"/>
          </a:xfrm>
          <a:prstGeom prst="roundRect">
            <a:avLst>
              <a:gd name="adj" fmla="val 16667"/>
            </a:avLst>
          </a:prstGeom>
          <a:solidFill>
            <a:srgbClr val="003366"/>
          </a:solidFill>
          <a:ln>
            <a:noFill/>
          </a:ln>
        </p:spPr>
        <p:txBody>
          <a:bodyPr lIns="54000" tIns="27000" rIns="54000" bIns="27000" anchor="ctr"/>
          <a:lstStyle/>
          <a:p>
            <a:pPr algn="ctr" defTabSz="685800"/>
            <a:r>
              <a:rPr lang="fr-FR" sz="1200" b="1">
                <a:solidFill>
                  <a:srgbClr val="FFFFFF"/>
                </a:solidFill>
                <a:latin typeface="Roboto" panose="02000000000000000000" pitchFamily="2" charset="0"/>
              </a:rPr>
              <a:t>DGF des EPCI</a:t>
            </a:r>
          </a:p>
        </p:txBody>
      </p:sp>
      <p:sp>
        <p:nvSpPr>
          <p:cNvPr id="30" name="DescBox"/>
          <p:cNvSpPr/>
          <p:nvPr/>
        </p:nvSpPr>
        <p:spPr>
          <a:xfrm>
            <a:off x="1420500" y="2132250"/>
            <a:ext cx="6303000" cy="420000"/>
          </a:xfrm>
          <a:prstGeom prst="roundRect">
            <a:avLst>
              <a:gd name="adj" fmla="val 8000"/>
            </a:avLst>
          </a:prstGeom>
          <a:solidFill>
            <a:srgbClr val="D6E4F0"/>
          </a:solidFill>
          <a:ln>
            <a:noFill/>
          </a:ln>
        </p:spPr>
        <p:txBody>
          <a:bodyPr lIns="81000" tIns="40500" rIns="81000" bIns="40500" anchor="ctr"/>
          <a:lstStyle/>
          <a:p>
            <a:pPr algn="ctr" defTabSz="685800">
              <a:spcAft>
                <a:spcPts val="100"/>
              </a:spcAft>
            </a:pPr>
            <a:r>
              <a:rPr lang="fr-FR" sz="1000" b="1">
                <a:solidFill>
                  <a:srgbClr val="0055A0"/>
                </a:solidFill>
                <a:latin typeface="Roboto" panose="02000000000000000000" pitchFamily="2" charset="0"/>
              </a:rPr>
              <a:t>La DGF est composée de la dotation d’intercommunalité et de la dotation de compensation</a:t>
            </a:r>
          </a:p>
          <a:p>
            <a:pPr algn="ctr" defTabSz="685800"/>
            <a:r>
              <a:rPr lang="fr-FR" sz="1000">
                <a:solidFill>
                  <a:srgbClr val="444444"/>
                </a:solidFill>
                <a:latin typeface="Roboto" panose="02000000000000000000" pitchFamily="2" charset="0"/>
              </a:rPr>
              <a:t>Son évolution est encadrée par un tunnel d’évolution de 95 % – 120 %</a:t>
            </a:r>
          </a:p>
        </p:txBody>
      </p:sp>
      <p:sp>
        <p:nvSpPr>
          <p:cNvPr id="40" name="ColLeftHeader"/>
          <p:cNvSpPr/>
          <p:nvPr/>
        </p:nvSpPr>
        <p:spPr>
          <a:xfrm>
            <a:off x="1420500" y="2687250"/>
            <a:ext cx="3037500" cy="285000"/>
          </a:xfrm>
          <a:prstGeom prst="roundRect">
            <a:avLst>
              <a:gd name="adj" fmla="val 14000"/>
            </a:avLst>
          </a:prstGeom>
          <a:solidFill>
            <a:srgbClr val="0055A0"/>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Dotation d’intercommunalité</a:t>
            </a:r>
          </a:p>
        </p:txBody>
      </p:sp>
      <p:sp>
        <p:nvSpPr>
          <p:cNvPr id="41" name="ColLeftBody"/>
          <p:cNvSpPr/>
          <p:nvPr/>
        </p:nvSpPr>
        <p:spPr>
          <a:xfrm>
            <a:off x="1420500" y="3017250"/>
            <a:ext cx="3037500" cy="2300000"/>
          </a:xfrm>
          <a:prstGeom prst="roundRect">
            <a:avLst>
              <a:gd name="adj" fmla="val 5000"/>
            </a:avLst>
          </a:prstGeom>
          <a:solidFill>
            <a:srgbClr val="E8F0F8"/>
          </a:solidFill>
          <a:ln w="12700">
            <a:solidFill>
              <a:srgbClr val="A0C4E0"/>
            </a:solidFill>
          </a:ln>
        </p:spPr>
        <p:txBody>
          <a:bodyPr lIns="81000" tIns="54000" rIns="81000" bIns="36000" anchor="t"/>
          <a:lstStyle/>
          <a:p>
            <a:pPr defTabSz="685800">
              <a:spcAft>
                <a:spcPts val="100"/>
              </a:spcAft>
            </a:pPr>
            <a:r>
              <a:rPr lang="fr-FR" sz="1000" b="1">
                <a:solidFill>
                  <a:srgbClr val="0055A0"/>
                </a:solidFill>
                <a:latin typeface="Roboto" panose="02000000000000000000" pitchFamily="2" charset="0"/>
              </a:rPr>
              <a:t>Composition :</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Dotation de base (</a:t>
            </a:r>
            <a:r>
              <a:rPr lang="fr-FR" sz="1000" b="1">
                <a:solidFill>
                  <a:srgbClr val="0055A0"/>
                </a:solidFill>
                <a:latin typeface="Roboto" panose="02000000000000000000" pitchFamily="2" charset="0"/>
              </a:rPr>
              <a:t>30 %</a:t>
            </a:r>
            <a:r>
              <a:rPr lang="fr-FR" sz="1000">
                <a:solidFill>
                  <a:srgbClr val="444444"/>
                </a:solidFill>
                <a:latin typeface="Roboto" panose="02000000000000000000" pitchFamily="2" charset="0"/>
              </a:rPr>
              <a:t>), calculée en fonction de la population DGF et du CIF</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Dotation de péréquation (</a:t>
            </a:r>
            <a:r>
              <a:rPr lang="fr-FR" sz="1000" b="1">
                <a:solidFill>
                  <a:srgbClr val="0055A0"/>
                </a:solidFill>
                <a:latin typeface="Roboto" panose="02000000000000000000" pitchFamily="2" charset="0"/>
              </a:rPr>
              <a:t>70 %</a:t>
            </a:r>
            <a:r>
              <a:rPr lang="fr-FR" sz="1000">
                <a:solidFill>
                  <a:srgbClr val="444444"/>
                </a:solidFill>
                <a:latin typeface="Roboto" panose="02000000000000000000" pitchFamily="2" charset="0"/>
              </a:rPr>
              <a:t>), calculée en fonction de l’écart relatif de potentiel fiscal, de l’écart de revenu par habitant, de la population et du CIF</a:t>
            </a:r>
          </a:p>
          <a:p>
            <a:pPr defTabSz="685800">
              <a:spcAft>
                <a:spcPts val="100"/>
              </a:spcAft>
            </a:pPr>
            <a:r>
              <a:rPr lang="fr-FR" sz="1000" b="1">
                <a:solidFill>
                  <a:srgbClr val="0055A0"/>
                </a:solidFill>
                <a:latin typeface="Roboto" panose="02000000000000000000" pitchFamily="2" charset="0"/>
              </a:rPr>
              <a:t>Évolution :</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Tunnel d’évolution : </a:t>
            </a:r>
            <a:r>
              <a:rPr lang="fr-FR" sz="1000" b="1">
                <a:solidFill>
                  <a:srgbClr val="0055A0"/>
                </a:solidFill>
                <a:latin typeface="Roboto" panose="02000000000000000000" pitchFamily="2" charset="0"/>
              </a:rPr>
              <a:t>95 % – 120 %</a:t>
            </a:r>
          </a:p>
          <a:p>
            <a:pPr marL="135000" indent="-135000" defTabSz="685800">
              <a:buFont typeface="Arial" panose="020B0604020202020204" pitchFamily="34" charset="0"/>
              <a:buChar char="•"/>
            </a:pPr>
            <a:r>
              <a:rPr lang="fr-FR" sz="1000">
                <a:solidFill>
                  <a:srgbClr val="444444"/>
                </a:solidFill>
                <a:latin typeface="Roboto" panose="02000000000000000000" pitchFamily="2" charset="0"/>
              </a:rPr>
              <a:t>Nombreuses garanties pour protéger les intercommunalités de trop fortes variations</a:t>
            </a:r>
          </a:p>
        </p:txBody>
      </p:sp>
      <p:sp>
        <p:nvSpPr>
          <p:cNvPr id="42" name="ColRightHeader"/>
          <p:cNvSpPr/>
          <p:nvPr/>
        </p:nvSpPr>
        <p:spPr>
          <a:xfrm>
            <a:off x="4608000" y="2687250"/>
            <a:ext cx="3115500" cy="285000"/>
          </a:xfrm>
          <a:prstGeom prst="roundRect">
            <a:avLst>
              <a:gd name="adj" fmla="val 14000"/>
            </a:avLst>
          </a:prstGeom>
          <a:solidFill>
            <a:srgbClr val="B71C1C"/>
          </a:solidFill>
          <a:ln>
            <a:noFill/>
          </a:ln>
        </p:spPr>
        <p:txBody>
          <a:bodyPr lIns="54000" tIns="27000" rIns="54000" bIns="27000" anchor="ctr"/>
          <a:lstStyle/>
          <a:p>
            <a:pPr algn="ctr" defTabSz="685800"/>
            <a:r>
              <a:rPr lang="fr-FR" sz="1100" b="1">
                <a:solidFill>
                  <a:srgbClr val="FFFFFF"/>
                </a:solidFill>
                <a:latin typeface="Roboto" panose="02000000000000000000" pitchFamily="2" charset="0"/>
              </a:rPr>
              <a:t>Dotation de compensation</a:t>
            </a:r>
          </a:p>
        </p:txBody>
      </p:sp>
      <p:sp>
        <p:nvSpPr>
          <p:cNvPr id="43" name="ColRightBody"/>
          <p:cNvSpPr/>
          <p:nvPr/>
        </p:nvSpPr>
        <p:spPr>
          <a:xfrm>
            <a:off x="4608000" y="3017250"/>
            <a:ext cx="3115500" cy="2300000"/>
          </a:xfrm>
          <a:prstGeom prst="roundRect">
            <a:avLst>
              <a:gd name="adj" fmla="val 5000"/>
            </a:avLst>
          </a:prstGeom>
          <a:solidFill>
            <a:srgbClr val="FDE8E8"/>
          </a:solidFill>
          <a:ln w="12700">
            <a:solidFill>
              <a:srgbClr val="E0B0B0"/>
            </a:solidFill>
          </a:ln>
        </p:spPr>
        <p:txBody>
          <a:bodyPr lIns="81000" tIns="54000" rIns="81000" bIns="36000" anchor="t"/>
          <a:lstStyle/>
          <a:p>
            <a:pPr defTabSz="685800">
              <a:spcAft>
                <a:spcPts val="100"/>
              </a:spcAft>
            </a:pPr>
            <a:r>
              <a:rPr lang="fr-FR" sz="1000" b="1">
                <a:solidFill>
                  <a:srgbClr val="B71C1C"/>
                </a:solidFill>
                <a:latin typeface="Roboto" panose="02000000000000000000" pitchFamily="2" charset="0"/>
              </a:rPr>
              <a:t>Caractéristiques :</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Figée et </a:t>
            </a:r>
            <a:r>
              <a:rPr lang="fr-FR" sz="1000" b="1">
                <a:solidFill>
                  <a:srgbClr val="B71C1C"/>
                </a:solidFill>
                <a:latin typeface="Roboto" panose="02000000000000000000" pitchFamily="2" charset="0"/>
              </a:rPr>
              <a:t>diminue chaque année</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Finance les contraintes pesant sur l’enveloppe de la DGF : hausse de la population, développement de l’intercommunalité, mesures en faveur de certaines catégories de communes</a:t>
            </a:r>
          </a:p>
          <a:p>
            <a:pPr defTabSz="685800">
              <a:spcAft>
                <a:spcPts val="100"/>
              </a:spcAft>
            </a:pPr>
            <a:r>
              <a:rPr lang="fr-FR" sz="1000" b="1">
                <a:solidFill>
                  <a:srgbClr val="B71C1C"/>
                </a:solidFill>
                <a:latin typeface="Roboto" panose="02000000000000000000" pitchFamily="2" charset="0"/>
              </a:rPr>
              <a:t>Péréquations financées :</a:t>
            </a:r>
          </a:p>
          <a:p>
            <a:pPr marL="135000" indent="-135000" defTabSz="685800">
              <a:spcAft>
                <a:spcPts val="100"/>
              </a:spcAft>
              <a:buFont typeface="Arial" panose="020B0604020202020204" pitchFamily="34" charset="0"/>
              <a:buChar char="•"/>
            </a:pPr>
            <a:r>
              <a:rPr lang="fr-FR" sz="1000">
                <a:solidFill>
                  <a:srgbClr val="444444"/>
                </a:solidFill>
                <a:latin typeface="Roboto" panose="02000000000000000000" pitchFamily="2" charset="0"/>
              </a:rPr>
              <a:t>Hausse des dotations de péréquation communales (DSR, DNP et DSU)</a:t>
            </a:r>
          </a:p>
          <a:p>
            <a:pPr marL="135000" indent="-135000" defTabSz="685800">
              <a:buFont typeface="Arial" panose="020B0604020202020204" pitchFamily="34" charset="0"/>
              <a:buChar char="•"/>
            </a:pPr>
            <a:r>
              <a:rPr lang="fr-FR" sz="1000">
                <a:solidFill>
                  <a:srgbClr val="444444"/>
                </a:solidFill>
                <a:latin typeface="Roboto" panose="02000000000000000000" pitchFamily="2" charset="0"/>
              </a:rPr>
              <a:t>Taux d’écrêtement décidé par le </a:t>
            </a:r>
            <a:r>
              <a:rPr lang="fr-FR" sz="1000" b="1">
                <a:solidFill>
                  <a:srgbClr val="B71C1C"/>
                </a:solidFill>
                <a:latin typeface="Roboto" panose="02000000000000000000" pitchFamily="2" charset="0"/>
              </a:rPr>
              <a:t>Comité des finances locales (CFL)</a:t>
            </a:r>
            <a:r>
              <a:rPr lang="fr-FR" sz="1000">
                <a:solidFill>
                  <a:srgbClr val="444444"/>
                </a:solidFill>
                <a:latin typeface="Roboto" panose="02000000000000000000" pitchFamily="2" charset="0"/>
              </a:rPr>
              <a:t> chaque année après l’adoption de la loi de finances</a:t>
            </a:r>
          </a:p>
        </p:txBody>
      </p:sp>
      <p:sp>
        <p:nvSpPr>
          <p:cNvPr id="50" name="Takeaway"/>
          <p:cNvSpPr/>
          <p:nvPr/>
        </p:nvSpPr>
        <p:spPr>
          <a:xfrm>
            <a:off x="370000" y="5370000"/>
            <a:ext cx="8404000" cy="550000"/>
          </a:xfrm>
          <a:prstGeom prst="roundRect">
            <a:avLst>
              <a:gd name="adj" fmla="val 16667"/>
            </a:avLst>
          </a:prstGeom>
          <a:solidFill>
            <a:srgbClr val="FFF3E0"/>
          </a:solidFill>
          <a:ln w="15875">
            <a:solidFill>
              <a:srgbClr val="E65100"/>
            </a:solidFill>
          </a:ln>
        </p:spPr>
        <p:txBody>
          <a:bodyPr lIns="81000" tIns="27000" rIns="81000" bIns="27000" anchor="ctr"/>
          <a:lstStyle/>
          <a:p>
            <a:pPr algn="ctr" defTabSz="685800"/>
            <a:r>
              <a:rPr lang="fr-FR" sz="1000" b="1">
                <a:solidFill>
                  <a:srgbClr val="E65100"/>
                </a:solidFill>
                <a:latin typeface="Roboto" panose="02000000000000000000" pitchFamily="2" charset="0"/>
              </a:rPr>
              <a:t>À retenir : </a:t>
            </a:r>
            <a:r>
              <a:rPr lang="fr-FR" sz="1000">
                <a:solidFill>
                  <a:srgbClr val="555555"/>
                </a:solidFill>
                <a:latin typeface="Roboto" panose="02000000000000000000" pitchFamily="2" charset="0"/>
              </a:rPr>
              <a:t>La DGF des EPCI combine une dotation d’intercommunalité dynamique (encadrée par un tunnel de 95–120 %) et une dotation de compensation en baisse régulière, écrêtée annuellement par le CFL.</a:t>
            </a:r>
          </a:p>
        </p:txBody>
      </p:sp>
    </p:spTree>
    <p:extLst>
      <p:ext uri="{BB962C8B-B14F-4D97-AF65-F5344CB8AC3E}">
        <p14:creationId xmlns:p14="http://schemas.microsoft.com/office/powerpoint/2010/main" val="1700165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D2173-1E6D-E0B8-BAB6-896921AA81B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F68660-C1AD-A919-B27E-2E538749B46B}"/>
              </a:ext>
            </a:extLst>
          </p:cNvPr>
          <p:cNvSpPr>
            <a:spLocks noGrp="1"/>
          </p:cNvSpPr>
          <p:nvPr>
            <p:ph type="title"/>
          </p:nvPr>
        </p:nvSpPr>
        <p:spPr/>
        <p:txBody>
          <a:bodyPr>
            <a:normAutofit/>
          </a:bodyPr>
          <a:lstStyle/>
          <a:p>
            <a:r>
              <a:rPr lang="fr-FR"/>
              <a:t>Impact </a:t>
            </a:r>
            <a:r>
              <a:rPr lang="fr-FR" dirty="0"/>
              <a:t>des </a:t>
            </a:r>
            <a:r>
              <a:rPr lang="fr-FR"/>
              <a:t>AC </a:t>
            </a:r>
            <a:r>
              <a:rPr lang="fr-FR" dirty="0"/>
              <a:t>sur la DGF de l’EPCI</a:t>
            </a:r>
            <a:r>
              <a:rPr lang="fr-FR"/>
              <a:t> </a:t>
            </a:r>
            <a:r>
              <a:rPr lang="fr-FR" dirty="0"/>
              <a:t>(N+2)</a:t>
            </a:r>
          </a:p>
        </p:txBody>
      </p:sp>
      <p:sp>
        <p:nvSpPr>
          <p:cNvPr id="20" name="FlowBox1"/>
          <p:cNvSpPr/>
          <p:nvPr/>
        </p:nvSpPr>
        <p:spPr>
          <a:xfrm>
            <a:off x="500000" y="1200000"/>
            <a:ext cx="2200000" cy="440000"/>
          </a:xfrm>
          <a:prstGeom prst="roundRect">
            <a:avLst>
              <a:gd name="adj" fmla="val 16667"/>
            </a:avLst>
          </a:prstGeom>
          <a:solidFill>
            <a:srgbClr val="0055A0"/>
          </a:solidFill>
          <a:ln>
            <a:noFill/>
          </a:ln>
        </p:spPr>
        <p:txBody>
          <a:bodyPr lIns="72000" tIns="36000" rIns="72000" bIns="36000" anchor="ctr"/>
          <a:lstStyle/>
          <a:p>
            <a:pPr algn="ctr"/>
            <a:r>
              <a:rPr lang="fr-FR" sz="1450" b="1" dirty="0">
                <a:solidFill>
                  <a:srgbClr val="FFFFFF"/>
                </a:solidFill>
                <a:latin typeface="Roboto" panose="02000000000000000000" pitchFamily="2" charset="0"/>
              </a:rPr>
              <a:t>Évolution des AC</a:t>
            </a:r>
          </a:p>
        </p:txBody>
      </p:sp>
      <p:sp>
        <p:nvSpPr>
          <p:cNvPr id="21" name="Arrow1"/>
          <p:cNvSpPr/>
          <p:nvPr/>
        </p:nvSpPr>
        <p:spPr>
          <a:xfrm>
            <a:off x="2750000" y="1290000"/>
            <a:ext cx="250000" cy="160000"/>
          </a:xfrm>
          <a:prstGeom prst="rightArrow">
            <a:avLst>
              <a:gd name="adj1" fmla="val 50000"/>
              <a:gd name="adj2" fmla="val 50000"/>
            </a:avLst>
          </a:prstGeom>
          <a:solidFill>
            <a:srgbClr val="0070C0"/>
          </a:solidFill>
          <a:ln>
            <a:noFill/>
          </a:ln>
        </p:spPr>
        <p:txBody>
          <a:bodyPr/>
          <a:lstStyle/>
          <a:p>
            <a:endParaRPr lang="fr-FR"/>
          </a:p>
        </p:txBody>
      </p:sp>
      <p:sp>
        <p:nvSpPr>
          <p:cNvPr id="22" name="FlowBox2"/>
          <p:cNvSpPr/>
          <p:nvPr/>
        </p:nvSpPr>
        <p:spPr>
          <a:xfrm>
            <a:off x="3050000" y="1200000"/>
            <a:ext cx="2700000" cy="440000"/>
          </a:xfrm>
          <a:prstGeom prst="roundRect">
            <a:avLst>
              <a:gd name="adj" fmla="val 16667"/>
            </a:avLst>
          </a:prstGeom>
          <a:solidFill>
            <a:srgbClr val="0070C0"/>
          </a:solidFill>
          <a:ln>
            <a:noFill/>
          </a:ln>
        </p:spPr>
        <p:txBody>
          <a:bodyPr lIns="72000" tIns="36000" rIns="72000" bIns="36000" anchor="ctr"/>
          <a:lstStyle/>
          <a:p>
            <a:pPr algn="ctr"/>
            <a:r>
              <a:rPr lang="fr-FR" sz="1450" b="1" dirty="0">
                <a:solidFill>
                  <a:srgbClr val="FFFFFF"/>
                </a:solidFill>
                <a:latin typeface="Roboto" panose="02000000000000000000" pitchFamily="2" charset="0"/>
              </a:rPr>
              <a:t>Coefficient d’intégration fiscale (CIF)</a:t>
            </a:r>
          </a:p>
        </p:txBody>
      </p:sp>
      <p:sp>
        <p:nvSpPr>
          <p:cNvPr id="23" name="Arrow2"/>
          <p:cNvSpPr/>
          <p:nvPr/>
        </p:nvSpPr>
        <p:spPr>
          <a:xfrm>
            <a:off x="5800000" y="1290000"/>
            <a:ext cx="250000" cy="160000"/>
          </a:xfrm>
          <a:prstGeom prst="rightArrow">
            <a:avLst>
              <a:gd name="adj1" fmla="val 50000"/>
              <a:gd name="adj2" fmla="val 50000"/>
            </a:avLst>
          </a:prstGeom>
          <a:solidFill>
            <a:srgbClr val="0070C0"/>
          </a:solidFill>
          <a:ln>
            <a:noFill/>
          </a:ln>
        </p:spPr>
        <p:txBody>
          <a:bodyPr/>
          <a:lstStyle/>
          <a:p>
            <a:endParaRPr lang="fr-FR"/>
          </a:p>
        </p:txBody>
      </p:sp>
      <p:sp>
        <p:nvSpPr>
          <p:cNvPr id="24" name="FlowBox3"/>
          <p:cNvSpPr/>
          <p:nvPr/>
        </p:nvSpPr>
        <p:spPr>
          <a:xfrm>
            <a:off x="6100000" y="1200000"/>
            <a:ext cx="2400000" cy="440000"/>
          </a:xfrm>
          <a:prstGeom prst="roundRect">
            <a:avLst>
              <a:gd name="adj" fmla="val 16667"/>
            </a:avLst>
          </a:prstGeom>
          <a:solidFill>
            <a:srgbClr val="003366"/>
          </a:solidFill>
          <a:ln>
            <a:noFill/>
          </a:ln>
        </p:spPr>
        <p:txBody>
          <a:bodyPr lIns="72000" tIns="36000" rIns="72000" bIns="36000" anchor="ctr"/>
          <a:lstStyle/>
          <a:p>
            <a:pPr algn="ctr"/>
            <a:r>
              <a:rPr lang="fr-FR" sz="1400" b="1" dirty="0">
                <a:solidFill>
                  <a:srgbClr val="FFFFFF"/>
                </a:solidFill>
                <a:latin typeface="Roboto" panose="02000000000000000000" pitchFamily="2" charset="0"/>
              </a:rPr>
              <a:t>Dotation d’intercommunalité (N+2)</a:t>
            </a:r>
          </a:p>
        </p:txBody>
      </p:sp>
      <p:sp>
        <p:nvSpPr>
          <p:cNvPr id="30" name="CIFDef"/>
          <p:cNvSpPr/>
          <p:nvPr/>
        </p:nvSpPr>
        <p:spPr>
          <a:xfrm>
            <a:off x="370000" y="1700000"/>
            <a:ext cx="8404000" cy="700000"/>
          </a:xfrm>
          <a:prstGeom prst="roundRect">
            <a:avLst>
              <a:gd name="adj" fmla="val 8000"/>
            </a:avLst>
          </a:prstGeom>
          <a:solidFill>
            <a:srgbClr val="D6E4F0"/>
          </a:solidFill>
          <a:ln>
            <a:noFill/>
          </a:ln>
        </p:spPr>
        <p:txBody>
          <a:bodyPr lIns="108000" tIns="54000" rIns="108000" bIns="54000" anchor="ctr"/>
          <a:lstStyle/>
          <a:p>
            <a:pPr algn="ctr">
              <a:spcAft>
                <a:spcPts val="200"/>
              </a:spcAft>
            </a:pPr>
            <a:r>
              <a:rPr lang="fr-FR" sz="1150" b="1">
                <a:solidFill>
                  <a:srgbClr val="0055A0"/>
                </a:solidFill>
                <a:latin typeface="Roboto" panose="02000000000000000000" pitchFamily="2" charset="0"/>
              </a:rPr>
              <a:t>Le CIF mesure le poids de la fiscalité de l’EPCI par rapport à la fiscalité totale du territoire</a:t>
            </a:r>
          </a:p>
          <a:p>
            <a:pPr algn="ctr"/>
            <a:r>
              <a:rPr lang="fr-FR" sz="1100">
                <a:solidFill>
                  <a:srgbClr val="444444"/>
                </a:solidFill>
                <a:latin typeface="Roboto" panose="02000000000000000000" pitchFamily="2" charset="0"/>
              </a:rPr>
              <a:t>Il révèle l’importance des charges transférées à la communauté et le montant de fiscalité nécessaire à leur financement</a:t>
            </a:r>
          </a:p>
        </p:txBody>
      </p:sp>
      <p:sp>
        <p:nvSpPr>
          <p:cNvPr id="31" name="FormulaBox"/>
          <p:cNvSpPr/>
          <p:nvPr/>
        </p:nvSpPr>
        <p:spPr>
          <a:xfrm>
            <a:off x="1200000" y="2550000"/>
            <a:ext cx="6744000" cy="1010000"/>
          </a:xfrm>
          <a:prstGeom prst="roundRect">
            <a:avLst>
              <a:gd name="adj" fmla="val 10000"/>
            </a:avLst>
          </a:prstGeom>
          <a:solidFill>
            <a:srgbClr val="FFFFFF"/>
          </a:solidFill>
          <a:ln w="19050">
            <a:solidFill>
              <a:srgbClr val="0055A0"/>
            </a:solidFill>
          </a:ln>
        </p:spPr>
        <p:txBody>
          <a:bodyPr lIns="108000" tIns="54000" rIns="108000" bIns="54000" anchor="ctr"/>
          <a:lstStyle/>
          <a:p>
            <a:pPr algn="ctr">
              <a:spcAft>
                <a:spcPts val="400"/>
              </a:spcAft>
            </a:pPr>
            <a:r>
              <a:rPr lang="fr-FR" sz="1450" b="1" dirty="0">
                <a:solidFill>
                  <a:srgbClr val="0055A0"/>
                </a:solidFill>
                <a:latin typeface="Roboto" panose="02000000000000000000" pitchFamily="2" charset="0"/>
              </a:rPr>
              <a:t>CIF  =  </a:t>
            </a:r>
            <a:r>
              <a:rPr lang="fr-FR" sz="1150" dirty="0">
                <a:solidFill>
                  <a:srgbClr val="333333"/>
                </a:solidFill>
                <a:latin typeface="Roboto" panose="02000000000000000000" pitchFamily="2" charset="0"/>
              </a:rPr>
              <a:t>Fiscalité perçue par l’EPCI </a:t>
            </a:r>
            <a:r>
              <a:rPr lang="fr-FR" sz="1150" b="1" dirty="0">
                <a:solidFill>
                  <a:srgbClr val="B71C1C"/>
                </a:solidFill>
                <a:latin typeface="Roboto" panose="02000000000000000000" pitchFamily="2" charset="0"/>
              </a:rPr>
              <a:t>– AC versées aux communes + AC perçues</a:t>
            </a:r>
            <a:r>
              <a:rPr lang="fr-FR" sz="1150" dirty="0">
                <a:solidFill>
                  <a:srgbClr val="333333"/>
                </a:solidFill>
                <a:latin typeface="Roboto" panose="02000000000000000000" pitchFamily="2" charset="0"/>
              </a:rPr>
              <a:t> – 50 % Dotation de solidarité Communautaire </a:t>
            </a:r>
          </a:p>
          <a:p>
            <a:pPr algn="ctr"/>
            <a:r>
              <a:rPr lang="fr-FR" sz="1150" dirty="0">
                <a:solidFill>
                  <a:srgbClr val="666666"/>
                </a:solidFill>
                <a:latin typeface="Roboto" panose="02000000000000000000" pitchFamily="2" charset="0"/>
              </a:rPr>
              <a:t>─────────────────────────────────────────────────────────────────────────</a:t>
            </a:r>
          </a:p>
          <a:p>
            <a:pPr algn="ctr"/>
            <a:r>
              <a:rPr lang="fr-FR" sz="1150" dirty="0">
                <a:solidFill>
                  <a:srgbClr val="333333"/>
                </a:solidFill>
                <a:latin typeface="Roboto" panose="02000000000000000000" pitchFamily="2" charset="0"/>
              </a:rPr>
              <a:t>Fiscalité perçue par l’EPCI, les communes et les syndicats</a:t>
            </a:r>
          </a:p>
        </p:txBody>
      </p:sp>
      <p:sp>
        <p:nvSpPr>
          <p:cNvPr id="40" name="ColLeftHeader"/>
          <p:cNvSpPr/>
          <p:nvPr/>
        </p:nvSpPr>
        <p:spPr>
          <a:xfrm>
            <a:off x="370000" y="3620000"/>
            <a:ext cx="4050000" cy="380000"/>
          </a:xfrm>
          <a:prstGeom prst="roundRect">
            <a:avLst>
              <a:gd name="adj" fmla="val 14000"/>
            </a:avLst>
          </a:prstGeom>
          <a:solidFill>
            <a:srgbClr val="B71C1C"/>
          </a:solidFill>
          <a:ln>
            <a:noFill/>
          </a:ln>
        </p:spPr>
        <p:txBody>
          <a:bodyPr lIns="72000" tIns="36000" rIns="72000" bIns="36000" anchor="ctr"/>
          <a:lstStyle/>
          <a:p>
            <a:pPr algn="ctr"/>
            <a:r>
              <a:rPr lang="fr-FR" sz="1450" b="1">
                <a:solidFill>
                  <a:srgbClr val="FFFFFF"/>
                </a:solidFill>
                <a:latin typeface="Roboto" panose="02000000000000000000" pitchFamily="2" charset="0"/>
              </a:rPr>
              <a:t>Si l’EPCI verse plus d’AC  ↑</a:t>
            </a:r>
          </a:p>
        </p:txBody>
      </p:sp>
      <p:sp>
        <p:nvSpPr>
          <p:cNvPr id="41" name="ColLeftBody"/>
          <p:cNvSpPr/>
          <p:nvPr/>
        </p:nvSpPr>
        <p:spPr>
          <a:xfrm>
            <a:off x="370000" y="4060000"/>
            <a:ext cx="4050000" cy="1780000"/>
          </a:xfrm>
          <a:prstGeom prst="roundRect">
            <a:avLst>
              <a:gd name="adj" fmla="val 5000"/>
            </a:avLst>
          </a:prstGeom>
          <a:solidFill>
            <a:srgbClr val="FDE8E8"/>
          </a:solidFill>
          <a:ln w="12700">
            <a:solidFill>
              <a:srgbClr val="E0B0B0"/>
            </a:solidFill>
          </a:ln>
        </p:spPr>
        <p:txBody>
          <a:bodyPr lIns="144000" tIns="108000" rIns="144000" bIns="72000" anchor="t"/>
          <a:lstStyle/>
          <a:p>
            <a:pPr algn="ctr">
              <a:spcAft>
                <a:spcPts val="600"/>
              </a:spcAft>
            </a:pPr>
            <a:r>
              <a:rPr lang="fr-FR" sz="1200">
                <a:solidFill>
                  <a:srgbClr val="444444"/>
                </a:solidFill>
                <a:latin typeface="Roboto" panose="02000000000000000000" pitchFamily="2" charset="0"/>
              </a:rPr>
              <a:t>Le numérateur du CIF diminue</a:t>
            </a:r>
          </a:p>
          <a:p>
            <a:pPr algn="ctr">
              <a:spcAft>
                <a:spcPts val="600"/>
              </a:spcAft>
            </a:pPr>
            <a:r>
              <a:rPr lang="fr-FR" sz="1450" b="1">
                <a:solidFill>
                  <a:srgbClr val="0055A0"/>
                </a:solidFill>
                <a:latin typeface="Roboto" panose="02000000000000000000" pitchFamily="2" charset="0"/>
              </a:rPr>
              <a:t>↓ CIF baisse</a:t>
            </a:r>
          </a:p>
          <a:p>
            <a:pPr algn="ctr">
              <a:spcAft>
                <a:spcPts val="600"/>
              </a:spcAft>
            </a:pPr>
            <a:r>
              <a:rPr lang="fr-FR" sz="1200">
                <a:solidFill>
                  <a:srgbClr val="444444"/>
                </a:solidFill>
                <a:latin typeface="Roboto" panose="02000000000000000000" pitchFamily="2" charset="0"/>
              </a:rPr>
              <a:t>↓ Dotation d’intercommunalité baisse</a:t>
            </a:r>
          </a:p>
          <a:p>
            <a:pPr algn="ctr"/>
            <a:r>
              <a:rPr lang="fr-FR" sz="1450" b="1">
                <a:solidFill>
                  <a:srgbClr val="B71C1C"/>
                </a:solidFill>
                <a:latin typeface="Roboto" panose="02000000000000000000" pitchFamily="2" charset="0"/>
              </a:rPr>
              <a:t>DÉFAVORABLE pour l’EPCI </a:t>
            </a:r>
          </a:p>
        </p:txBody>
      </p:sp>
      <p:sp>
        <p:nvSpPr>
          <p:cNvPr id="42" name="ColRightHeader"/>
          <p:cNvSpPr/>
          <p:nvPr/>
        </p:nvSpPr>
        <p:spPr>
          <a:xfrm>
            <a:off x="4620000" y="3620000"/>
            <a:ext cx="4154000" cy="380000"/>
          </a:xfrm>
          <a:prstGeom prst="roundRect">
            <a:avLst>
              <a:gd name="adj" fmla="val 14000"/>
            </a:avLst>
          </a:prstGeom>
          <a:solidFill>
            <a:srgbClr val="1B5E20"/>
          </a:solidFill>
          <a:ln>
            <a:noFill/>
          </a:ln>
        </p:spPr>
        <p:txBody>
          <a:bodyPr lIns="72000" tIns="36000" rIns="72000" bIns="36000" anchor="ctr"/>
          <a:lstStyle/>
          <a:p>
            <a:pPr algn="ctr"/>
            <a:r>
              <a:rPr lang="fr-FR" sz="1450" b="1">
                <a:solidFill>
                  <a:srgbClr val="FFFFFF"/>
                </a:solidFill>
                <a:latin typeface="Roboto" panose="02000000000000000000" pitchFamily="2" charset="0"/>
              </a:rPr>
              <a:t>Si l’EPCI verse moins d’AC  ↓</a:t>
            </a:r>
          </a:p>
        </p:txBody>
      </p:sp>
      <p:sp>
        <p:nvSpPr>
          <p:cNvPr id="43" name="ColRightBody"/>
          <p:cNvSpPr/>
          <p:nvPr/>
        </p:nvSpPr>
        <p:spPr>
          <a:xfrm>
            <a:off x="4620000" y="4060000"/>
            <a:ext cx="4154000" cy="1780000"/>
          </a:xfrm>
          <a:prstGeom prst="roundRect">
            <a:avLst>
              <a:gd name="adj" fmla="val 5000"/>
            </a:avLst>
          </a:prstGeom>
          <a:solidFill>
            <a:srgbClr val="E8F5E9"/>
          </a:solidFill>
          <a:ln w="12700">
            <a:solidFill>
              <a:srgbClr val="A5D6A7"/>
            </a:solidFill>
          </a:ln>
        </p:spPr>
        <p:txBody>
          <a:bodyPr lIns="144000" tIns="108000" rIns="144000" bIns="72000" anchor="t"/>
          <a:lstStyle/>
          <a:p>
            <a:pPr algn="ctr">
              <a:spcAft>
                <a:spcPts val="600"/>
              </a:spcAft>
            </a:pPr>
            <a:r>
              <a:rPr lang="fr-FR" sz="1200">
                <a:solidFill>
                  <a:srgbClr val="444444"/>
                </a:solidFill>
                <a:latin typeface="Roboto" panose="02000000000000000000" pitchFamily="2" charset="0"/>
              </a:rPr>
              <a:t>Le numérateur du CIF augmente</a:t>
            </a:r>
          </a:p>
          <a:p>
            <a:pPr algn="ctr">
              <a:spcAft>
                <a:spcPts val="600"/>
              </a:spcAft>
            </a:pPr>
            <a:r>
              <a:rPr lang="fr-FR" sz="1450" b="1">
                <a:solidFill>
                  <a:srgbClr val="0055A0"/>
                </a:solidFill>
                <a:latin typeface="Roboto" panose="02000000000000000000" pitchFamily="2" charset="0"/>
              </a:rPr>
              <a:t>↑ CIF augmente</a:t>
            </a:r>
          </a:p>
          <a:p>
            <a:pPr algn="ctr">
              <a:spcAft>
                <a:spcPts val="600"/>
              </a:spcAft>
            </a:pPr>
            <a:r>
              <a:rPr lang="fr-FR" sz="1200">
                <a:solidFill>
                  <a:srgbClr val="444444"/>
                </a:solidFill>
                <a:latin typeface="Roboto" panose="02000000000000000000" pitchFamily="2" charset="0"/>
              </a:rPr>
              <a:t>↑ Dotation d’intercommunalité augmente</a:t>
            </a:r>
          </a:p>
          <a:p>
            <a:pPr algn="ctr"/>
            <a:r>
              <a:rPr lang="fr-FR" sz="1450" b="1">
                <a:solidFill>
                  <a:srgbClr val="1B5E20"/>
                </a:solidFill>
                <a:latin typeface="Roboto" panose="02000000000000000000" pitchFamily="2" charset="0"/>
              </a:rPr>
              <a:t>FAVORABLE pour l’EPCI</a:t>
            </a:r>
          </a:p>
        </p:txBody>
      </p:sp>
      <p:sp>
        <p:nvSpPr>
          <p:cNvPr id="50" name="Takeaway"/>
          <p:cNvSpPr/>
          <p:nvPr/>
        </p:nvSpPr>
        <p:spPr>
          <a:xfrm>
            <a:off x="370000" y="6000000"/>
            <a:ext cx="8404000" cy="550000"/>
          </a:xfrm>
          <a:prstGeom prst="roundRect">
            <a:avLst>
              <a:gd name="adj" fmla="val 16667"/>
            </a:avLst>
          </a:prstGeom>
          <a:solidFill>
            <a:srgbClr val="FFF3E0"/>
          </a:solidFill>
          <a:ln w="15875">
            <a:solidFill>
              <a:srgbClr val="E65100"/>
            </a:solidFill>
          </a:ln>
        </p:spPr>
        <p:txBody>
          <a:bodyPr lIns="108000" tIns="36000" rIns="108000" bIns="36000" anchor="ctr"/>
          <a:lstStyle/>
          <a:p>
            <a:pPr algn="ctr"/>
            <a:r>
              <a:rPr lang="fr-FR" sz="1150" b="1">
                <a:solidFill>
                  <a:srgbClr val="E65100"/>
                </a:solidFill>
                <a:latin typeface="Roboto" panose="02000000000000000000" pitchFamily="2" charset="0"/>
              </a:rPr>
              <a:t>À retenir : </a:t>
            </a:r>
            <a:r>
              <a:rPr lang="fr-FR" sz="1150">
                <a:solidFill>
                  <a:srgbClr val="555555"/>
                </a:solidFill>
                <a:latin typeface="Roboto" panose="02000000000000000000" pitchFamily="2" charset="0"/>
              </a:rPr>
              <a:t>Plus l’EPCI verse d’AC à ses communes, moins son CIF est élevé, et donc moins sa dotation d’intercommunalité est favorable — et inversement. La prise en compte du CIF est toutefois plafonnée. </a:t>
            </a:r>
          </a:p>
        </p:txBody>
      </p:sp>
    </p:spTree>
    <p:extLst>
      <p:ext uri="{BB962C8B-B14F-4D97-AF65-F5344CB8AC3E}">
        <p14:creationId xmlns:p14="http://schemas.microsoft.com/office/powerpoint/2010/main" val="1087060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D198D-3450-C425-4674-45E22F35A19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0BEE87B-0DED-9C31-C2AE-0D18DDFC46D7}"/>
              </a:ext>
            </a:extLst>
          </p:cNvPr>
          <p:cNvSpPr>
            <a:spLocks noGrp="1"/>
          </p:cNvSpPr>
          <p:nvPr>
            <p:ph type="title"/>
          </p:nvPr>
        </p:nvSpPr>
        <p:spPr/>
        <p:txBody>
          <a:bodyPr>
            <a:normAutofit fontScale="90000"/>
          </a:bodyPr>
          <a:lstStyle/>
          <a:p>
            <a:r>
              <a:rPr lang="fr-FR"/>
              <a:t>Impact </a:t>
            </a:r>
            <a:r>
              <a:rPr lang="fr-FR" dirty="0"/>
              <a:t>des </a:t>
            </a:r>
            <a:r>
              <a:rPr lang="fr-FR"/>
              <a:t>AC </a:t>
            </a:r>
            <a:r>
              <a:rPr lang="fr-FR" dirty="0"/>
              <a:t>sur la DGF des communes (N+1)</a:t>
            </a:r>
          </a:p>
        </p:txBody>
      </p:sp>
      <p:sp>
        <p:nvSpPr>
          <p:cNvPr id="20" name="FlowBox1"/>
          <p:cNvSpPr/>
          <p:nvPr/>
        </p:nvSpPr>
        <p:spPr>
          <a:xfrm>
            <a:off x="500000" y="1200000"/>
            <a:ext cx="2200000" cy="340000"/>
          </a:xfrm>
          <a:prstGeom prst="roundRect">
            <a:avLst>
              <a:gd name="adj" fmla="val 16667"/>
            </a:avLst>
          </a:prstGeom>
          <a:solidFill>
            <a:srgbClr val="0055A0"/>
          </a:solidFill>
          <a:ln>
            <a:noFill/>
          </a:ln>
        </p:spPr>
        <p:txBody>
          <a:bodyPr lIns="72000" tIns="36000" rIns="72000" bIns="36000" anchor="ctr"/>
          <a:lstStyle/>
          <a:p>
            <a:pPr algn="ctr"/>
            <a:r>
              <a:rPr lang="fr-FR" sz="1450" b="1">
                <a:solidFill>
                  <a:srgbClr val="FFFFFF"/>
                </a:solidFill>
                <a:latin typeface="Roboto" panose="02000000000000000000" pitchFamily="2" charset="0"/>
              </a:rPr>
              <a:t>Évolution des AC</a:t>
            </a:r>
          </a:p>
        </p:txBody>
      </p:sp>
      <p:sp>
        <p:nvSpPr>
          <p:cNvPr id="21" name="Arrow1"/>
          <p:cNvSpPr/>
          <p:nvPr/>
        </p:nvSpPr>
        <p:spPr>
          <a:xfrm>
            <a:off x="2750000" y="1290000"/>
            <a:ext cx="250000" cy="160000"/>
          </a:xfrm>
          <a:prstGeom prst="rightArrow">
            <a:avLst>
              <a:gd name="adj1" fmla="val 50000"/>
              <a:gd name="adj2" fmla="val 50000"/>
            </a:avLst>
          </a:prstGeom>
          <a:solidFill>
            <a:srgbClr val="0070C0"/>
          </a:solidFill>
          <a:ln>
            <a:noFill/>
          </a:ln>
        </p:spPr>
        <p:txBody>
          <a:bodyPr/>
          <a:lstStyle/>
          <a:p>
            <a:endParaRPr lang="fr-FR"/>
          </a:p>
        </p:txBody>
      </p:sp>
      <p:sp>
        <p:nvSpPr>
          <p:cNvPr id="22" name="FlowBox2"/>
          <p:cNvSpPr/>
          <p:nvPr/>
        </p:nvSpPr>
        <p:spPr>
          <a:xfrm>
            <a:off x="3050000" y="1200000"/>
            <a:ext cx="2700000" cy="340000"/>
          </a:xfrm>
          <a:prstGeom prst="roundRect">
            <a:avLst>
              <a:gd name="adj" fmla="val 16667"/>
            </a:avLst>
          </a:prstGeom>
          <a:solidFill>
            <a:srgbClr val="0070C0"/>
          </a:solidFill>
          <a:ln>
            <a:noFill/>
          </a:ln>
        </p:spPr>
        <p:txBody>
          <a:bodyPr lIns="72000" tIns="36000" rIns="72000" bIns="36000" anchor="ctr"/>
          <a:lstStyle/>
          <a:p>
            <a:pPr algn="ctr"/>
            <a:r>
              <a:rPr lang="fr-FR" sz="1450" b="1">
                <a:solidFill>
                  <a:srgbClr val="FFFFFF"/>
                </a:solidFill>
                <a:latin typeface="Roboto" panose="02000000000000000000" pitchFamily="2" charset="0"/>
              </a:rPr>
              <a:t>Potentiel fiscal et financier</a:t>
            </a:r>
          </a:p>
        </p:txBody>
      </p:sp>
      <p:sp>
        <p:nvSpPr>
          <p:cNvPr id="23" name="Arrow2"/>
          <p:cNvSpPr/>
          <p:nvPr/>
        </p:nvSpPr>
        <p:spPr>
          <a:xfrm>
            <a:off x="5800000" y="1290000"/>
            <a:ext cx="250000" cy="160000"/>
          </a:xfrm>
          <a:prstGeom prst="rightArrow">
            <a:avLst>
              <a:gd name="adj1" fmla="val 50000"/>
              <a:gd name="adj2" fmla="val 50000"/>
            </a:avLst>
          </a:prstGeom>
          <a:solidFill>
            <a:srgbClr val="0070C0"/>
          </a:solidFill>
          <a:ln>
            <a:noFill/>
          </a:ln>
        </p:spPr>
        <p:txBody>
          <a:bodyPr/>
          <a:lstStyle/>
          <a:p>
            <a:endParaRPr lang="fr-FR"/>
          </a:p>
        </p:txBody>
      </p:sp>
      <p:sp>
        <p:nvSpPr>
          <p:cNvPr id="24" name="FlowBox3"/>
          <p:cNvSpPr/>
          <p:nvPr/>
        </p:nvSpPr>
        <p:spPr>
          <a:xfrm>
            <a:off x="6100000" y="1200000"/>
            <a:ext cx="2400000" cy="340000"/>
          </a:xfrm>
          <a:prstGeom prst="roundRect">
            <a:avLst>
              <a:gd name="adj" fmla="val 16667"/>
            </a:avLst>
          </a:prstGeom>
          <a:solidFill>
            <a:srgbClr val="003366"/>
          </a:solidFill>
          <a:ln>
            <a:noFill/>
          </a:ln>
        </p:spPr>
        <p:txBody>
          <a:bodyPr lIns="72000" tIns="36000" rIns="72000" bIns="36000" anchor="ctr"/>
          <a:lstStyle/>
          <a:p>
            <a:pPr algn="ctr"/>
            <a:r>
              <a:rPr lang="fr-FR" sz="1450" b="1">
                <a:solidFill>
                  <a:srgbClr val="FFFFFF"/>
                </a:solidFill>
                <a:latin typeface="Roboto" panose="02000000000000000000" pitchFamily="2" charset="0"/>
              </a:rPr>
              <a:t>DGF des communes (N+1)</a:t>
            </a:r>
          </a:p>
        </p:txBody>
      </p:sp>
      <p:sp>
        <p:nvSpPr>
          <p:cNvPr id="30" name="ColHeader1"/>
          <p:cNvSpPr/>
          <p:nvPr/>
        </p:nvSpPr>
        <p:spPr>
          <a:xfrm>
            <a:off x="1220000" y="1700000"/>
            <a:ext cx="3450000" cy="360000"/>
          </a:xfrm>
          <a:prstGeom prst="roundRect">
            <a:avLst>
              <a:gd name="adj" fmla="val 14000"/>
            </a:avLst>
          </a:prstGeom>
          <a:solidFill>
            <a:srgbClr val="0055A0"/>
          </a:solidFill>
          <a:ln>
            <a:noFill/>
          </a:ln>
        </p:spPr>
        <p:txBody>
          <a:bodyPr lIns="72000" tIns="27000" rIns="72000" bIns="27000" anchor="ctr"/>
          <a:lstStyle/>
          <a:p>
            <a:pPr algn="ctr"/>
            <a:r>
              <a:rPr lang="fr-FR" sz="1400" b="1">
                <a:solidFill>
                  <a:srgbClr val="FFFFFF"/>
                </a:solidFill>
                <a:latin typeface="Roboto" panose="02000000000000000000" pitchFamily="2" charset="0"/>
              </a:rPr>
              <a:t>Produits communaux</a:t>
            </a:r>
          </a:p>
          <a:p>
            <a:pPr algn="ctr"/>
            <a:r>
              <a:rPr lang="fr-FR" sz="1250" i="1">
                <a:solidFill>
                  <a:srgbClr val="B0C4DE"/>
                </a:solidFill>
                <a:latin typeface="Roboto" panose="02000000000000000000" pitchFamily="2" charset="0"/>
              </a:rPr>
              <a:t>au numérateur du potentiel fiscal</a:t>
            </a:r>
          </a:p>
        </p:txBody>
      </p:sp>
      <p:sp>
        <p:nvSpPr>
          <p:cNvPr id="31" name="ColHeader2"/>
          <p:cNvSpPr/>
          <p:nvPr/>
        </p:nvSpPr>
        <p:spPr>
          <a:xfrm>
            <a:off x="4870000" y="1700000"/>
            <a:ext cx="3450000" cy="360000"/>
          </a:xfrm>
          <a:prstGeom prst="roundRect">
            <a:avLst>
              <a:gd name="adj" fmla="val 14000"/>
            </a:avLst>
          </a:prstGeom>
          <a:solidFill>
            <a:srgbClr val="0055A0"/>
          </a:solidFill>
          <a:ln>
            <a:noFill/>
          </a:ln>
        </p:spPr>
        <p:txBody>
          <a:bodyPr lIns="72000" tIns="27000" rIns="72000" bIns="27000" anchor="ctr"/>
          <a:lstStyle/>
          <a:p>
            <a:pPr algn="ctr"/>
            <a:r>
              <a:rPr lang="fr-FR" sz="1400" b="1">
                <a:solidFill>
                  <a:srgbClr val="FFFFFF"/>
                </a:solidFill>
                <a:latin typeface="Roboto" panose="02000000000000000000" pitchFamily="2" charset="0"/>
              </a:rPr>
              <a:t>Produits intercommunaux</a:t>
            </a:r>
          </a:p>
          <a:p>
            <a:pPr algn="ctr"/>
            <a:r>
              <a:rPr lang="fr-FR" sz="1250" i="1">
                <a:solidFill>
                  <a:srgbClr val="B0C4DE"/>
                </a:solidFill>
                <a:latin typeface="Roboto" panose="02000000000000000000" pitchFamily="2" charset="0"/>
              </a:rPr>
              <a:t>au numérateur du potentiel fiscal</a:t>
            </a:r>
          </a:p>
        </p:txBody>
      </p:sp>
      <p:sp>
        <p:nvSpPr>
          <p:cNvPr id="32" name="RowLabel1"/>
          <p:cNvSpPr/>
          <p:nvPr/>
        </p:nvSpPr>
        <p:spPr>
          <a:xfrm>
            <a:off x="370000" y="2150000"/>
            <a:ext cx="750000" cy="1350000"/>
          </a:xfrm>
          <a:prstGeom prst="roundRect">
            <a:avLst>
              <a:gd name="adj" fmla="val 8000"/>
            </a:avLst>
          </a:prstGeom>
          <a:solidFill>
            <a:srgbClr val="0070C0"/>
          </a:solidFill>
          <a:ln>
            <a:noFill/>
          </a:ln>
        </p:spPr>
        <p:txBody>
          <a:bodyPr lIns="36000" tIns="36000" rIns="36000" bIns="36000" anchor="ctr"/>
          <a:lstStyle/>
          <a:p>
            <a:pPr algn="ctr"/>
            <a:r>
              <a:rPr lang="fr-FR" sz="1650" b="1">
                <a:solidFill>
                  <a:srgbClr val="FFFFFF"/>
                </a:solidFill>
                <a:latin typeface="Roboto" panose="02000000000000000000" pitchFamily="2" charset="0"/>
              </a:rPr>
              <a:t>AC ↑</a:t>
            </a:r>
          </a:p>
          <a:p>
            <a:pPr algn="ctr"/>
            <a:r>
              <a:rPr lang="fr-FR" sz="1250">
                <a:solidFill>
                  <a:srgbClr val="D6E4F0"/>
                </a:solidFill>
                <a:latin typeface="Roboto" panose="02000000000000000000" pitchFamily="2" charset="0"/>
              </a:rPr>
              <a:t>élevées</a:t>
            </a:r>
          </a:p>
        </p:txBody>
      </p:sp>
      <p:sp>
        <p:nvSpPr>
          <p:cNvPr id="33" name="RowLabel2"/>
          <p:cNvSpPr/>
          <p:nvPr/>
        </p:nvSpPr>
        <p:spPr>
          <a:xfrm>
            <a:off x="370000" y="3600000"/>
            <a:ext cx="750000" cy="1350000"/>
          </a:xfrm>
          <a:prstGeom prst="roundRect">
            <a:avLst>
              <a:gd name="adj" fmla="val 8000"/>
            </a:avLst>
          </a:prstGeom>
          <a:solidFill>
            <a:srgbClr val="0070C0"/>
          </a:solidFill>
          <a:ln>
            <a:noFill/>
          </a:ln>
        </p:spPr>
        <p:txBody>
          <a:bodyPr lIns="36000" tIns="36000" rIns="36000" bIns="36000" anchor="ctr"/>
          <a:lstStyle/>
          <a:p>
            <a:pPr algn="ctr"/>
            <a:r>
              <a:rPr lang="fr-FR" sz="1650" b="1">
                <a:solidFill>
                  <a:srgbClr val="FFFFFF"/>
                </a:solidFill>
                <a:latin typeface="Roboto" panose="02000000000000000000" pitchFamily="2" charset="0"/>
              </a:rPr>
              <a:t>AC ↓</a:t>
            </a:r>
          </a:p>
          <a:p>
            <a:pPr algn="ctr"/>
            <a:r>
              <a:rPr lang="fr-FR" sz="1250">
                <a:solidFill>
                  <a:srgbClr val="D6E4F0"/>
                </a:solidFill>
                <a:latin typeface="Roboto" panose="02000000000000000000" pitchFamily="2" charset="0"/>
              </a:rPr>
              <a:t>faibles</a:t>
            </a:r>
          </a:p>
        </p:txBody>
      </p:sp>
      <p:sp>
        <p:nvSpPr>
          <p:cNvPr id="40" name="CardR1C1"/>
          <p:cNvSpPr/>
          <p:nvPr/>
        </p:nvSpPr>
        <p:spPr>
          <a:xfrm>
            <a:off x="1220000" y="2150000"/>
            <a:ext cx="3450000" cy="1350000"/>
          </a:xfrm>
          <a:prstGeom prst="roundRect">
            <a:avLst>
              <a:gd name="adj" fmla="val 5000"/>
            </a:avLst>
          </a:prstGeom>
          <a:solidFill>
            <a:srgbClr val="FDE8E8"/>
          </a:solidFill>
          <a:ln w="12700">
            <a:solidFill>
              <a:srgbClr val="E0B0B0"/>
            </a:solidFill>
          </a:ln>
        </p:spPr>
        <p:txBody>
          <a:bodyPr lIns="108000" tIns="90000" rIns="108000" bIns="72000" anchor="t"/>
          <a:lstStyle/>
          <a:p>
            <a:pPr algn="l">
              <a:spcAft>
                <a:spcPts val="600"/>
              </a:spcAft>
            </a:pPr>
            <a:r>
              <a:rPr lang="fr-FR" sz="1300">
                <a:solidFill>
                  <a:srgbClr val="444444"/>
                </a:solidFill>
                <a:latin typeface="Roboto" panose="02000000000000000000" pitchFamily="2" charset="0"/>
              </a:rPr>
              <a:t>Les AC viennent en </a:t>
            </a:r>
            <a:r>
              <a:rPr lang="fr-FR" sz="1300" b="1">
                <a:solidFill>
                  <a:srgbClr val="333333"/>
                </a:solidFill>
                <a:latin typeface="Roboto" panose="02000000000000000000" pitchFamily="2" charset="0"/>
              </a:rPr>
              <a:t>addition</a:t>
            </a:r>
            <a:r>
              <a:rPr lang="fr-FR" sz="1300">
                <a:solidFill>
                  <a:srgbClr val="444444"/>
                </a:solidFill>
                <a:latin typeface="Roboto" panose="02000000000000000000" pitchFamily="2" charset="0"/>
              </a:rPr>
              <a:t> des richesses communales</a:t>
            </a:r>
          </a:p>
          <a:p>
            <a:pPr algn="l">
              <a:spcAft>
                <a:spcPts val="800"/>
              </a:spcAft>
            </a:pPr>
            <a:r>
              <a:rPr lang="fr-FR" sz="1300">
                <a:solidFill>
                  <a:srgbClr val="444444"/>
                </a:solidFill>
                <a:latin typeface="Roboto" panose="02000000000000000000" pitchFamily="2" charset="0"/>
              </a:rPr>
              <a:t>→ Potentiel fiscal ↑ augmente</a:t>
            </a:r>
          </a:p>
          <a:p>
            <a:pPr algn="ctr"/>
            <a:r>
              <a:rPr lang="fr-FR" sz="1450" b="1">
                <a:solidFill>
                  <a:srgbClr val="B71C1C"/>
                </a:solidFill>
                <a:latin typeface="Roboto" panose="02000000000000000000" pitchFamily="2" charset="0"/>
              </a:rPr>
              <a:t>DÉFAVORABLE</a:t>
            </a:r>
          </a:p>
        </p:txBody>
      </p:sp>
      <p:sp>
        <p:nvSpPr>
          <p:cNvPr id="41" name="CardR1C2"/>
          <p:cNvSpPr/>
          <p:nvPr/>
        </p:nvSpPr>
        <p:spPr>
          <a:xfrm>
            <a:off x="4870000" y="2150000"/>
            <a:ext cx="3450000" cy="1350000"/>
          </a:xfrm>
          <a:prstGeom prst="roundRect">
            <a:avLst>
              <a:gd name="adj" fmla="val 5000"/>
            </a:avLst>
          </a:prstGeom>
          <a:solidFill>
            <a:srgbClr val="E8F5E9"/>
          </a:solidFill>
          <a:ln w="12700">
            <a:solidFill>
              <a:srgbClr val="A5D6A7"/>
            </a:solidFill>
          </a:ln>
        </p:spPr>
        <p:txBody>
          <a:bodyPr lIns="108000" tIns="90000" rIns="108000" bIns="72000" anchor="t"/>
          <a:lstStyle/>
          <a:p>
            <a:pPr algn="l">
              <a:spcAft>
                <a:spcPts val="600"/>
              </a:spcAft>
            </a:pPr>
            <a:r>
              <a:rPr lang="fr-FR" sz="1300">
                <a:solidFill>
                  <a:srgbClr val="444444"/>
                </a:solidFill>
                <a:latin typeface="Roboto" panose="02000000000000000000" pitchFamily="2" charset="0"/>
              </a:rPr>
              <a:t>Les AC viennent en </a:t>
            </a:r>
            <a:r>
              <a:rPr lang="fr-FR" sz="1300" b="1">
                <a:solidFill>
                  <a:srgbClr val="333333"/>
                </a:solidFill>
                <a:latin typeface="Roboto" panose="02000000000000000000" pitchFamily="2" charset="0"/>
              </a:rPr>
              <a:t>déduction</a:t>
            </a:r>
            <a:r>
              <a:rPr lang="fr-FR" sz="1300">
                <a:solidFill>
                  <a:srgbClr val="444444"/>
                </a:solidFill>
                <a:latin typeface="Roboto" panose="02000000000000000000" pitchFamily="2" charset="0"/>
              </a:rPr>
              <a:t> des produits EPCI à ventiler</a:t>
            </a:r>
          </a:p>
          <a:p>
            <a:pPr algn="l">
              <a:spcAft>
                <a:spcPts val="800"/>
              </a:spcAft>
            </a:pPr>
            <a:r>
              <a:rPr lang="fr-FR" sz="1300">
                <a:solidFill>
                  <a:srgbClr val="444444"/>
                </a:solidFill>
                <a:latin typeface="Roboto" panose="02000000000000000000" pitchFamily="2" charset="0"/>
              </a:rPr>
              <a:t>→ Part EPCI à répartir ↓ diminue</a:t>
            </a:r>
          </a:p>
          <a:p>
            <a:pPr algn="ctr"/>
            <a:r>
              <a:rPr lang="fr-FR" sz="1450" b="1">
                <a:solidFill>
                  <a:srgbClr val="1B5E20"/>
                </a:solidFill>
                <a:latin typeface="Roboto" panose="02000000000000000000" pitchFamily="2" charset="0"/>
              </a:rPr>
              <a:t>FAVORABLE</a:t>
            </a:r>
          </a:p>
        </p:txBody>
      </p:sp>
      <p:sp>
        <p:nvSpPr>
          <p:cNvPr id="42" name="CardR2C1"/>
          <p:cNvSpPr/>
          <p:nvPr/>
        </p:nvSpPr>
        <p:spPr>
          <a:xfrm>
            <a:off x="1220000" y="3600000"/>
            <a:ext cx="3450000" cy="1350000"/>
          </a:xfrm>
          <a:prstGeom prst="roundRect">
            <a:avLst>
              <a:gd name="adj" fmla="val 5000"/>
            </a:avLst>
          </a:prstGeom>
          <a:solidFill>
            <a:srgbClr val="E8F5E9"/>
          </a:solidFill>
          <a:ln w="12700">
            <a:solidFill>
              <a:srgbClr val="A5D6A7"/>
            </a:solidFill>
          </a:ln>
        </p:spPr>
        <p:txBody>
          <a:bodyPr lIns="108000" tIns="90000" rIns="108000" bIns="72000" anchor="t"/>
          <a:lstStyle/>
          <a:p>
            <a:pPr algn="l">
              <a:spcAft>
                <a:spcPts val="600"/>
              </a:spcAft>
            </a:pPr>
            <a:r>
              <a:rPr lang="fr-FR" sz="1300">
                <a:solidFill>
                  <a:srgbClr val="444444"/>
                </a:solidFill>
                <a:latin typeface="Roboto" panose="02000000000000000000" pitchFamily="2" charset="0"/>
              </a:rPr>
              <a:t>Réduit la part des produits communaux</a:t>
            </a:r>
          </a:p>
          <a:p>
            <a:pPr algn="l">
              <a:spcAft>
                <a:spcPts val="800"/>
              </a:spcAft>
            </a:pPr>
            <a:r>
              <a:rPr lang="fr-FR" sz="1300">
                <a:solidFill>
                  <a:srgbClr val="444444"/>
                </a:solidFill>
                <a:latin typeface="Roboto" panose="02000000000000000000" pitchFamily="2" charset="0"/>
              </a:rPr>
              <a:t>→ Potentiel fiscal ↓ diminue</a:t>
            </a:r>
          </a:p>
          <a:p>
            <a:pPr algn="ctr"/>
            <a:r>
              <a:rPr lang="fr-FR" sz="1450" b="1">
                <a:solidFill>
                  <a:srgbClr val="1B5E20"/>
                </a:solidFill>
                <a:latin typeface="Roboto" panose="02000000000000000000" pitchFamily="2" charset="0"/>
              </a:rPr>
              <a:t>FAVORABLE</a:t>
            </a:r>
          </a:p>
        </p:txBody>
      </p:sp>
      <p:sp>
        <p:nvSpPr>
          <p:cNvPr id="43" name="CardR2C2"/>
          <p:cNvSpPr/>
          <p:nvPr/>
        </p:nvSpPr>
        <p:spPr>
          <a:xfrm>
            <a:off x="4870000" y="3600000"/>
            <a:ext cx="3450000" cy="1350000"/>
          </a:xfrm>
          <a:prstGeom prst="roundRect">
            <a:avLst>
              <a:gd name="adj" fmla="val 5000"/>
            </a:avLst>
          </a:prstGeom>
          <a:solidFill>
            <a:srgbClr val="FDE8E8"/>
          </a:solidFill>
          <a:ln w="12700">
            <a:solidFill>
              <a:srgbClr val="E0B0B0"/>
            </a:solidFill>
          </a:ln>
        </p:spPr>
        <p:txBody>
          <a:bodyPr lIns="108000" tIns="90000" rIns="108000" bIns="72000" anchor="t"/>
          <a:lstStyle/>
          <a:p>
            <a:pPr algn="l">
              <a:spcAft>
                <a:spcPts val="600"/>
              </a:spcAft>
            </a:pPr>
            <a:r>
              <a:rPr lang="fr-FR" sz="1300">
                <a:solidFill>
                  <a:srgbClr val="444444"/>
                </a:solidFill>
                <a:latin typeface="Roboto" panose="02000000000000000000" pitchFamily="2" charset="0"/>
              </a:rPr>
              <a:t>Augmente la part EPCI à ventiler au prorata de la population DGF</a:t>
            </a:r>
          </a:p>
          <a:p>
            <a:pPr algn="l">
              <a:spcAft>
                <a:spcPts val="800"/>
              </a:spcAft>
            </a:pPr>
            <a:r>
              <a:rPr lang="fr-FR" sz="1300">
                <a:solidFill>
                  <a:srgbClr val="444444"/>
                </a:solidFill>
                <a:latin typeface="Roboto" panose="02000000000000000000" pitchFamily="2" charset="0"/>
              </a:rPr>
              <a:t>→ Pénalisant pour les communes à forte population</a:t>
            </a:r>
          </a:p>
          <a:p>
            <a:pPr algn="ctr"/>
            <a:r>
              <a:rPr lang="fr-FR" sz="1450" b="1">
                <a:solidFill>
                  <a:srgbClr val="B71C1C"/>
                </a:solidFill>
                <a:latin typeface="Roboto" panose="02000000000000000000" pitchFamily="2" charset="0"/>
              </a:rPr>
              <a:t>DÉFAVORABLE</a:t>
            </a:r>
          </a:p>
        </p:txBody>
      </p:sp>
      <p:sp>
        <p:nvSpPr>
          <p:cNvPr id="50" name="DGFBanner"/>
          <p:cNvSpPr/>
          <p:nvPr/>
        </p:nvSpPr>
        <p:spPr>
          <a:xfrm>
            <a:off x="1022000" y="6317890"/>
            <a:ext cx="7100000" cy="400000"/>
          </a:xfrm>
          <a:prstGeom prst="roundRect">
            <a:avLst>
              <a:gd name="adj" fmla="val 16667"/>
            </a:avLst>
          </a:prstGeom>
          <a:solidFill>
            <a:srgbClr val="D6E4F0"/>
          </a:solidFill>
          <a:ln>
            <a:noFill/>
          </a:ln>
        </p:spPr>
        <p:txBody>
          <a:bodyPr lIns="108000" tIns="36000" rIns="108000" bIns="36000" anchor="ctr"/>
          <a:lstStyle/>
          <a:p>
            <a:pPr algn="ctr"/>
            <a:endParaRPr lang="fr-FR" sz="1300">
              <a:solidFill>
                <a:srgbClr val="333333"/>
              </a:solidFill>
              <a:latin typeface="Roboto" panose="02000000000000000000" pitchFamily="2" charset="0"/>
            </a:endParaRPr>
          </a:p>
        </p:txBody>
      </p:sp>
      <p:sp>
        <p:nvSpPr>
          <p:cNvPr id="51" name="WarningBox"/>
          <p:cNvSpPr/>
          <p:nvPr/>
        </p:nvSpPr>
        <p:spPr>
          <a:xfrm>
            <a:off x="370000" y="5158000"/>
            <a:ext cx="8404000" cy="992000"/>
          </a:xfrm>
          <a:prstGeom prst="roundRect">
            <a:avLst>
              <a:gd name="adj" fmla="val 12000"/>
            </a:avLst>
          </a:prstGeom>
          <a:solidFill>
            <a:srgbClr val="FFF3E0"/>
          </a:solidFill>
          <a:ln w="15875">
            <a:solidFill>
              <a:srgbClr val="E65100"/>
            </a:solidFill>
          </a:ln>
        </p:spPr>
        <p:txBody>
          <a:bodyPr lIns="108000" tIns="36000" rIns="108000" bIns="36000" anchor="ctr"/>
          <a:lstStyle/>
          <a:p>
            <a:pPr algn="ctr"/>
            <a:r>
              <a:rPr lang="fr-FR" sz="1300" b="1">
                <a:solidFill>
                  <a:srgbClr val="E65100"/>
                </a:solidFill>
                <a:latin typeface="Roboto" panose="02000000000000000000" pitchFamily="2" charset="0"/>
              </a:rPr>
              <a:t>Attention – Effets de bord possibles : </a:t>
            </a:r>
            <a:r>
              <a:rPr lang="fr-FR" sz="1300">
                <a:solidFill>
                  <a:srgbClr val="555555"/>
                </a:solidFill>
                <a:latin typeface="Roboto" panose="02000000000000000000" pitchFamily="2" charset="0"/>
              </a:rPr>
              <a:t>l’évolution des AC peut modifier les potentiels fiscaux et entraîner une évolution des dotations:</a:t>
            </a:r>
          </a:p>
          <a:p>
            <a:pPr algn="ctr"/>
            <a:endParaRPr lang="fr-FR" sz="1300">
              <a:solidFill>
                <a:srgbClr val="555555"/>
              </a:solidFill>
              <a:latin typeface="Roboto" panose="02000000000000000000" pitchFamily="2" charset="0"/>
            </a:endParaRPr>
          </a:p>
          <a:p>
            <a:pPr algn="ctr"/>
            <a:r>
              <a:rPr lang="fr-FR" sz="1300">
                <a:solidFill>
                  <a:srgbClr val="555555"/>
                </a:solidFill>
                <a:latin typeface="Roboto" panose="02000000000000000000" pitchFamily="2" charset="0"/>
              </a:rPr>
              <a:t>Impact sur la DGF : écrêtement dotation forfaitaire • éligibilité DSR / DNP • montants péréquation</a:t>
            </a:r>
          </a:p>
          <a:p>
            <a:pPr algn="ctr"/>
            <a:endParaRPr lang="fr-FR" sz="1300">
              <a:solidFill>
                <a:srgbClr val="555555"/>
              </a:solidFill>
              <a:latin typeface="Roboto" panose="02000000000000000000" pitchFamily="2" charset="0"/>
            </a:endParaRPr>
          </a:p>
        </p:txBody>
      </p:sp>
    </p:spTree>
    <p:extLst>
      <p:ext uri="{BB962C8B-B14F-4D97-AF65-F5344CB8AC3E}">
        <p14:creationId xmlns:p14="http://schemas.microsoft.com/office/powerpoint/2010/main" val="30147838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DF20-720A-8C3F-0F86-52AB04E2D0A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C1C311D-1EA4-30FE-1F04-04A20FA2EBC9}"/>
              </a:ext>
            </a:extLst>
          </p:cNvPr>
          <p:cNvSpPr>
            <a:spLocks noGrp="1"/>
          </p:cNvSpPr>
          <p:nvPr>
            <p:ph type="title"/>
          </p:nvPr>
        </p:nvSpPr>
        <p:spPr/>
        <p:txBody>
          <a:bodyPr>
            <a:normAutofit/>
          </a:bodyPr>
          <a:lstStyle/>
          <a:p>
            <a:r>
              <a:rPr lang="fr-FR" dirty="0"/>
              <a:t>Le FPIC : qu’est-ce que c’est ?</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b="0">
                <a:solidFill>
                  <a:srgbClr val="FFFFFF"/>
                </a:solidFill>
              </a:rPr>
              <a:t>Le FPIC (Fonds national de péréquation des ressources intercommunales et communales) est un </a:t>
            </a:r>
            <a:r>
              <a:rPr lang="fr-FR" sz="1450" b="1">
                <a:solidFill>
                  <a:srgbClr val="7EC8E3"/>
                </a:solidFill>
              </a:rPr>
              <a:t>mécanisme de solidarité financière horizontale</a:t>
            </a:r>
            <a:r>
              <a:rPr lang="fr-FR" sz="1450" b="0">
                <a:solidFill>
                  <a:srgbClr val="FFFFFF"/>
                </a:solidFill>
              </a:rPr>
              <a:t> entre territoires, créé en 2012.</a:t>
            </a:r>
          </a:p>
        </p:txBody>
      </p:sp>
      <p:sp>
        <p:nvSpPr>
          <p:cNvPr id="31" name="Card1BG"/>
          <p:cNvSpPr/>
          <p:nvPr/>
        </p:nvSpPr>
        <p:spPr>
          <a:xfrm>
            <a:off x="457200" y="2250000"/>
            <a:ext cx="2590000" cy="22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FONCTIONNEMENT</a:t>
            </a:r>
          </a:p>
          <a:p>
            <a:pPr>
              <a:spcAft>
                <a:spcPts val="600"/>
              </a:spcAft>
            </a:pPr>
            <a:r>
              <a:rPr lang="fr-FR" sz="1800" b="1">
                <a:solidFill>
                  <a:srgbClr val="1B3A5C"/>
                </a:solidFill>
              </a:rPr>
              <a:t>Le principe</a:t>
            </a:r>
          </a:p>
          <a:p>
            <a:pPr>
              <a:lnSpc>
                <a:spcPts val="1600"/>
              </a:lnSpc>
            </a:pPr>
            <a:r>
              <a:rPr lang="fr-FR" sz="1400">
                <a:solidFill>
                  <a:srgbClr val="333333"/>
                </a:solidFill>
              </a:rPr>
              <a:t>Fonctionne à l’échelle du bloc communal (EPCI et communes membres) via un prélèvement sur les territoires les plus favorisés.</a:t>
            </a:r>
          </a:p>
        </p:txBody>
      </p:sp>
      <p:sp>
        <p:nvSpPr>
          <p:cNvPr id="32" name="Card2BG"/>
          <p:cNvSpPr/>
          <p:nvPr/>
        </p:nvSpPr>
        <p:spPr>
          <a:xfrm>
            <a:off x="3277000" y="2250000"/>
            <a:ext cx="2590000" cy="2200000"/>
          </a:xfrm>
          <a:prstGeom prst="roundRect">
            <a:avLst>
              <a:gd name="adj" fmla="val 5000"/>
            </a:avLst>
          </a:prstGeom>
          <a:solidFill>
            <a:srgbClr val="1B3A5C"/>
          </a:solidFill>
          <a:ln w="0">
            <a:noFill/>
          </a:ln>
        </p:spPr>
        <p:txBody>
          <a:bodyPr lIns="144000" tIns="108000" rIns="144000" bIns="108000">
            <a:noAutofit/>
          </a:bodyPr>
          <a:lstStyle/>
          <a:p>
            <a:pPr>
              <a:spcAft>
                <a:spcPts val="200"/>
              </a:spcAft>
            </a:pPr>
            <a:r>
              <a:rPr lang="fr-FR" sz="1150" b="1" cap="all" spc="200">
                <a:solidFill>
                  <a:srgbClr val="7EC8E3"/>
                </a:solidFill>
              </a:rPr>
              <a:t>OBJECTIFS</a:t>
            </a:r>
          </a:p>
          <a:p>
            <a:pPr>
              <a:spcAft>
                <a:spcPts val="600"/>
              </a:spcAft>
            </a:pPr>
            <a:r>
              <a:rPr lang="fr-FR" sz="1800" b="1">
                <a:solidFill>
                  <a:srgbClr val="FFFFFF"/>
                </a:solidFill>
              </a:rPr>
              <a:t>Double vocation</a:t>
            </a:r>
          </a:p>
          <a:p>
            <a:pPr marL="228600" indent="-228600">
              <a:lnSpc>
                <a:spcPts val="1600"/>
              </a:lnSpc>
              <a:spcAft>
                <a:spcPts val="400"/>
              </a:spcAft>
              <a:buFont typeface="Arial" pitchFamily="34" charset="0"/>
              <a:buChar char="▸"/>
            </a:pPr>
            <a:r>
              <a:rPr lang="fr-FR" sz="1400">
                <a:solidFill>
                  <a:srgbClr val="E0EBF5"/>
                </a:solidFill>
              </a:rPr>
              <a:t>Prélever une partie des ressources des territoires les plus favorisés</a:t>
            </a:r>
          </a:p>
          <a:p>
            <a:pPr marL="228600" indent="-228600">
              <a:lnSpc>
                <a:spcPts val="1600"/>
              </a:lnSpc>
              <a:buFont typeface="Arial" pitchFamily="34" charset="0"/>
              <a:buChar char="▸"/>
            </a:pPr>
            <a:r>
              <a:rPr lang="fr-FR" sz="1400">
                <a:solidFill>
                  <a:srgbClr val="E0EBF5"/>
                </a:solidFill>
              </a:rPr>
              <a:t>Redistribuer ces moyens aux territoires les plus fragiles</a:t>
            </a:r>
          </a:p>
        </p:txBody>
      </p:sp>
      <p:sp>
        <p:nvSpPr>
          <p:cNvPr id="33" name="Card3BG"/>
          <p:cNvSpPr/>
          <p:nvPr/>
        </p:nvSpPr>
        <p:spPr>
          <a:xfrm>
            <a:off x="6097000" y="2250000"/>
            <a:ext cx="2590000" cy="22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PÉRIMÈTRE</a:t>
            </a:r>
          </a:p>
          <a:p>
            <a:pPr>
              <a:spcAft>
                <a:spcPts val="600"/>
              </a:spcAft>
            </a:pPr>
            <a:r>
              <a:rPr lang="fr-FR" sz="1800" b="1">
                <a:solidFill>
                  <a:srgbClr val="1B3A5C"/>
                </a:solidFill>
              </a:rPr>
              <a:t>Bloc communal</a:t>
            </a:r>
          </a:p>
          <a:p>
            <a:pPr>
              <a:lnSpc>
                <a:spcPts val="1600"/>
              </a:lnSpc>
              <a:spcAft>
                <a:spcPts val="400"/>
              </a:spcAft>
            </a:pPr>
            <a:r>
              <a:rPr lang="fr-FR" sz="2200" b="1">
                <a:solidFill>
                  <a:srgbClr val="4472C4"/>
                </a:solidFill>
              </a:rPr>
              <a:t>EPCI</a:t>
            </a:r>
          </a:p>
          <a:p>
            <a:pPr>
              <a:spcAft>
                <a:spcPts val="200"/>
              </a:spcAft>
            </a:pPr>
            <a:r>
              <a:rPr lang="fr-FR" sz="1250">
                <a:solidFill>
                  <a:srgbClr val="666666"/>
                </a:solidFill>
              </a:rPr>
              <a:t>Intercommunalités</a:t>
            </a:r>
          </a:p>
          <a:p>
            <a:pPr>
              <a:lnSpc>
                <a:spcPts val="1600"/>
              </a:lnSpc>
              <a:spcAft>
                <a:spcPts val="400"/>
              </a:spcAft>
            </a:pPr>
            <a:r>
              <a:rPr lang="fr-FR" sz="2200" b="1">
                <a:solidFill>
                  <a:srgbClr val="4472C4"/>
                </a:solidFill>
              </a:rPr>
              <a:t>Communes</a:t>
            </a:r>
          </a:p>
          <a:p>
            <a:r>
              <a:rPr lang="fr-FR" sz="1250">
                <a:solidFill>
                  <a:srgbClr val="666666"/>
                </a:solidFill>
              </a:rPr>
              <a:t>Membres</a:t>
            </a:r>
          </a:p>
        </p:txBody>
      </p:sp>
      <p:graphicFrame>
        <p:nvGraphicFramePr>
          <p:cNvPr id="2" name="Tableau 1">
            <a:extLst>
              <a:ext uri="{FF2B5EF4-FFF2-40B4-BE49-F238E27FC236}">
                <a16:creationId xmlns:a16="http://schemas.microsoft.com/office/drawing/2014/main" id="{C6E7DC1A-72FF-186E-5A27-0D2F41AD1B2B}"/>
              </a:ext>
            </a:extLst>
          </p:cNvPr>
          <p:cNvGraphicFramePr>
            <a:graphicFrameLocks noGrp="1"/>
          </p:cNvGraphicFramePr>
          <p:nvPr>
            <p:extLst>
              <p:ext uri="{D42A27DB-BD31-4B8C-83A1-F6EECF244321}">
                <p14:modId xmlns:p14="http://schemas.microsoft.com/office/powerpoint/2010/main" val="3406030853"/>
              </p:ext>
            </p:extLst>
          </p:nvPr>
        </p:nvGraphicFramePr>
        <p:xfrm>
          <a:off x="457200" y="4650000"/>
          <a:ext cx="8344005" cy="727320"/>
        </p:xfrm>
        <a:graphic>
          <a:graphicData uri="http://schemas.openxmlformats.org/drawingml/2006/table">
            <a:tbl>
              <a:tblPr bandRow="1">
                <a:noFill/>
              </a:tblPr>
              <a:tblGrid>
                <a:gridCol w="900000">
                  <a:extLst>
                    <a:ext uri="{9D8B030D-6E8A-4147-A177-3AD203B41FA5}">
                      <a16:colId xmlns:a16="http://schemas.microsoft.com/office/drawing/2014/main" val="1100129655"/>
                    </a:ext>
                  </a:extLst>
                </a:gridCol>
                <a:gridCol w="496267">
                  <a:extLst>
                    <a:ext uri="{9D8B030D-6E8A-4147-A177-3AD203B41FA5}">
                      <a16:colId xmlns:a16="http://schemas.microsoft.com/office/drawing/2014/main" val="3064047697"/>
                    </a:ext>
                  </a:extLst>
                </a:gridCol>
                <a:gridCol w="496267">
                  <a:extLst>
                    <a:ext uri="{9D8B030D-6E8A-4147-A177-3AD203B41FA5}">
                      <a16:colId xmlns:a16="http://schemas.microsoft.com/office/drawing/2014/main" val="2397915521"/>
                    </a:ext>
                  </a:extLst>
                </a:gridCol>
                <a:gridCol w="496267">
                  <a:extLst>
                    <a:ext uri="{9D8B030D-6E8A-4147-A177-3AD203B41FA5}">
                      <a16:colId xmlns:a16="http://schemas.microsoft.com/office/drawing/2014/main" val="2551786250"/>
                    </a:ext>
                  </a:extLst>
                </a:gridCol>
                <a:gridCol w="496267">
                  <a:extLst>
                    <a:ext uri="{9D8B030D-6E8A-4147-A177-3AD203B41FA5}">
                      <a16:colId xmlns:a16="http://schemas.microsoft.com/office/drawing/2014/main" val="4109712991"/>
                    </a:ext>
                  </a:extLst>
                </a:gridCol>
                <a:gridCol w="496267">
                  <a:extLst>
                    <a:ext uri="{9D8B030D-6E8A-4147-A177-3AD203B41FA5}">
                      <a16:colId xmlns:a16="http://schemas.microsoft.com/office/drawing/2014/main" val="2289808432"/>
                    </a:ext>
                  </a:extLst>
                </a:gridCol>
                <a:gridCol w="496267">
                  <a:extLst>
                    <a:ext uri="{9D8B030D-6E8A-4147-A177-3AD203B41FA5}">
                      <a16:colId xmlns:a16="http://schemas.microsoft.com/office/drawing/2014/main" val="2632902379"/>
                    </a:ext>
                  </a:extLst>
                </a:gridCol>
                <a:gridCol w="496267">
                  <a:extLst>
                    <a:ext uri="{9D8B030D-6E8A-4147-A177-3AD203B41FA5}">
                      <a16:colId xmlns:a16="http://schemas.microsoft.com/office/drawing/2014/main" val="683739166"/>
                    </a:ext>
                  </a:extLst>
                </a:gridCol>
                <a:gridCol w="496267">
                  <a:extLst>
                    <a:ext uri="{9D8B030D-6E8A-4147-A177-3AD203B41FA5}">
                      <a16:colId xmlns:a16="http://schemas.microsoft.com/office/drawing/2014/main" val="2474690908"/>
                    </a:ext>
                  </a:extLst>
                </a:gridCol>
                <a:gridCol w="496267">
                  <a:extLst>
                    <a:ext uri="{9D8B030D-6E8A-4147-A177-3AD203B41FA5}">
                      <a16:colId xmlns:a16="http://schemas.microsoft.com/office/drawing/2014/main" val="2670282888"/>
                    </a:ext>
                  </a:extLst>
                </a:gridCol>
                <a:gridCol w="496267">
                  <a:extLst>
                    <a:ext uri="{9D8B030D-6E8A-4147-A177-3AD203B41FA5}">
                      <a16:colId xmlns:a16="http://schemas.microsoft.com/office/drawing/2014/main" val="2052403629"/>
                    </a:ext>
                  </a:extLst>
                </a:gridCol>
                <a:gridCol w="496267">
                  <a:extLst>
                    <a:ext uri="{9D8B030D-6E8A-4147-A177-3AD203B41FA5}">
                      <a16:colId xmlns:a16="http://schemas.microsoft.com/office/drawing/2014/main" val="2057544452"/>
                    </a:ext>
                  </a:extLst>
                </a:gridCol>
                <a:gridCol w="496267">
                  <a:extLst>
                    <a:ext uri="{9D8B030D-6E8A-4147-A177-3AD203B41FA5}">
                      <a16:colId xmlns:a16="http://schemas.microsoft.com/office/drawing/2014/main" val="3090432114"/>
                    </a:ext>
                  </a:extLst>
                </a:gridCol>
                <a:gridCol w="496267">
                  <a:extLst>
                    <a:ext uri="{9D8B030D-6E8A-4147-A177-3AD203B41FA5}">
                      <a16:colId xmlns:a16="http://schemas.microsoft.com/office/drawing/2014/main" val="2289895951"/>
                    </a:ext>
                  </a:extLst>
                </a:gridCol>
                <a:gridCol w="496267">
                  <a:extLst>
                    <a:ext uri="{9D8B030D-6E8A-4147-A177-3AD203B41FA5}">
                      <a16:colId xmlns:a16="http://schemas.microsoft.com/office/drawing/2014/main" val="3295158672"/>
                    </a:ext>
                  </a:extLst>
                </a:gridCol>
                <a:gridCol w="496267">
                  <a:extLst>
                    <a:ext uri="{9D8B030D-6E8A-4147-A177-3AD203B41FA5}">
                      <a16:colId xmlns:a16="http://schemas.microsoft.com/office/drawing/2014/main" val="108038335"/>
                    </a:ext>
                  </a:extLst>
                </a:gridCol>
              </a:tblGrid>
              <a:tr h="220000">
                <a:tc>
                  <a:txBody>
                    <a:bodyPr/>
                    <a:lstStyle/>
                    <a:p>
                      <a:pPr algn="ctr">
                        <a:buNone/>
                      </a:pPr>
                      <a:endParaRP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2012</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2013</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2014</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2015</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2016</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2017</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2018</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2019</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2020</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2021</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2022</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2023</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2024</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2025</a:t>
                      </a:r>
                    </a:p>
                  </a:txBody>
                  <a:tcPr marL="36000" marR="36000" marT="18000" marB="18000" anchor="ctr">
                    <a:lnL w="0">
                      <a:noFill/>
                    </a:lnL>
                    <a:lnR w="0">
                      <a:noFill/>
                    </a:lnR>
                    <a:lnT w="0">
                      <a:noFill/>
                    </a:lnT>
                    <a:lnB w="0">
                      <a:noFill/>
                    </a:lnB>
                    <a:solidFill>
                      <a:srgbClr val="1B3A5C"/>
                    </a:solidFill>
                  </a:tcPr>
                </a:tc>
                <a:tc>
                  <a:txBody>
                    <a:bodyPr/>
                    <a:lstStyle/>
                    <a:p>
                      <a:pPr algn="ctr">
                        <a:buNone/>
                      </a:pPr>
                      <a:r>
                        <a:rPr lang="fr-FR" sz="1250" b="1">
                          <a:solidFill>
                            <a:srgbClr val="FFFFFF"/>
                          </a:solidFill>
                        </a:rPr>
                        <a:t>2026</a:t>
                      </a:r>
                    </a:p>
                  </a:txBody>
                  <a:tcPr marL="36000" marR="36000" marT="18000" marB="18000" anchor="ctr">
                    <a:lnL w="0">
                      <a:noFill/>
                    </a:lnL>
                    <a:lnR w="0">
                      <a:noFill/>
                    </a:lnR>
                    <a:lnT w="0">
                      <a:noFill/>
                    </a:lnT>
                    <a:lnB w="0">
                      <a:noFill/>
                    </a:lnB>
                    <a:solidFill>
                      <a:srgbClr val="1B3A5C"/>
                    </a:solidFill>
                  </a:tcPr>
                </a:tc>
                <a:extLst>
                  <a:ext uri="{0D108BD9-81ED-4DB2-BD59-A6C34878D82A}">
                    <a16:rowId xmlns:a16="http://schemas.microsoft.com/office/drawing/2014/main" val="426704267"/>
                  </a:ext>
                </a:extLst>
              </a:tr>
              <a:tr h="220000">
                <a:tc>
                  <a:txBody>
                    <a:bodyPr/>
                    <a:lstStyle/>
                    <a:p>
                      <a:pPr>
                        <a:buNone/>
                      </a:pPr>
                      <a:r>
                        <a:rPr lang="fr-FR" sz="1150" b="1">
                          <a:solidFill>
                            <a:srgbClr val="1B3A5C"/>
                          </a:solidFill>
                        </a:rPr>
                        <a:t>Montant national</a:t>
                      </a:r>
                    </a:p>
                  </a:txBody>
                  <a:tcPr marL="36000" marR="36000" marT="18000" marB="18000" anchor="ctr">
                    <a:lnL w="0">
                      <a:noFill/>
                    </a:lnL>
                    <a:lnR w="6350">
                      <a:solidFill>
                        <a:srgbClr val="D0DEF0"/>
                      </a:solidFill>
                    </a:lnR>
                    <a:lnT w="0">
                      <a:noFill/>
                    </a:lnT>
                    <a:lnB w="0">
                      <a:noFill/>
                    </a:lnB>
                    <a:solidFill>
                      <a:srgbClr val="F0F6FC"/>
                    </a:solidFill>
                  </a:tcPr>
                </a:tc>
                <a:tc>
                  <a:txBody>
                    <a:bodyPr/>
                    <a:lstStyle/>
                    <a:p>
                      <a:pPr algn="ctr">
                        <a:buNone/>
                      </a:pPr>
                      <a:r>
                        <a:rPr lang="fr-FR" sz="1250">
                          <a:solidFill>
                            <a:srgbClr val="333333"/>
                          </a:solidFill>
                        </a:rPr>
                        <a:t>150 M€</a:t>
                      </a:r>
                    </a:p>
                  </a:txBody>
                  <a:tcPr marL="36000" marR="36000" marT="18000" marB="18000" anchor="ctr">
                    <a:lnL w="6350" cap="flat" cmpd="sng" algn="ctr">
                      <a:solidFill>
                        <a:srgbClr val="D0DEF0"/>
                      </a:solidFill>
                      <a:prstDash val="solid"/>
                      <a:round/>
                      <a:headEnd type="none" w="med" len="med"/>
                      <a:tailEnd type="none" w="med" len="med"/>
                    </a:lnL>
                    <a:lnR w="0">
                      <a:noFill/>
                    </a:lnR>
                    <a:lnT w="0">
                      <a:noFill/>
                    </a:lnT>
                    <a:lnB w="0">
                      <a:noFill/>
                    </a:lnB>
                    <a:solidFill>
                      <a:srgbClr val="E8F0FE"/>
                    </a:solidFill>
                  </a:tcPr>
                </a:tc>
                <a:tc>
                  <a:txBody>
                    <a:bodyPr/>
                    <a:lstStyle/>
                    <a:p>
                      <a:pPr algn="ctr">
                        <a:buNone/>
                      </a:pPr>
                      <a:r>
                        <a:rPr lang="fr-FR" sz="1250">
                          <a:solidFill>
                            <a:srgbClr val="333333"/>
                          </a:solidFill>
                        </a:rPr>
                        <a:t>360 M€</a:t>
                      </a:r>
                    </a:p>
                  </a:txBody>
                  <a:tcPr marL="36000" marR="36000" marT="18000" marB="18000" anchor="ctr">
                    <a:lnL w="0">
                      <a:noFill/>
                    </a:lnL>
                    <a:lnR w="0">
                      <a:noFill/>
                    </a:lnR>
                    <a:lnT w="0">
                      <a:noFill/>
                    </a:lnT>
                    <a:lnB w="0">
                      <a:noFill/>
                    </a:lnB>
                    <a:solidFill>
                      <a:srgbClr val="E8F0FE"/>
                    </a:solidFill>
                  </a:tcPr>
                </a:tc>
                <a:tc>
                  <a:txBody>
                    <a:bodyPr/>
                    <a:lstStyle/>
                    <a:p>
                      <a:pPr algn="ctr">
                        <a:buNone/>
                      </a:pPr>
                      <a:r>
                        <a:rPr lang="fr-FR" sz="1250">
                          <a:solidFill>
                            <a:srgbClr val="333333"/>
                          </a:solidFill>
                        </a:rPr>
                        <a:t>570 M€</a:t>
                      </a:r>
                    </a:p>
                  </a:txBody>
                  <a:tcPr marL="36000" marR="36000" marT="18000" marB="18000" anchor="ctr">
                    <a:lnL w="0">
                      <a:noFill/>
                    </a:lnL>
                    <a:lnR w="0">
                      <a:noFill/>
                    </a:lnR>
                    <a:lnT w="0">
                      <a:noFill/>
                    </a:lnT>
                    <a:lnB w="0">
                      <a:noFill/>
                    </a:lnB>
                    <a:solidFill>
                      <a:srgbClr val="E8F0FE"/>
                    </a:solidFill>
                  </a:tcPr>
                </a:tc>
                <a:tc>
                  <a:txBody>
                    <a:bodyPr/>
                    <a:lstStyle/>
                    <a:p>
                      <a:pPr algn="ctr">
                        <a:buNone/>
                      </a:pPr>
                      <a:r>
                        <a:rPr lang="fr-FR" sz="1250">
                          <a:solidFill>
                            <a:srgbClr val="333333"/>
                          </a:solidFill>
                        </a:rPr>
                        <a:t>780 M€</a:t>
                      </a:r>
                    </a:p>
                  </a:txBody>
                  <a:tcPr marL="36000" marR="36000" marT="18000" marB="18000" anchor="ctr">
                    <a:lnL w="0">
                      <a:noFill/>
                    </a:lnL>
                    <a:lnR w="0">
                      <a:noFill/>
                    </a:lnR>
                    <a:lnT w="0">
                      <a:noFill/>
                    </a:lnT>
                    <a:lnB w="0">
                      <a:noFill/>
                    </a:lnB>
                    <a:solidFill>
                      <a:srgbClr val="E8F0FE"/>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tc>
                  <a:txBody>
                    <a:bodyPr/>
                    <a:lstStyle/>
                    <a:p>
                      <a:pPr algn="ctr">
                        <a:buNone/>
                      </a:pPr>
                      <a:r>
                        <a:rPr lang="fr-FR" sz="1250">
                          <a:solidFill>
                            <a:srgbClr val="333333"/>
                          </a:solidFill>
                        </a:rPr>
                        <a:t>1,0 Md€</a:t>
                      </a:r>
                    </a:p>
                  </a:txBody>
                  <a:tcPr marL="36000" marR="36000" marT="18000" marB="18000" anchor="ctr">
                    <a:lnL w="0">
                      <a:noFill/>
                    </a:lnL>
                    <a:lnR w="0">
                      <a:noFill/>
                    </a:lnR>
                    <a:lnT w="0">
                      <a:noFill/>
                    </a:lnT>
                    <a:lnB w="0">
                      <a:noFill/>
                    </a:lnB>
                    <a:solidFill>
                      <a:srgbClr val="FFFFFF"/>
                    </a:solidFill>
                  </a:tcPr>
                </a:tc>
                <a:extLst>
                  <a:ext uri="{0D108BD9-81ED-4DB2-BD59-A6C34878D82A}">
                    <a16:rowId xmlns:a16="http://schemas.microsoft.com/office/drawing/2014/main" val="4073495860"/>
                  </a:ext>
                </a:extLst>
              </a:tr>
            </a:tbl>
          </a:graphicData>
        </a:graphic>
      </p:graphicFrame>
      <p:sp>
        <p:nvSpPr>
          <p:cNvPr id="40" name="Label1"/>
          <p:cNvSpPr txBox="1"/>
          <p:nvPr/>
        </p:nvSpPr>
        <p:spPr>
          <a:xfrm>
            <a:off x="900000" y="5400000"/>
            <a:ext cx="1800000" cy="250000"/>
          </a:xfrm>
          <a:prstGeom prst="rect">
            <a:avLst/>
          </a:prstGeom>
          <a:noFill/>
        </p:spPr>
        <p:txBody>
          <a:bodyPr lIns="0" tIns="0" rIns="0" bIns="0"/>
          <a:lstStyle/>
          <a:p>
            <a:pPr algn="ctr"/>
            <a:r>
              <a:rPr lang="fr-FR" sz="1150" i="1">
                <a:solidFill>
                  <a:srgbClr val="4472C4"/>
                </a:solidFill>
              </a:rPr>
              <a:t>Montée en charge</a:t>
            </a:r>
          </a:p>
        </p:txBody>
      </p:sp>
      <p:sp>
        <p:nvSpPr>
          <p:cNvPr id="41" name="Label2"/>
          <p:cNvSpPr txBox="1"/>
          <p:nvPr/>
        </p:nvSpPr>
        <p:spPr>
          <a:xfrm>
            <a:off x="4500000" y="5400000"/>
            <a:ext cx="2800000" cy="250000"/>
          </a:xfrm>
          <a:prstGeom prst="rect">
            <a:avLst/>
          </a:prstGeom>
          <a:noFill/>
        </p:spPr>
        <p:txBody>
          <a:bodyPr lIns="0" tIns="0" rIns="0" bIns="0"/>
          <a:lstStyle/>
          <a:p>
            <a:pPr algn="ctr"/>
            <a:r>
              <a:rPr lang="fr-FR" sz="1150" i="1">
                <a:solidFill>
                  <a:srgbClr val="1B3A5C"/>
                </a:solidFill>
              </a:rPr>
              <a:t>Stabilisé à 1 Md€ depuis 2016</a:t>
            </a:r>
          </a:p>
        </p:txBody>
      </p:sp>
    </p:spTree>
    <p:extLst>
      <p:ext uri="{BB962C8B-B14F-4D97-AF65-F5344CB8AC3E}">
        <p14:creationId xmlns:p14="http://schemas.microsoft.com/office/powerpoint/2010/main" val="3408060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a:t>Le FPIC : Pourquoi mon territoire contribue-t-il ?</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Un territoire intercommunal devient contributeur lorsque son </a:t>
            </a:r>
            <a:r>
              <a:rPr lang="fr-FR" sz="1650" b="1">
                <a:solidFill>
                  <a:srgbClr val="7EC8E3"/>
                </a:solidFill>
              </a:rPr>
              <a:t>potentiel financier agrégé dépasse 90 % de la moyenne nationale</a:t>
            </a:r>
          </a:p>
        </p:txBody>
      </p:sp>
      <p:sp>
        <p:nvSpPr>
          <p:cNvPr id="31" name="Card1"/>
          <p:cNvSpPr/>
          <p:nvPr/>
        </p:nvSpPr>
        <p:spPr>
          <a:xfrm>
            <a:off x="457200" y="2250000"/>
            <a:ext cx="2590000" cy="27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DÉCLENCHEUR</a:t>
            </a:r>
          </a:p>
          <a:p>
            <a:pPr>
              <a:spcAft>
                <a:spcPts val="600"/>
              </a:spcAft>
            </a:pPr>
            <a:r>
              <a:rPr lang="fr-FR" sz="1800" b="1">
                <a:solidFill>
                  <a:srgbClr val="1B3A5C"/>
                </a:solidFill>
              </a:rPr>
              <a:t>Le potentiel financier agrégé</a:t>
            </a:r>
          </a:p>
          <a:p>
            <a:pPr>
              <a:lnSpc>
                <a:spcPts val="1600"/>
              </a:lnSpc>
              <a:spcAft>
                <a:spcPts val="400"/>
              </a:spcAft>
            </a:pPr>
            <a:r>
              <a:rPr lang="fr-FR" sz="1400">
                <a:solidFill>
                  <a:srgbClr val="333333"/>
                </a:solidFill>
              </a:rPr>
              <a:t>Correspond à la richesse de l’EPCI et de l’ensemble des communes membres.</a:t>
            </a:r>
          </a:p>
          <a:p>
            <a:pPr>
              <a:lnSpc>
                <a:spcPts val="1600"/>
              </a:lnSpc>
            </a:pPr>
            <a:r>
              <a:rPr lang="fr-FR" sz="1400">
                <a:solidFill>
                  <a:srgbClr val="333333"/>
                </a:solidFill>
              </a:rPr>
              <a:t>Il mesure la richesse fiscale, les dotations et les capacités financières globales du bloc communal.</a:t>
            </a:r>
          </a:p>
        </p:txBody>
      </p:sp>
      <p:sp>
        <p:nvSpPr>
          <p:cNvPr id="32" name="Card2"/>
          <p:cNvSpPr/>
          <p:nvPr/>
        </p:nvSpPr>
        <p:spPr>
          <a:xfrm>
            <a:off x="3277000" y="2250000"/>
            <a:ext cx="2590000" cy="2700000"/>
          </a:xfrm>
          <a:prstGeom prst="roundRect">
            <a:avLst>
              <a:gd name="adj" fmla="val 5000"/>
            </a:avLst>
          </a:prstGeom>
          <a:solidFill>
            <a:srgbClr val="1B3A5C"/>
          </a:solidFill>
          <a:ln w="0">
            <a:noFill/>
          </a:ln>
        </p:spPr>
        <p:txBody>
          <a:bodyPr lIns="144000" tIns="108000" rIns="144000" bIns="108000">
            <a:noAutofit/>
          </a:bodyPr>
          <a:lstStyle/>
          <a:p>
            <a:pPr>
              <a:spcAft>
                <a:spcPts val="200"/>
              </a:spcAft>
            </a:pPr>
            <a:r>
              <a:rPr lang="fr-FR" sz="1150" b="1" cap="all" spc="200">
                <a:solidFill>
                  <a:srgbClr val="7EC8E3"/>
                </a:solidFill>
              </a:rPr>
              <a:t>CALCUL DU PRÉLÈVEMENT</a:t>
            </a:r>
          </a:p>
          <a:p>
            <a:pPr>
              <a:spcAft>
                <a:spcPts val="600"/>
              </a:spcAft>
            </a:pPr>
            <a:r>
              <a:rPr lang="fr-FR" sz="1800" b="1">
                <a:solidFill>
                  <a:srgbClr val="FFFFFF"/>
                </a:solidFill>
              </a:rPr>
              <a:t>Deux facteurs clés</a:t>
            </a:r>
          </a:p>
          <a:p>
            <a:pPr>
              <a:spcAft>
                <a:spcPts val="600"/>
              </a:spcAft>
            </a:pPr>
            <a:r>
              <a:rPr lang="fr-FR" sz="3000" b="1">
                <a:solidFill>
                  <a:srgbClr val="7EC8E3"/>
                </a:solidFill>
              </a:rPr>
              <a:t>75 %</a:t>
            </a:r>
            <a:r>
              <a:rPr lang="fr-FR" sz="1400">
                <a:solidFill>
                  <a:srgbClr val="E0EBF5"/>
                </a:solidFill>
              </a:rPr>
              <a:t>  potentiel financier</a:t>
            </a:r>
          </a:p>
          <a:p>
            <a:pPr>
              <a:spcAft>
                <a:spcPts val="200"/>
              </a:spcAft>
            </a:pPr>
            <a:r>
              <a:rPr lang="fr-FR" sz="3000" b="1">
                <a:solidFill>
                  <a:srgbClr val="7EC8E3"/>
                </a:solidFill>
              </a:rPr>
              <a:t>25 %</a:t>
            </a:r>
            <a:r>
              <a:rPr lang="fr-FR" sz="1400">
                <a:solidFill>
                  <a:srgbClr val="E0EBF5"/>
                </a:solidFill>
              </a:rPr>
              <a:t>  revenu moyen/hab.</a:t>
            </a:r>
          </a:p>
        </p:txBody>
      </p:sp>
      <p:sp>
        <p:nvSpPr>
          <p:cNvPr id="33" name="Card3"/>
          <p:cNvSpPr/>
          <p:nvPr/>
        </p:nvSpPr>
        <p:spPr>
          <a:xfrm>
            <a:off x="6097000" y="2250000"/>
            <a:ext cx="2590000" cy="27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À RETENIR</a:t>
            </a:r>
          </a:p>
          <a:p>
            <a:pPr>
              <a:spcAft>
                <a:spcPts val="600"/>
              </a:spcAft>
            </a:pPr>
            <a:r>
              <a:rPr lang="fr-FR" sz="1800" b="1">
                <a:solidFill>
                  <a:srgbClr val="1B3A5C"/>
                </a:solidFill>
              </a:rPr>
              <a:t>Logique d’ensemble</a:t>
            </a:r>
          </a:p>
          <a:p>
            <a:pPr>
              <a:lnSpc>
                <a:spcPts val="1600"/>
              </a:lnSpc>
            </a:pPr>
            <a:r>
              <a:rPr lang="fr-FR" sz="1400">
                <a:solidFill>
                  <a:srgbClr val="333333"/>
                </a:solidFill>
              </a:rPr>
              <a:t>Un territoire peut contribuer </a:t>
            </a:r>
            <a:r>
              <a:rPr lang="fr-FR" sz="1400" b="1">
                <a:solidFill>
                  <a:srgbClr val="1B3A5C"/>
                </a:solidFill>
              </a:rPr>
              <a:t>même avec certaines communes fragiles</a:t>
            </a:r>
            <a:r>
              <a:rPr lang="fr-FR" sz="1400">
                <a:solidFill>
                  <a:srgbClr val="333333"/>
                </a:solidFill>
              </a:rPr>
              <a:t>, dès lors que l’ensemble intercommunal apparaît plus favorisé que la moyenne nationale.</a:t>
            </a:r>
          </a:p>
        </p:txBody>
      </p:sp>
      <p:sp>
        <p:nvSpPr>
          <p:cNvPr id="40" name="Callout90"/>
          <p:cNvSpPr/>
          <p:nvPr/>
        </p:nvSpPr>
        <p:spPr>
          <a:xfrm>
            <a:off x="457200" y="5150000"/>
            <a:ext cx="8229600" cy="55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Seuil de contribution : Potentiel financier agrégé par habitant </a:t>
            </a:r>
            <a:r>
              <a:rPr lang="fr-FR" sz="1650" b="1">
                <a:solidFill>
                  <a:srgbClr val="1B3A5C"/>
                </a:solidFill>
              </a:rPr>
              <a:t>&gt; 90 %</a:t>
            </a:r>
            <a:r>
              <a:rPr lang="fr-FR" sz="1400" i="1">
                <a:solidFill>
                  <a:srgbClr val="1B3A5C"/>
                </a:solidFill>
              </a:rPr>
              <a:t> de la moyenne nationale</a:t>
            </a:r>
          </a:p>
        </p:txBody>
      </p:sp>
    </p:spTree>
    <p:extLst>
      <p:ext uri="{BB962C8B-B14F-4D97-AF65-F5344CB8AC3E}">
        <p14:creationId xmlns:p14="http://schemas.microsoft.com/office/powerpoint/2010/main" val="1234567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a:t>Le FPIC : Pourquoi mon territoire bénéficie-t-il ?</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Les reversements bénéficient à environ </a:t>
            </a:r>
            <a:r>
              <a:rPr lang="fr-FR" sz="1800" b="1">
                <a:solidFill>
                  <a:srgbClr val="7EC8E3"/>
                </a:solidFill>
              </a:rPr>
              <a:t>60 % des territoires intercommunaux</a:t>
            </a:r>
            <a:r>
              <a:rPr lang="fr-FR" sz="1450">
                <a:solidFill>
                  <a:srgbClr val="FFFFFF"/>
                </a:solidFill>
              </a:rPr>
              <a:t>, classés selon un indice synthétique national</a:t>
            </a:r>
          </a:p>
        </p:txBody>
      </p:sp>
      <p:sp>
        <p:nvSpPr>
          <p:cNvPr id="35" name="SectionLabel"/>
          <p:cNvSpPr txBox="1"/>
          <p:nvPr/>
        </p:nvSpPr>
        <p:spPr>
          <a:xfrm>
            <a:off x="457200" y="2200000"/>
            <a:ext cx="8229600" cy="350000"/>
          </a:xfrm>
          <a:prstGeom prst="rect">
            <a:avLst/>
          </a:prstGeom>
          <a:noFill/>
        </p:spPr>
        <p:txBody>
          <a:bodyPr lIns="0" tIns="0" rIns="0" bIns="0" anchor="b"/>
          <a:lstStyle/>
          <a:p>
            <a:r>
              <a:rPr lang="fr-FR" sz="1450" b="1">
                <a:solidFill>
                  <a:srgbClr val="1B3A5C"/>
                </a:solidFill>
              </a:rPr>
              <a:t>Critères de classement des bénéficiaires</a:t>
            </a:r>
          </a:p>
        </p:txBody>
      </p:sp>
      <p:sp>
        <p:nvSpPr>
          <p:cNvPr id="31" name="Card1"/>
          <p:cNvSpPr/>
          <p:nvPr/>
        </p:nvSpPr>
        <p:spPr>
          <a:xfrm>
            <a:off x="457200" y="2650000"/>
            <a:ext cx="2590000" cy="2300000"/>
          </a:xfrm>
          <a:prstGeom prst="roundRect">
            <a:avLst>
              <a:gd name="adj" fmla="val 5000"/>
            </a:avLst>
          </a:prstGeom>
          <a:solidFill>
            <a:srgbClr val="1B3A5C"/>
          </a:solidFill>
          <a:ln w="0">
            <a:noFill/>
          </a:ln>
        </p:spPr>
        <p:txBody>
          <a:bodyPr lIns="144000" tIns="108000" rIns="144000" bIns="108000">
            <a:noAutofit/>
          </a:bodyPr>
          <a:lstStyle/>
          <a:p>
            <a:pPr>
              <a:spcAft>
                <a:spcPts val="200"/>
              </a:spcAft>
            </a:pPr>
            <a:r>
              <a:rPr lang="fr-FR" sz="1150" b="1" cap="all" spc="200">
                <a:solidFill>
                  <a:srgbClr val="7EC8E3"/>
                </a:solidFill>
              </a:rPr>
              <a:t>PONDÉRATION PRINCIPALE</a:t>
            </a:r>
          </a:p>
          <a:p>
            <a:pPr>
              <a:spcAft>
                <a:spcPts val="200"/>
              </a:spcAft>
            </a:pPr>
            <a:r>
              <a:rPr lang="fr-FR" sz="4200" b="1">
                <a:solidFill>
                  <a:srgbClr val="7EC8E3"/>
                </a:solidFill>
              </a:rPr>
              <a:t>60 %</a:t>
            </a:r>
          </a:p>
          <a:p>
            <a:pPr>
              <a:spcAft>
                <a:spcPts val="400"/>
              </a:spcAft>
            </a:pPr>
            <a:r>
              <a:rPr lang="fr-FR" sz="1650" b="1">
                <a:solidFill>
                  <a:srgbClr val="FFFFFF"/>
                </a:solidFill>
              </a:rPr>
              <a:t>Revenu par habitant</a:t>
            </a:r>
          </a:p>
          <a:p>
            <a:pPr>
              <a:lnSpc>
                <a:spcPts val="1500"/>
              </a:lnSpc>
            </a:pPr>
            <a:r>
              <a:rPr lang="fr-FR" sz="1300">
                <a:solidFill>
                  <a:srgbClr val="E0EBF5"/>
                </a:solidFill>
              </a:rPr>
              <a:t>Prise en compte du niveau de richesse des habitants du territoire.</a:t>
            </a:r>
          </a:p>
        </p:txBody>
      </p:sp>
      <p:sp>
        <p:nvSpPr>
          <p:cNvPr id="32" name="Card2"/>
          <p:cNvSpPr/>
          <p:nvPr/>
        </p:nvSpPr>
        <p:spPr>
          <a:xfrm>
            <a:off x="3277000" y="2650000"/>
            <a:ext cx="2590000" cy="23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RICHESSE FINANCIÈRE</a:t>
            </a:r>
          </a:p>
          <a:p>
            <a:pPr>
              <a:spcAft>
                <a:spcPts val="200"/>
              </a:spcAft>
            </a:pPr>
            <a:r>
              <a:rPr lang="fr-FR" sz="4200" b="1">
                <a:solidFill>
                  <a:srgbClr val="1B3A5C"/>
                </a:solidFill>
              </a:rPr>
              <a:t>20 %</a:t>
            </a:r>
          </a:p>
          <a:p>
            <a:pPr>
              <a:spcAft>
                <a:spcPts val="400"/>
              </a:spcAft>
            </a:pPr>
            <a:r>
              <a:rPr lang="fr-FR" sz="1650" b="1">
                <a:solidFill>
                  <a:srgbClr val="1B3A5C"/>
                </a:solidFill>
              </a:rPr>
              <a:t>Potentiel financier agrégé</a:t>
            </a:r>
          </a:p>
          <a:p>
            <a:pPr>
              <a:lnSpc>
                <a:spcPts val="1500"/>
              </a:lnSpc>
            </a:pPr>
            <a:r>
              <a:rPr lang="fr-FR" sz="1300">
                <a:solidFill>
                  <a:srgbClr val="333333"/>
                </a:solidFill>
              </a:rPr>
              <a:t>Richesse financière consolidée : EPCI + ∑ communes membres.</a:t>
            </a:r>
          </a:p>
        </p:txBody>
      </p:sp>
      <p:sp>
        <p:nvSpPr>
          <p:cNvPr id="33" name="Card3"/>
          <p:cNvSpPr/>
          <p:nvPr/>
        </p:nvSpPr>
        <p:spPr>
          <a:xfrm>
            <a:off x="6097000" y="2650000"/>
            <a:ext cx="2590000" cy="2300000"/>
          </a:xfrm>
          <a:prstGeom prst="roundRect">
            <a:avLst>
              <a:gd name="adj" fmla="val 5000"/>
            </a:avLst>
          </a:prstGeom>
          <a:solidFill>
            <a:srgbClr val="F0F6FC"/>
          </a:solidFill>
          <a:ln w="12700">
            <a:solidFill>
              <a:srgbClr val="D0DEF0"/>
            </a:solidFill>
          </a:ln>
        </p:spPr>
        <p:txBody>
          <a:bodyPr lIns="144000" tIns="108000" rIns="144000" bIns="108000">
            <a:noAutofit/>
          </a:bodyPr>
          <a:lstStyle/>
          <a:p>
            <a:pPr>
              <a:spcAft>
                <a:spcPts val="200"/>
              </a:spcAft>
            </a:pPr>
            <a:r>
              <a:rPr lang="fr-FR" sz="1150" b="1" cap="all" spc="200">
                <a:solidFill>
                  <a:srgbClr val="4472C4"/>
                </a:solidFill>
              </a:rPr>
              <a:t>FISCALITÉ LOCALE</a:t>
            </a:r>
          </a:p>
          <a:p>
            <a:pPr>
              <a:spcAft>
                <a:spcPts val="200"/>
              </a:spcAft>
            </a:pPr>
            <a:r>
              <a:rPr lang="fr-FR" sz="4200" b="1">
                <a:solidFill>
                  <a:srgbClr val="1B3A5C"/>
                </a:solidFill>
              </a:rPr>
              <a:t>20 %</a:t>
            </a:r>
          </a:p>
          <a:p>
            <a:pPr>
              <a:spcAft>
                <a:spcPts val="400"/>
              </a:spcAft>
            </a:pPr>
            <a:r>
              <a:rPr lang="fr-FR" sz="1650" b="1">
                <a:solidFill>
                  <a:srgbClr val="1B3A5C"/>
                </a:solidFill>
              </a:rPr>
              <a:t>Effort fiscal</a:t>
            </a:r>
          </a:p>
          <a:p>
            <a:pPr>
              <a:lnSpc>
                <a:spcPts val="1500"/>
              </a:lnSpc>
            </a:pPr>
            <a:r>
              <a:rPr lang="fr-FR" sz="1300">
                <a:solidFill>
                  <a:srgbClr val="333333"/>
                </a:solidFill>
              </a:rPr>
              <a:t>Prise en compte des territoires ayant déjà fortement mobilisé la fiscalité locale.</a:t>
            </a:r>
          </a:p>
        </p:txBody>
      </p:sp>
      <p:sp>
        <p:nvSpPr>
          <p:cNvPr id="40" name="SummaryBar"/>
          <p:cNvSpPr/>
          <p:nvPr/>
        </p:nvSpPr>
        <p:spPr>
          <a:xfrm>
            <a:off x="457200" y="5150000"/>
            <a:ext cx="8229600" cy="55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Indice synthétique = </a:t>
            </a:r>
            <a:r>
              <a:rPr lang="fr-FR" sz="1400" b="1">
                <a:solidFill>
                  <a:srgbClr val="1B3A5C"/>
                </a:solidFill>
              </a:rPr>
              <a:t>60 % revenu/hab.</a:t>
            </a:r>
            <a:r>
              <a:rPr lang="fr-FR" sz="1400" i="1">
                <a:solidFill>
                  <a:srgbClr val="1B3A5C"/>
                </a:solidFill>
              </a:rPr>
              <a:t>  +  </a:t>
            </a:r>
            <a:r>
              <a:rPr lang="fr-FR" sz="1400" b="1">
                <a:solidFill>
                  <a:srgbClr val="1B3A5C"/>
                </a:solidFill>
              </a:rPr>
              <a:t>20 % potentiel financier</a:t>
            </a:r>
            <a:r>
              <a:rPr lang="fr-FR" sz="1400" i="1">
                <a:solidFill>
                  <a:srgbClr val="1B3A5C"/>
                </a:solidFill>
              </a:rPr>
              <a:t>  +  </a:t>
            </a:r>
            <a:r>
              <a:rPr lang="fr-FR" sz="1400" b="1">
                <a:solidFill>
                  <a:srgbClr val="1B3A5C"/>
                </a:solidFill>
              </a:rPr>
              <a:t>20 % effort fiscal</a:t>
            </a:r>
          </a:p>
        </p:txBody>
      </p:sp>
    </p:spTree>
    <p:extLst>
      <p:ext uri="{BB962C8B-B14F-4D97-AF65-F5344CB8AC3E}">
        <p14:creationId xmlns:p14="http://schemas.microsoft.com/office/powerpoint/2010/main" val="1234567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6E29D-83E5-D558-9F67-989705BDA1B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33373C1-B3B9-436F-3945-004B34661996}"/>
              </a:ext>
            </a:extLst>
          </p:cNvPr>
          <p:cNvSpPr>
            <a:spLocks noGrp="1"/>
          </p:cNvSpPr>
          <p:nvPr>
            <p:ph type="title"/>
          </p:nvPr>
        </p:nvSpPr>
        <p:spPr/>
        <p:txBody>
          <a:bodyPr>
            <a:normAutofit/>
          </a:bodyPr>
          <a:lstStyle/>
          <a:p>
            <a:r>
              <a:rPr lang="fr-FR" dirty="0"/>
              <a:t>Répartition Communes</a:t>
            </a:r>
            <a:r>
              <a:rPr lang="fr-FR"/>
              <a:t> </a:t>
            </a:r>
            <a:r>
              <a:rPr lang="fr-FR" dirty="0"/>
              <a:t>/ </a:t>
            </a:r>
            <a:r>
              <a:rPr lang="fr-FR"/>
              <a:t>Interco</a:t>
            </a:r>
            <a:endParaRPr lang="fr-FR" dirty="0"/>
          </a:p>
        </p:txBody>
      </p:sp>
      <p:sp>
        <p:nvSpPr>
          <p:cNvPr id="20" name="Banner"/>
          <p:cNvSpPr/>
          <p:nvPr/>
        </p:nvSpPr>
        <p:spPr>
          <a:xfrm>
            <a:off x="370000" y="1250000"/>
            <a:ext cx="8404000" cy="380000"/>
          </a:xfrm>
          <a:prstGeom prst="roundRect">
            <a:avLst>
              <a:gd name="adj" fmla="val 10000"/>
            </a:avLst>
          </a:prstGeom>
          <a:solidFill>
            <a:srgbClr val="0055A0"/>
          </a:solidFill>
          <a:ln>
            <a:noFill/>
          </a:ln>
        </p:spPr>
        <p:txBody>
          <a:bodyPr lIns="91440" tIns="45720" rIns="91440" bIns="45720" anchor="ctr"/>
          <a:lstStyle/>
          <a:p>
            <a:pPr algn="ctr"/>
            <a:r>
              <a:rPr lang="fr-FR" sz="1650" b="1">
                <a:solidFill>
                  <a:srgbClr val="FFFFFF"/>
                </a:solidFill>
                <a:latin typeface="Roboto" panose="02000000000000000000" pitchFamily="2" charset="0"/>
              </a:rPr>
              <a:t>Répartition du FPIC entre EPCI et Communes membres</a:t>
            </a:r>
          </a:p>
        </p:txBody>
      </p:sp>
      <p:sp>
        <p:nvSpPr>
          <p:cNvPr id="30" name="Col1Header"/>
          <p:cNvSpPr/>
          <p:nvPr/>
        </p:nvSpPr>
        <p:spPr>
          <a:xfrm>
            <a:off x="370000" y="1780000"/>
            <a:ext cx="2668000" cy="500000"/>
          </a:xfrm>
          <a:prstGeom prst="roundRect">
            <a:avLst>
              <a:gd name="adj" fmla="val 12000"/>
            </a:avLst>
          </a:prstGeom>
          <a:solidFill>
            <a:srgbClr val="0070C0"/>
          </a:solidFill>
          <a:ln>
            <a:noFill/>
          </a:ln>
        </p:spPr>
        <p:txBody>
          <a:bodyPr lIns="91440" tIns="36000" rIns="91440" bIns="36000" anchor="ctr"/>
          <a:lstStyle/>
          <a:p>
            <a:pPr algn="ctr"/>
            <a:r>
              <a:rPr lang="fr-FR" sz="1650" b="1">
                <a:solidFill>
                  <a:srgbClr val="FFFFFF"/>
                </a:solidFill>
                <a:latin typeface="Roboto" panose="02000000000000000000" pitchFamily="2" charset="0"/>
              </a:rPr>
              <a:t>Droit commun</a:t>
            </a:r>
          </a:p>
          <a:p>
            <a:pPr algn="ctr"/>
            <a:r>
              <a:rPr lang="fr-FR" sz="1400" i="1">
                <a:solidFill>
                  <a:srgbClr val="D6E4F0"/>
                </a:solidFill>
                <a:latin typeface="Roboto" panose="02000000000000000000" pitchFamily="2" charset="0"/>
              </a:rPr>
              <a:t>Basée sur le CIF</a:t>
            </a:r>
          </a:p>
        </p:txBody>
      </p:sp>
      <p:sp>
        <p:nvSpPr>
          <p:cNvPr id="31" name="Col1Body"/>
          <p:cNvSpPr/>
          <p:nvPr/>
        </p:nvSpPr>
        <p:spPr>
          <a:xfrm>
            <a:off x="370000" y="2330000"/>
            <a:ext cx="2668000" cy="3900000"/>
          </a:xfrm>
          <a:prstGeom prst="roundRect">
            <a:avLst>
              <a:gd name="adj" fmla="val 5000"/>
            </a:avLst>
          </a:prstGeom>
          <a:solidFill>
            <a:srgbClr val="D6E4F0"/>
          </a:solidFill>
          <a:ln>
            <a:noFill/>
          </a:ln>
        </p:spPr>
        <p:txBody>
          <a:bodyPr lIns="108000" tIns="108000" rIns="108000" bIns="72000" anchor="t"/>
          <a:lstStyle/>
          <a:p>
            <a:pPr marL="0" indent="0">
              <a:spcAft>
                <a:spcPts val="800"/>
              </a:spcAft>
              <a:buNone/>
            </a:pPr>
            <a:r>
              <a:rPr lang="fr-FR" sz="1400" b="1">
                <a:solidFill>
                  <a:srgbClr val="003366"/>
                </a:solidFill>
                <a:latin typeface="Roboto" panose="02000000000000000000" pitchFamily="2" charset="0"/>
              </a:rPr>
              <a:t>Part EPCI</a:t>
            </a:r>
          </a:p>
          <a:p>
            <a:pPr marL="0" indent="0">
              <a:spcAft>
                <a:spcPts val="1200"/>
              </a:spcAft>
              <a:buNone/>
            </a:pPr>
            <a:r>
              <a:rPr lang="fr-FR" sz="1300">
                <a:solidFill>
                  <a:srgbClr val="333333"/>
                </a:solidFill>
                <a:latin typeface="Roboto" panose="02000000000000000000" pitchFamily="2" charset="0"/>
              </a:rPr>
              <a:t>= Coefficient d’intégration fiscale (CIF)</a:t>
            </a:r>
          </a:p>
          <a:p>
            <a:pPr marL="0" indent="0">
              <a:spcAft>
                <a:spcPts val="800"/>
              </a:spcAft>
              <a:buNone/>
            </a:pPr>
            <a:r>
              <a:rPr lang="fr-FR" sz="1400" b="1">
                <a:solidFill>
                  <a:srgbClr val="003366"/>
                </a:solidFill>
                <a:latin typeface="Roboto" panose="02000000000000000000" pitchFamily="2" charset="0"/>
              </a:rPr>
              <a:t>Part Communes</a:t>
            </a:r>
          </a:p>
          <a:p>
            <a:pPr marL="0" indent="0">
              <a:spcAft>
                <a:spcPts val="1200"/>
              </a:spcAft>
              <a:buNone/>
            </a:pPr>
            <a:r>
              <a:rPr lang="fr-FR" sz="1300">
                <a:solidFill>
                  <a:srgbClr val="333333"/>
                </a:solidFill>
                <a:latin typeface="Roboto" panose="02000000000000000000" pitchFamily="2" charset="0"/>
              </a:rPr>
              <a:t>= Montant total du territoire – Part EPCI (déterminée par le CIF)</a:t>
            </a:r>
          </a:p>
          <a:p>
            <a:pPr marL="0" indent="0">
              <a:spcAft>
                <a:spcPts val="800"/>
              </a:spcAft>
              <a:buNone/>
            </a:pPr>
            <a:r>
              <a:rPr lang="fr-FR" sz="1400" b="1">
                <a:solidFill>
                  <a:srgbClr val="003366"/>
                </a:solidFill>
                <a:latin typeface="Roboto" panose="02000000000000000000" pitchFamily="2" charset="0"/>
              </a:rPr>
              <a:t>Condition</a:t>
            </a:r>
          </a:p>
          <a:p>
            <a:pPr marL="0" indent="0">
              <a:buNone/>
            </a:pPr>
            <a:r>
              <a:rPr lang="fr-FR" sz="1300">
                <a:solidFill>
                  <a:srgbClr val="333333"/>
                </a:solidFill>
                <a:latin typeface="Roboto" panose="02000000000000000000" pitchFamily="2" charset="0"/>
              </a:rPr>
              <a:t>Répartition automatique, aucune délibération requise</a:t>
            </a:r>
          </a:p>
        </p:txBody>
      </p:sp>
      <p:sp>
        <p:nvSpPr>
          <p:cNvPr id="40" name="Col2Header"/>
          <p:cNvSpPr/>
          <p:nvPr/>
        </p:nvSpPr>
        <p:spPr>
          <a:xfrm>
            <a:off x="3238000" y="1780000"/>
            <a:ext cx="2668000" cy="500000"/>
          </a:xfrm>
          <a:prstGeom prst="roundRect">
            <a:avLst>
              <a:gd name="adj" fmla="val 12000"/>
            </a:avLst>
          </a:prstGeom>
          <a:solidFill>
            <a:srgbClr val="0070C0"/>
          </a:solidFill>
          <a:ln>
            <a:noFill/>
          </a:ln>
        </p:spPr>
        <p:txBody>
          <a:bodyPr lIns="91440" tIns="36000" rIns="91440" bIns="36000" anchor="ctr"/>
          <a:lstStyle/>
          <a:p>
            <a:pPr algn="ctr"/>
            <a:r>
              <a:rPr lang="fr-FR" sz="1650" b="1">
                <a:solidFill>
                  <a:srgbClr val="FFFFFF"/>
                </a:solidFill>
                <a:latin typeface="Roboto" panose="02000000000000000000" pitchFamily="2" charset="0"/>
              </a:rPr>
              <a:t>Dérogatoire</a:t>
            </a:r>
          </a:p>
          <a:p>
            <a:pPr algn="ctr"/>
            <a:r>
              <a:rPr lang="fr-FR" sz="1400" i="1">
                <a:solidFill>
                  <a:srgbClr val="D6E4F0"/>
                </a:solidFill>
                <a:latin typeface="Roboto" panose="02000000000000000000" pitchFamily="2" charset="0"/>
              </a:rPr>
              <a:t>+/- 30 % du droit commun</a:t>
            </a:r>
          </a:p>
        </p:txBody>
      </p:sp>
      <p:sp>
        <p:nvSpPr>
          <p:cNvPr id="41" name="Col2Body"/>
          <p:cNvSpPr/>
          <p:nvPr/>
        </p:nvSpPr>
        <p:spPr>
          <a:xfrm>
            <a:off x="3238000" y="2330000"/>
            <a:ext cx="2668000" cy="3900000"/>
          </a:xfrm>
          <a:prstGeom prst="roundRect">
            <a:avLst>
              <a:gd name="adj" fmla="val 5000"/>
            </a:avLst>
          </a:prstGeom>
          <a:solidFill>
            <a:srgbClr val="D6E4F0"/>
          </a:solidFill>
          <a:ln>
            <a:noFill/>
          </a:ln>
        </p:spPr>
        <p:txBody>
          <a:bodyPr lIns="108000" tIns="108000" rIns="108000" bIns="72000" anchor="t"/>
          <a:lstStyle/>
          <a:p>
            <a:pPr marL="0" indent="0">
              <a:spcAft>
                <a:spcPts val="800"/>
              </a:spcAft>
              <a:buNone/>
            </a:pPr>
            <a:r>
              <a:rPr lang="fr-FR" sz="1400" b="1">
                <a:solidFill>
                  <a:srgbClr val="003366"/>
                </a:solidFill>
                <a:latin typeface="Roboto" panose="02000000000000000000" pitchFamily="2" charset="0"/>
              </a:rPr>
              <a:t>Principe</a:t>
            </a:r>
          </a:p>
          <a:p>
            <a:pPr marL="0" indent="0">
              <a:spcAft>
                <a:spcPts val="1200"/>
              </a:spcAft>
              <a:buNone/>
            </a:pPr>
            <a:r>
              <a:rPr lang="fr-FR" sz="1300">
                <a:solidFill>
                  <a:srgbClr val="333333"/>
                </a:solidFill>
                <a:latin typeface="Roboto" panose="02000000000000000000" pitchFamily="2" charset="0"/>
              </a:rPr>
              <a:t>Modulation possible dans une limite de +/- 30 % par rapport au droit commun</a:t>
            </a:r>
          </a:p>
          <a:p>
            <a:pPr marL="0" indent="0">
              <a:spcAft>
                <a:spcPts val="800"/>
              </a:spcAft>
              <a:buNone/>
            </a:pPr>
            <a:r>
              <a:rPr lang="fr-FR" sz="1400" b="1">
                <a:solidFill>
                  <a:srgbClr val="003366"/>
                </a:solidFill>
                <a:latin typeface="Roboto" panose="02000000000000000000" pitchFamily="2" charset="0"/>
              </a:rPr>
              <a:t>Condition</a:t>
            </a:r>
          </a:p>
          <a:p>
            <a:pPr marL="0" indent="0">
              <a:buNone/>
            </a:pPr>
            <a:r>
              <a:rPr lang="fr-FR" sz="1300">
                <a:solidFill>
                  <a:srgbClr val="333333"/>
                </a:solidFill>
                <a:latin typeface="Roboto" panose="02000000000000000000" pitchFamily="2" charset="0"/>
              </a:rPr>
              <a:t>Délibération à la majorité des 2/3 du conseil communautaire</a:t>
            </a:r>
          </a:p>
        </p:txBody>
      </p:sp>
      <p:sp>
        <p:nvSpPr>
          <p:cNvPr id="50" name="Col3Header"/>
          <p:cNvSpPr/>
          <p:nvPr/>
        </p:nvSpPr>
        <p:spPr>
          <a:xfrm>
            <a:off x="6106000" y="1780000"/>
            <a:ext cx="2668000" cy="500000"/>
          </a:xfrm>
          <a:prstGeom prst="roundRect">
            <a:avLst>
              <a:gd name="adj" fmla="val 12000"/>
            </a:avLst>
          </a:prstGeom>
          <a:solidFill>
            <a:srgbClr val="0070C0"/>
          </a:solidFill>
          <a:ln>
            <a:noFill/>
          </a:ln>
        </p:spPr>
        <p:txBody>
          <a:bodyPr lIns="91440" tIns="36000" rIns="91440" bIns="36000" anchor="ctr"/>
          <a:lstStyle/>
          <a:p>
            <a:pPr algn="ctr"/>
            <a:r>
              <a:rPr lang="fr-FR" sz="1650" b="1">
                <a:solidFill>
                  <a:srgbClr val="FFFFFF"/>
                </a:solidFill>
                <a:latin typeface="Roboto" panose="02000000000000000000" pitchFamily="2" charset="0"/>
              </a:rPr>
              <a:t>Libre</a:t>
            </a:r>
          </a:p>
          <a:p>
            <a:pPr algn="ctr"/>
            <a:r>
              <a:rPr lang="fr-FR" sz="1400" i="1">
                <a:solidFill>
                  <a:srgbClr val="D6E4F0"/>
                </a:solidFill>
                <a:latin typeface="Roboto" panose="02000000000000000000" pitchFamily="2" charset="0"/>
              </a:rPr>
              <a:t>À la discrétion du territoire</a:t>
            </a:r>
          </a:p>
        </p:txBody>
      </p:sp>
      <p:sp>
        <p:nvSpPr>
          <p:cNvPr id="51" name="Col3Body"/>
          <p:cNvSpPr/>
          <p:nvPr/>
        </p:nvSpPr>
        <p:spPr>
          <a:xfrm>
            <a:off x="6106000" y="2330000"/>
            <a:ext cx="2668000" cy="3900000"/>
          </a:xfrm>
          <a:prstGeom prst="roundRect">
            <a:avLst>
              <a:gd name="adj" fmla="val 5000"/>
            </a:avLst>
          </a:prstGeom>
          <a:solidFill>
            <a:srgbClr val="D6E4F0"/>
          </a:solidFill>
          <a:ln>
            <a:noFill/>
          </a:ln>
        </p:spPr>
        <p:txBody>
          <a:bodyPr lIns="108000" tIns="108000" rIns="108000" bIns="72000" anchor="t"/>
          <a:lstStyle/>
          <a:p>
            <a:pPr marL="0" indent="0">
              <a:spcAft>
                <a:spcPts val="800"/>
              </a:spcAft>
              <a:buNone/>
            </a:pPr>
            <a:r>
              <a:rPr lang="fr-FR" sz="1400" b="1">
                <a:solidFill>
                  <a:srgbClr val="003366"/>
                </a:solidFill>
                <a:latin typeface="Roboto" panose="02000000000000000000" pitchFamily="2" charset="0"/>
              </a:rPr>
              <a:t>Délai</a:t>
            </a:r>
          </a:p>
          <a:p>
            <a:pPr marL="0" indent="0">
              <a:spcAft>
                <a:spcPts val="1200"/>
              </a:spcAft>
              <a:buNone/>
            </a:pPr>
            <a:r>
              <a:rPr lang="fr-FR" sz="1300">
                <a:solidFill>
                  <a:srgbClr val="333333"/>
                </a:solidFill>
                <a:latin typeface="Roboto" panose="02000000000000000000" pitchFamily="2" charset="0"/>
              </a:rPr>
              <a:t>2 mois après réception de la notification des montants FPIC</a:t>
            </a:r>
          </a:p>
          <a:p>
            <a:pPr marL="0" indent="0">
              <a:spcAft>
                <a:spcPts val="800"/>
              </a:spcAft>
              <a:buNone/>
            </a:pPr>
            <a:r>
              <a:rPr lang="fr-FR" sz="1400" b="1">
                <a:solidFill>
                  <a:srgbClr val="003366"/>
                </a:solidFill>
                <a:latin typeface="Roboto" panose="02000000000000000000" pitchFamily="2" charset="0"/>
              </a:rPr>
              <a:t>Option 1</a:t>
            </a:r>
          </a:p>
          <a:p>
            <a:pPr marL="0" indent="0">
              <a:spcAft>
                <a:spcPts val="1200"/>
              </a:spcAft>
              <a:buNone/>
            </a:pPr>
            <a:r>
              <a:rPr lang="fr-FR" sz="1300">
                <a:solidFill>
                  <a:srgbClr val="333333"/>
                </a:solidFill>
                <a:latin typeface="Roboto" panose="02000000000000000000" pitchFamily="2" charset="0"/>
              </a:rPr>
              <a:t>Unanimité du conseil communautaire</a:t>
            </a:r>
          </a:p>
          <a:p>
            <a:pPr marL="0" indent="0">
              <a:spcAft>
                <a:spcPts val="800"/>
              </a:spcAft>
              <a:buNone/>
            </a:pPr>
            <a:r>
              <a:rPr lang="fr-FR" sz="1400" b="1">
                <a:solidFill>
                  <a:srgbClr val="003366"/>
                </a:solidFill>
                <a:latin typeface="Roboto" panose="02000000000000000000" pitchFamily="2" charset="0"/>
              </a:rPr>
              <a:t>Option 2</a:t>
            </a:r>
          </a:p>
          <a:p>
            <a:pPr marL="0" indent="0">
              <a:buNone/>
            </a:pPr>
            <a:r>
              <a:rPr lang="fr-FR" sz="1300">
                <a:solidFill>
                  <a:srgbClr val="333333"/>
                </a:solidFill>
                <a:latin typeface="Roboto" panose="02000000000000000000" pitchFamily="2" charset="0"/>
              </a:rPr>
              <a:t>Délibérations concordantes : majorité des 2/3 du conseil communautaire + unanimité des conseils municipaux (statuant à la majorité simple)</a:t>
            </a:r>
          </a:p>
        </p:txBody>
      </p:sp>
      <p:sp>
        <p:nvSpPr>
          <p:cNvPr id="60" name="Arrow1"/>
          <p:cNvSpPr/>
          <p:nvPr/>
        </p:nvSpPr>
        <p:spPr>
          <a:xfrm>
            <a:off x="3078000" y="1930000"/>
            <a:ext cx="120000" cy="200000"/>
          </a:xfrm>
          <a:prstGeom prst="rightArrow">
            <a:avLst/>
          </a:prstGeom>
          <a:solidFill>
            <a:srgbClr val="0055A0"/>
          </a:solidFill>
          <a:ln>
            <a:noFill/>
          </a:ln>
        </p:spPr>
        <p:txBody>
          <a:bodyPr/>
          <a:lstStyle/>
          <a:p>
            <a:endParaRPr lang="fr-FR"/>
          </a:p>
        </p:txBody>
      </p:sp>
      <p:sp>
        <p:nvSpPr>
          <p:cNvPr id="61" name="Arrow2"/>
          <p:cNvSpPr/>
          <p:nvPr/>
        </p:nvSpPr>
        <p:spPr>
          <a:xfrm>
            <a:off x="5946000" y="1930000"/>
            <a:ext cx="120000" cy="200000"/>
          </a:xfrm>
          <a:prstGeom prst="rightArrow">
            <a:avLst/>
          </a:prstGeom>
          <a:solidFill>
            <a:srgbClr val="0055A0"/>
          </a:solidFill>
          <a:ln>
            <a:noFill/>
          </a:ln>
        </p:spPr>
        <p:txBody>
          <a:bodyPr/>
          <a:lstStyle/>
          <a:p>
            <a:endParaRPr lang="fr-FR"/>
          </a:p>
        </p:txBody>
      </p:sp>
      <p:sp>
        <p:nvSpPr>
          <p:cNvPr id="70" name="ScaleLabel"/>
          <p:cNvSpPr/>
          <p:nvPr/>
        </p:nvSpPr>
        <p:spPr>
          <a:xfrm>
            <a:off x="370000" y="6330000"/>
            <a:ext cx="8404000" cy="300000"/>
          </a:xfrm>
          <a:prstGeom prst="roundRect">
            <a:avLst>
              <a:gd name="adj" fmla="val 16667"/>
            </a:avLst>
          </a:prstGeom>
          <a:gradFill>
            <a:gsLst>
              <a:gs pos="0">
                <a:srgbClr val="B0C4DE"/>
              </a:gs>
              <a:gs pos="100000">
                <a:srgbClr val="0055A0"/>
              </a:gs>
            </a:gsLst>
            <a:lin ang="0" scaled="1"/>
          </a:gradFill>
          <a:ln>
            <a:noFill/>
          </a:ln>
        </p:spPr>
        <p:txBody>
          <a:bodyPr lIns="144000" tIns="36000" rIns="144000" bIns="36000" anchor="ctr"/>
          <a:lstStyle/>
          <a:p>
            <a:pPr algn="ctr"/>
            <a:r>
              <a:rPr lang="fr-FR" sz="1300" b="1">
                <a:solidFill>
                  <a:srgbClr val="FFFFFF"/>
                </a:solidFill>
                <a:latin typeface="Roboto" panose="02000000000000000000" pitchFamily="2" charset="0"/>
              </a:rPr>
              <a:t>Flexibilité croissante  →  Conditions de vote plus exigeantes</a:t>
            </a:r>
          </a:p>
        </p:txBody>
      </p:sp>
    </p:spTree>
    <p:extLst>
      <p:ext uri="{BB962C8B-B14F-4D97-AF65-F5344CB8AC3E}">
        <p14:creationId xmlns:p14="http://schemas.microsoft.com/office/powerpoint/2010/main" val="13830175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a:bodyPr>
          <a:lstStyle/>
          <a:p>
            <a:r>
              <a:rPr lang="fr-FR"/>
              <a:t>QUIZ — CIF et FPIC</a:t>
            </a:r>
          </a:p>
        </p:txBody>
      </p:sp>
      <p:sp>
        <p:nvSpPr>
          <p:cNvPr id="9" name="T9"/>
          <p:cNvSpPr txBox="1"/>
          <p:nvPr/>
        </p:nvSpPr>
        <p:spPr>
          <a:xfrm>
            <a:off x="457200" y="1100000"/>
            <a:ext cx="8229600" cy="300000"/>
          </a:xfrm>
          <a:prstGeom prst="rect">
            <a:avLst/>
          </a:prstGeom>
          <a:noFill/>
        </p:spPr>
        <p:txBody>
          <a:bodyPr lIns="72000" tIns="36000" rIns="72000" bIns="36000" anchor="ctr">
            <a:noAutofit/>
          </a:bodyPr>
          <a:lstStyle/>
          <a:p>
            <a:pPr algn="ctr"/>
            <a:r>
              <a:rPr lang="fr-FR" sz="1400" i="1">
                <a:solidFill>
                  <a:srgbClr val="7F8C8D"/>
                </a:solidFill>
              </a:rPr>
              <a:t>Testez vos connaissances sur la péréquation</a:t>
            </a:r>
          </a:p>
        </p:txBody>
      </p:sp>
      <p:sp>
        <p:nvSpPr>
          <p:cNvPr id="10" name="R10"/>
          <p:cNvSpPr/>
          <p:nvPr/>
        </p:nvSpPr>
        <p:spPr>
          <a:xfrm>
            <a:off x="487200" y="1441500"/>
            <a:ext cx="8229600" cy="894000"/>
          </a:xfrm>
          <a:prstGeom prst="roundRect">
            <a:avLst>
              <a:gd name="adj" fmla="val 8000"/>
            </a:avLst>
          </a:prstGeom>
          <a:solidFill>
            <a:srgbClr val="FDEDEE"/>
          </a:solidFill>
          <a:ln w="12700">
            <a:solidFill>
              <a:srgbClr val="E74C3C">
                <a:alpha val="40000"/>
              </a:srgbClr>
            </a:solidFill>
          </a:ln>
        </p:spPr>
        <p:txBody>
          <a:bodyPr/>
          <a:lstStyle/>
          <a:p>
            <a:endParaRPr lang="fr-FR"/>
          </a:p>
        </p:txBody>
      </p:sp>
      <p:sp>
        <p:nvSpPr>
          <p:cNvPr id="11" name="R11"/>
          <p:cNvSpPr/>
          <p:nvPr/>
        </p:nvSpPr>
        <p:spPr>
          <a:xfrm>
            <a:off x="487200" y="1547000"/>
            <a:ext cx="700000" cy="700000"/>
          </a:xfrm>
          <a:prstGeom prst="ellipse">
            <a:avLst/>
          </a:prstGeom>
          <a:solidFill>
            <a:srgbClr val="E74C3C"/>
          </a:solidFill>
          <a:ln w="0">
            <a:noFill/>
          </a:ln>
        </p:spPr>
        <p:txBody>
          <a:bodyPr lIns="0" tIns="0" rIns="0" bIns="0" anchor="ctr">
            <a:noAutofit/>
          </a:bodyPr>
          <a:lstStyle/>
          <a:p>
            <a:pPr algn="ctr"/>
            <a:r>
              <a:rPr lang="fr-FR" sz="2600" b="1">
                <a:solidFill>
                  <a:srgbClr val="FFFFFF"/>
                </a:solidFill>
              </a:rPr>
              <a:t>1</a:t>
            </a:r>
          </a:p>
        </p:txBody>
      </p:sp>
      <p:sp>
        <p:nvSpPr>
          <p:cNvPr id="12" name="T12"/>
          <p:cNvSpPr txBox="1"/>
          <p:nvPr/>
        </p:nvSpPr>
        <p:spPr>
          <a:xfrm>
            <a:off x="1307200" y="1450000"/>
            <a:ext cx="5879600" cy="894000"/>
          </a:xfrm>
          <a:prstGeom prst="rect">
            <a:avLst/>
          </a:prstGeom>
          <a:noFill/>
        </p:spPr>
        <p:txBody>
          <a:bodyPr lIns="72000" tIns="54000" rIns="72000" bIns="54000" anchor="ctr">
            <a:noAutofit/>
          </a:bodyPr>
          <a:lstStyle/>
          <a:p>
            <a:r>
              <a:rPr lang="fr-FR" sz="1350">
                <a:solidFill>
                  <a:srgbClr val="2C3E50"/>
                </a:solidFill>
              </a:rPr>
              <a:t>Le coefficient d’intégration fiscale (CIF) mesure le poids de la fiscalité perçue par l’EPCI par rapport à l’ensemble de la fiscalité du territoire.</a:t>
            </a:r>
          </a:p>
        </p:txBody>
      </p:sp>
      <p:sp>
        <p:nvSpPr>
          <p:cNvPr id="13" name="R13"/>
          <p:cNvSpPr/>
          <p:nvPr/>
        </p:nvSpPr>
        <p:spPr>
          <a:xfrm>
            <a:off x="7836800" y="16985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14" name="R14"/>
          <p:cNvSpPr/>
          <p:nvPr/>
        </p:nvSpPr>
        <p:spPr>
          <a:xfrm>
            <a:off x="457200" y="2464000"/>
            <a:ext cx="8229600" cy="894000"/>
          </a:xfrm>
          <a:prstGeom prst="roundRect">
            <a:avLst>
              <a:gd name="adj" fmla="val 8000"/>
            </a:avLst>
          </a:prstGeom>
          <a:solidFill>
            <a:srgbClr val="E8F8F5"/>
          </a:solidFill>
          <a:ln w="12700">
            <a:solidFill>
              <a:srgbClr val="1ABC9C">
                <a:alpha val="40000"/>
              </a:srgbClr>
            </a:solidFill>
          </a:ln>
        </p:spPr>
        <p:txBody>
          <a:bodyPr/>
          <a:lstStyle/>
          <a:p>
            <a:endParaRPr lang="fr-FR"/>
          </a:p>
        </p:txBody>
      </p:sp>
      <p:sp>
        <p:nvSpPr>
          <p:cNvPr id="15" name="R15"/>
          <p:cNvSpPr/>
          <p:nvPr/>
        </p:nvSpPr>
        <p:spPr>
          <a:xfrm>
            <a:off x="487200" y="2561000"/>
            <a:ext cx="700000" cy="700000"/>
          </a:xfrm>
          <a:prstGeom prst="ellipse">
            <a:avLst/>
          </a:prstGeom>
          <a:solidFill>
            <a:srgbClr val="1ABC9C"/>
          </a:solidFill>
          <a:ln w="0">
            <a:noFill/>
          </a:ln>
        </p:spPr>
        <p:txBody>
          <a:bodyPr lIns="0" tIns="0" rIns="0" bIns="0" anchor="ctr">
            <a:noAutofit/>
          </a:bodyPr>
          <a:lstStyle/>
          <a:p>
            <a:pPr algn="ctr"/>
            <a:r>
              <a:rPr lang="fr-FR" sz="2600" b="1">
                <a:solidFill>
                  <a:srgbClr val="FFFFFF"/>
                </a:solidFill>
              </a:rPr>
              <a:t>2</a:t>
            </a:r>
          </a:p>
        </p:txBody>
      </p:sp>
      <p:sp>
        <p:nvSpPr>
          <p:cNvPr id="16" name="T16"/>
          <p:cNvSpPr txBox="1"/>
          <p:nvPr/>
        </p:nvSpPr>
        <p:spPr>
          <a:xfrm>
            <a:off x="1307200" y="2464000"/>
            <a:ext cx="5879600" cy="894000"/>
          </a:xfrm>
          <a:prstGeom prst="rect">
            <a:avLst/>
          </a:prstGeom>
          <a:noFill/>
        </p:spPr>
        <p:txBody>
          <a:bodyPr lIns="72000" tIns="54000" rIns="72000" bIns="54000" anchor="ctr">
            <a:noAutofit/>
          </a:bodyPr>
          <a:lstStyle/>
          <a:p>
            <a:r>
              <a:rPr lang="fr-FR" sz="1350">
                <a:solidFill>
                  <a:srgbClr val="2C3E50"/>
                </a:solidFill>
              </a:rPr>
              <a:t>Plus un EPCI verse d’attributions de compensation à ses communes, plus son CIF augmente.</a:t>
            </a:r>
          </a:p>
        </p:txBody>
      </p:sp>
      <p:sp>
        <p:nvSpPr>
          <p:cNvPr id="17" name="R17"/>
          <p:cNvSpPr/>
          <p:nvPr/>
        </p:nvSpPr>
        <p:spPr>
          <a:xfrm>
            <a:off x="7889257" y="2721000"/>
            <a:ext cx="650000" cy="380000"/>
          </a:xfrm>
          <a:prstGeom prst="roundRect">
            <a:avLst>
              <a:gd name="adj" fmla="val 16000"/>
            </a:avLst>
          </a:prstGeom>
          <a:solidFill>
            <a:srgbClr val="E74C3C"/>
          </a:solidFill>
          <a:ln w="0">
            <a:noFill/>
          </a:ln>
        </p:spPr>
        <p:txBody>
          <a:bodyPr lIns="0" tIns="0" rIns="0" bIns="0" anchor="ctr">
            <a:noAutofit/>
          </a:bodyPr>
          <a:lstStyle/>
          <a:p>
            <a:pPr algn="ctr"/>
            <a:r>
              <a:rPr lang="fr-FR" sz="1450" b="1">
                <a:solidFill>
                  <a:srgbClr val="FFFFFF"/>
                </a:solidFill>
              </a:rPr>
              <a:t>Faux</a:t>
            </a:r>
          </a:p>
        </p:txBody>
      </p:sp>
      <p:sp>
        <p:nvSpPr>
          <p:cNvPr id="18" name="R18"/>
          <p:cNvSpPr/>
          <p:nvPr/>
        </p:nvSpPr>
        <p:spPr>
          <a:xfrm>
            <a:off x="457200" y="3478000"/>
            <a:ext cx="8229600" cy="894000"/>
          </a:xfrm>
          <a:prstGeom prst="roundRect">
            <a:avLst>
              <a:gd name="adj" fmla="val 8000"/>
            </a:avLst>
          </a:prstGeom>
          <a:solidFill>
            <a:srgbClr val="F4ECF7"/>
          </a:solidFill>
          <a:ln w="12700">
            <a:solidFill>
              <a:srgbClr val="8E44AD">
                <a:alpha val="40000"/>
              </a:srgbClr>
            </a:solidFill>
          </a:ln>
        </p:spPr>
        <p:txBody>
          <a:bodyPr/>
          <a:lstStyle/>
          <a:p>
            <a:endParaRPr lang="fr-FR"/>
          </a:p>
        </p:txBody>
      </p:sp>
      <p:sp>
        <p:nvSpPr>
          <p:cNvPr id="19" name="R19"/>
          <p:cNvSpPr/>
          <p:nvPr/>
        </p:nvSpPr>
        <p:spPr>
          <a:xfrm>
            <a:off x="487200" y="3575000"/>
            <a:ext cx="700000" cy="700000"/>
          </a:xfrm>
          <a:prstGeom prst="ellipse">
            <a:avLst/>
          </a:prstGeom>
          <a:solidFill>
            <a:srgbClr val="8E44AD"/>
          </a:solidFill>
          <a:ln w="0">
            <a:noFill/>
          </a:ln>
        </p:spPr>
        <p:txBody>
          <a:bodyPr lIns="0" tIns="0" rIns="0" bIns="0" anchor="ctr">
            <a:noAutofit/>
          </a:bodyPr>
          <a:lstStyle/>
          <a:p>
            <a:pPr algn="ctr"/>
            <a:r>
              <a:rPr lang="fr-FR" sz="2600" b="1">
                <a:solidFill>
                  <a:srgbClr val="FFFFFF"/>
                </a:solidFill>
              </a:rPr>
              <a:t>3</a:t>
            </a:r>
          </a:p>
        </p:txBody>
      </p:sp>
      <p:sp>
        <p:nvSpPr>
          <p:cNvPr id="20" name="T20"/>
          <p:cNvSpPr txBox="1"/>
          <p:nvPr/>
        </p:nvSpPr>
        <p:spPr>
          <a:xfrm>
            <a:off x="1307200" y="3478000"/>
            <a:ext cx="5879600" cy="894000"/>
          </a:xfrm>
          <a:prstGeom prst="rect">
            <a:avLst/>
          </a:prstGeom>
          <a:noFill/>
        </p:spPr>
        <p:txBody>
          <a:bodyPr lIns="72000" tIns="54000" rIns="72000" bIns="54000" anchor="ctr">
            <a:noAutofit/>
          </a:bodyPr>
          <a:lstStyle/>
          <a:p>
            <a:r>
              <a:rPr lang="fr-FR" sz="1350">
                <a:solidFill>
                  <a:srgbClr val="2C3E50"/>
                </a:solidFill>
              </a:rPr>
              <a:t>Le FPIC est un mécanisme national de solidarité financière entre territoires.</a:t>
            </a:r>
          </a:p>
        </p:txBody>
      </p:sp>
      <p:sp>
        <p:nvSpPr>
          <p:cNvPr id="21" name="R21"/>
          <p:cNvSpPr/>
          <p:nvPr/>
        </p:nvSpPr>
        <p:spPr>
          <a:xfrm>
            <a:off x="7921914" y="3735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22" name="R22"/>
          <p:cNvSpPr/>
          <p:nvPr/>
        </p:nvSpPr>
        <p:spPr>
          <a:xfrm>
            <a:off x="457200" y="4492000"/>
            <a:ext cx="8229600" cy="894000"/>
          </a:xfrm>
          <a:prstGeom prst="roundRect">
            <a:avLst>
              <a:gd name="adj" fmla="val 8000"/>
            </a:avLst>
          </a:prstGeom>
          <a:solidFill>
            <a:srgbClr val="FEF5E7"/>
          </a:solidFill>
          <a:ln w="12700">
            <a:solidFill>
              <a:srgbClr val="F39C12">
                <a:alpha val="40000"/>
              </a:srgbClr>
            </a:solidFill>
          </a:ln>
        </p:spPr>
        <p:txBody>
          <a:bodyPr/>
          <a:lstStyle/>
          <a:p>
            <a:endParaRPr lang="fr-FR"/>
          </a:p>
        </p:txBody>
      </p:sp>
      <p:sp>
        <p:nvSpPr>
          <p:cNvPr id="23" name="R23"/>
          <p:cNvSpPr/>
          <p:nvPr/>
        </p:nvSpPr>
        <p:spPr>
          <a:xfrm>
            <a:off x="487200" y="4589000"/>
            <a:ext cx="700000" cy="700000"/>
          </a:xfrm>
          <a:prstGeom prst="ellipse">
            <a:avLst/>
          </a:prstGeom>
          <a:solidFill>
            <a:srgbClr val="F39C12"/>
          </a:solidFill>
          <a:ln w="0">
            <a:noFill/>
          </a:ln>
        </p:spPr>
        <p:txBody>
          <a:bodyPr lIns="0" tIns="0" rIns="0" bIns="0" anchor="ctr">
            <a:noAutofit/>
          </a:bodyPr>
          <a:lstStyle/>
          <a:p>
            <a:pPr algn="ctr"/>
            <a:r>
              <a:rPr lang="fr-FR" sz="2600" b="1">
                <a:solidFill>
                  <a:srgbClr val="FFFFFF"/>
                </a:solidFill>
              </a:rPr>
              <a:t>4</a:t>
            </a:r>
          </a:p>
        </p:txBody>
      </p:sp>
      <p:sp>
        <p:nvSpPr>
          <p:cNvPr id="24" name="T24"/>
          <p:cNvSpPr txBox="1"/>
          <p:nvPr/>
        </p:nvSpPr>
        <p:spPr>
          <a:xfrm>
            <a:off x="1307200" y="4492000"/>
            <a:ext cx="5879600" cy="894000"/>
          </a:xfrm>
          <a:prstGeom prst="rect">
            <a:avLst/>
          </a:prstGeom>
          <a:noFill/>
        </p:spPr>
        <p:txBody>
          <a:bodyPr lIns="72000" tIns="54000" rIns="72000" bIns="54000" anchor="ctr">
            <a:noAutofit/>
          </a:bodyPr>
          <a:lstStyle/>
          <a:p>
            <a:r>
              <a:rPr lang="fr-FR" sz="1350">
                <a:solidFill>
                  <a:srgbClr val="2C3E50"/>
                </a:solidFill>
              </a:rPr>
              <a:t>Un territoire peut contribuer au FPIC même si certaines communes membres sont financièrement fragiles.</a:t>
            </a:r>
          </a:p>
        </p:txBody>
      </p:sp>
      <p:sp>
        <p:nvSpPr>
          <p:cNvPr id="25" name="R25"/>
          <p:cNvSpPr/>
          <p:nvPr/>
        </p:nvSpPr>
        <p:spPr>
          <a:xfrm>
            <a:off x="7956800" y="4749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26" name="R26"/>
          <p:cNvSpPr/>
          <p:nvPr/>
        </p:nvSpPr>
        <p:spPr>
          <a:xfrm>
            <a:off x="457200" y="5506000"/>
            <a:ext cx="8229600" cy="894000"/>
          </a:xfrm>
          <a:prstGeom prst="roundRect">
            <a:avLst>
              <a:gd name="adj" fmla="val 8000"/>
            </a:avLst>
          </a:prstGeom>
          <a:solidFill>
            <a:srgbClr val="EBF5FB"/>
          </a:solidFill>
          <a:ln w="12700">
            <a:solidFill>
              <a:srgbClr val="2980B9">
                <a:alpha val="40000"/>
              </a:srgbClr>
            </a:solidFill>
          </a:ln>
        </p:spPr>
        <p:txBody>
          <a:bodyPr/>
          <a:lstStyle/>
          <a:p>
            <a:endParaRPr lang="fr-FR"/>
          </a:p>
        </p:txBody>
      </p:sp>
      <p:sp>
        <p:nvSpPr>
          <p:cNvPr id="27" name="R27"/>
          <p:cNvSpPr/>
          <p:nvPr/>
        </p:nvSpPr>
        <p:spPr>
          <a:xfrm>
            <a:off x="487200" y="5603000"/>
            <a:ext cx="700000" cy="700000"/>
          </a:xfrm>
          <a:prstGeom prst="ellipse">
            <a:avLst/>
          </a:prstGeom>
          <a:solidFill>
            <a:srgbClr val="2980B9"/>
          </a:solidFill>
          <a:ln w="0">
            <a:noFill/>
          </a:ln>
        </p:spPr>
        <p:txBody>
          <a:bodyPr lIns="0" tIns="0" rIns="0" bIns="0" anchor="ctr">
            <a:noAutofit/>
          </a:bodyPr>
          <a:lstStyle/>
          <a:p>
            <a:pPr algn="ctr"/>
            <a:r>
              <a:rPr lang="fr-FR" sz="2600" b="1">
                <a:solidFill>
                  <a:srgbClr val="FFFFFF"/>
                </a:solidFill>
              </a:rPr>
              <a:t>5</a:t>
            </a:r>
          </a:p>
        </p:txBody>
      </p:sp>
      <p:sp>
        <p:nvSpPr>
          <p:cNvPr id="28" name="T28"/>
          <p:cNvSpPr txBox="1"/>
          <p:nvPr/>
        </p:nvSpPr>
        <p:spPr>
          <a:xfrm>
            <a:off x="1307200" y="5506000"/>
            <a:ext cx="5879600" cy="894000"/>
          </a:xfrm>
          <a:prstGeom prst="rect">
            <a:avLst/>
          </a:prstGeom>
          <a:noFill/>
        </p:spPr>
        <p:txBody>
          <a:bodyPr lIns="72000" tIns="54000" rIns="72000" bIns="54000" anchor="ctr">
            <a:noAutofit/>
          </a:bodyPr>
          <a:lstStyle/>
          <a:p>
            <a:r>
              <a:rPr lang="fr-FR" sz="1350">
                <a:solidFill>
                  <a:srgbClr val="2C3E50"/>
                </a:solidFill>
              </a:rPr>
              <a:t>La répartition du FPIC entre l’EPCI et les communes peut être modifiée par délibération.</a:t>
            </a:r>
          </a:p>
        </p:txBody>
      </p:sp>
      <p:sp>
        <p:nvSpPr>
          <p:cNvPr id="29" name="R29"/>
          <p:cNvSpPr/>
          <p:nvPr/>
        </p:nvSpPr>
        <p:spPr>
          <a:xfrm>
            <a:off x="7956800" y="5763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Tree>
    <p:extLst>
      <p:ext uri="{BB962C8B-B14F-4D97-AF65-F5344CB8AC3E}">
        <p14:creationId xmlns:p14="http://schemas.microsoft.com/office/powerpoint/2010/main" val="34080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1" grpId="0" animBg="1"/>
      <p:bldP spid="25" grpId="0" animBg="1"/>
      <p:bldP spid="2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CC999-BECA-7CE8-D1F3-CC452F5B885D}"/>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FED2953-5B10-258A-34B1-A58731D604C1}"/>
              </a:ext>
            </a:extLst>
          </p:cNvPr>
          <p:cNvSpPr>
            <a:spLocks noGrp="1"/>
          </p:cNvSpPr>
          <p:nvPr>
            <p:ph type="title"/>
          </p:nvPr>
        </p:nvSpPr>
        <p:spPr/>
        <p:txBody>
          <a:bodyPr/>
          <a:lstStyle/>
          <a:p>
            <a:pPr algn="l"/>
            <a:r>
              <a:rPr lang="fr-FR" dirty="0">
                <a:ea typeface="Calibri"/>
                <a:cs typeface="Calibri"/>
              </a:rPr>
              <a:t>4. Les flux financiers entre la commune et l’EPCI pouvant être décidés par les élus </a:t>
            </a:r>
          </a:p>
        </p:txBody>
      </p:sp>
    </p:spTree>
    <p:extLst>
      <p:ext uri="{BB962C8B-B14F-4D97-AF65-F5344CB8AC3E}">
        <p14:creationId xmlns:p14="http://schemas.microsoft.com/office/powerpoint/2010/main" val="8986486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a:t>Partages financiers : communes / intercommunalité</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La </a:t>
            </a:r>
            <a:r>
              <a:rPr lang="fr-FR" sz="1550" b="1">
                <a:solidFill>
                  <a:srgbClr val="7EC8E3"/>
                </a:solidFill>
              </a:rPr>
              <a:t>Dotation de Solidarité Communautaire (DSC)</a:t>
            </a:r>
            <a:r>
              <a:rPr lang="fr-FR" sz="1450">
                <a:solidFill>
                  <a:srgbClr val="FFFFFF"/>
                </a:solidFill>
              </a:rPr>
              <a:t> est une dotation instituée par les EPCI à fiscalité propre pour réduire les disparités entre communes.</a:t>
            </a:r>
          </a:p>
        </p:txBody>
      </p:sp>
      <p:sp>
        <p:nvSpPr>
          <p:cNvPr id="31" name="Card31"/>
          <p:cNvSpPr/>
          <p:nvPr/>
        </p:nvSpPr>
        <p:spPr>
          <a:xfrm>
            <a:off x="457200" y="2250000"/>
            <a:ext cx="259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DÉFINITION</a:t>
            </a:r>
          </a:p>
          <a:p>
            <a:pPr>
              <a:spcAft>
                <a:spcPts val="500"/>
              </a:spcAft>
            </a:pPr>
            <a:r>
              <a:rPr lang="fr-FR" sz="1700" b="1">
                <a:solidFill>
                  <a:srgbClr val="1B3A5C"/>
                </a:solidFill>
              </a:rPr>
              <a:t>Qu’est-ce que c’est ?</a:t>
            </a:r>
          </a:p>
          <a:p>
            <a:pPr marL="228600" indent="-228600">
              <a:lnSpc>
                <a:spcPts val="1500"/>
              </a:lnSpc>
              <a:spcAft>
                <a:spcPts val="200"/>
              </a:spcAft>
              <a:buFont typeface="Arial" pitchFamily="34" charset="0"/>
              <a:buChar char="▸"/>
            </a:pPr>
            <a:r>
              <a:rPr lang="fr-FR" sz="1400">
                <a:solidFill>
                  <a:srgbClr val="333333"/>
                </a:solidFill>
              </a:rPr>
              <a:t>Dotation vers les communes pour réduire les disparités de ressources et de charges.</a:t>
            </a:r>
          </a:p>
          <a:p>
            <a:pPr marL="228600" indent="-228600">
              <a:lnSpc>
                <a:spcPts val="1500"/>
              </a:lnSpc>
              <a:spcAft>
                <a:spcPts val="200"/>
              </a:spcAft>
              <a:buFont typeface="Arial" pitchFamily="34" charset="0"/>
              <a:buChar char="▸"/>
            </a:pPr>
            <a:r>
              <a:rPr lang="fr-FR" sz="1400">
                <a:solidFill>
                  <a:srgbClr val="333333"/>
                </a:solidFill>
              </a:rPr>
              <a:t>Elle est obligatoire dans certains cas (EPCI à FPU et signataire d’un contrat de ville).</a:t>
            </a:r>
          </a:p>
        </p:txBody>
      </p:sp>
      <p:sp>
        <p:nvSpPr>
          <p:cNvPr id="32" name="Card32"/>
          <p:cNvSpPr/>
          <p:nvPr/>
        </p:nvSpPr>
        <p:spPr>
          <a:xfrm>
            <a:off x="3277000" y="2250000"/>
            <a:ext cx="2590000" cy="2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FONCTIONNEMENT</a:t>
            </a:r>
          </a:p>
          <a:p>
            <a:pPr>
              <a:spcAft>
                <a:spcPts val="500"/>
              </a:spcAft>
            </a:pPr>
            <a:r>
              <a:rPr lang="fr-FR" sz="1700" b="1">
                <a:solidFill>
                  <a:srgbClr val="FFFFFF"/>
                </a:solidFill>
              </a:rPr>
              <a:t>Comment ?</a:t>
            </a:r>
          </a:p>
          <a:p>
            <a:pPr marL="228600" indent="-228600">
              <a:lnSpc>
                <a:spcPts val="1500"/>
              </a:lnSpc>
              <a:spcAft>
                <a:spcPts val="200"/>
              </a:spcAft>
              <a:buFont typeface="Arial" pitchFamily="34" charset="0"/>
              <a:buChar char="▸"/>
            </a:pPr>
            <a:r>
              <a:rPr lang="fr-FR" sz="1400">
                <a:solidFill>
                  <a:srgbClr val="E0EBF5"/>
                </a:solidFill>
              </a:rPr>
              <a:t>Le conseil communautaire fixe le montant de l’enveloppe et les critères de répartition.</a:t>
            </a:r>
          </a:p>
          <a:p>
            <a:pPr marL="228600" indent="-228600">
              <a:lnSpc>
                <a:spcPts val="1500"/>
              </a:lnSpc>
              <a:spcAft>
                <a:spcPts val="200"/>
              </a:spcAft>
              <a:buFont typeface="Arial" pitchFamily="34" charset="0"/>
              <a:buChar char="▸"/>
            </a:pPr>
            <a:r>
              <a:rPr lang="fr-FR" sz="1400">
                <a:solidFill>
                  <a:srgbClr val="E0EBF5"/>
                </a:solidFill>
              </a:rPr>
              <a:t>Vote à la majorité des deux tiers des suffrages exprimés.</a:t>
            </a:r>
          </a:p>
        </p:txBody>
      </p:sp>
      <p:sp>
        <p:nvSpPr>
          <p:cNvPr id="33" name="Card33"/>
          <p:cNvSpPr/>
          <p:nvPr/>
        </p:nvSpPr>
        <p:spPr>
          <a:xfrm>
            <a:off x="6097000" y="2250000"/>
            <a:ext cx="259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RÉPARTITION</a:t>
            </a:r>
          </a:p>
          <a:p>
            <a:pPr>
              <a:spcAft>
                <a:spcPts val="500"/>
              </a:spcAft>
            </a:pPr>
            <a:r>
              <a:rPr lang="fr-FR" sz="1700" b="1">
                <a:solidFill>
                  <a:srgbClr val="1B3A5C"/>
                </a:solidFill>
              </a:rPr>
              <a:t>Qui en bénéficie ?</a:t>
            </a:r>
          </a:p>
          <a:p>
            <a:pPr marL="228600" indent="-228600">
              <a:lnSpc>
                <a:spcPts val="1500"/>
              </a:lnSpc>
              <a:spcAft>
                <a:spcPts val="200"/>
              </a:spcAft>
              <a:buFont typeface="Arial" pitchFamily="34" charset="0"/>
              <a:buChar char="▸"/>
            </a:pPr>
            <a:r>
              <a:rPr lang="fr-FR" sz="1400">
                <a:solidFill>
                  <a:srgbClr val="333333"/>
                </a:solidFill>
              </a:rPr>
              <a:t>Répartie entre les communes selon la population, le revenu par habitant et le potentiel financier ou fiscal.</a:t>
            </a:r>
          </a:p>
          <a:p>
            <a:pPr marL="228600" indent="-228600">
              <a:lnSpc>
                <a:spcPts val="1500"/>
              </a:lnSpc>
              <a:spcAft>
                <a:spcPts val="200"/>
              </a:spcAft>
              <a:buFont typeface="Arial" pitchFamily="34" charset="0"/>
              <a:buChar char="▸"/>
            </a:pPr>
            <a:r>
              <a:rPr lang="fr-FR" sz="1400">
                <a:solidFill>
                  <a:srgbClr val="333333"/>
                </a:solidFill>
              </a:rPr>
              <a:t>Ces critères doivent justifier au moins 35 % de la répartition.</a:t>
            </a:r>
          </a:p>
          <a:p>
            <a:pPr marL="228600" indent="-228600">
              <a:lnSpc>
                <a:spcPts val="1500"/>
              </a:lnSpc>
              <a:spcAft>
                <a:spcPts val="200"/>
              </a:spcAft>
              <a:buFont typeface="Arial" pitchFamily="34" charset="0"/>
              <a:buChar char="▸"/>
            </a:pPr>
            <a:r>
              <a:rPr lang="fr-FR" sz="1300">
                <a:solidFill>
                  <a:srgbClr val="333333"/>
                </a:solidFill>
              </a:rPr>
              <a:t>Le reste est réparti selon des critères complémentaires choisis librement par le conseil communautaire.</a:t>
            </a:r>
          </a:p>
        </p:txBody>
      </p:sp>
      <p:sp>
        <p:nvSpPr>
          <p:cNvPr id="40" name="BottomBar"/>
          <p:cNvSpPr/>
          <p:nvPr/>
        </p:nvSpPr>
        <p:spPr>
          <a:xfrm>
            <a:off x="457200" y="5150000"/>
            <a:ext cx="8229600" cy="50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DSC = outil de </a:t>
            </a:r>
            <a:r>
              <a:rPr lang="fr-FR" sz="1400" b="1">
                <a:solidFill>
                  <a:srgbClr val="1B3A5C"/>
                </a:solidFill>
              </a:rPr>
              <a:t>solidarité financière</a:t>
            </a:r>
            <a:r>
              <a:rPr lang="fr-FR" sz="1400" i="1">
                <a:solidFill>
                  <a:srgbClr val="1B3A5C"/>
                </a:solidFill>
              </a:rPr>
              <a:t> entre intercommunalité et communes membres</a:t>
            </a:r>
          </a:p>
        </p:txBody>
      </p:sp>
    </p:spTree>
    <p:extLst>
      <p:ext uri="{BB962C8B-B14F-4D97-AF65-F5344CB8AC3E}">
        <p14:creationId xmlns:p14="http://schemas.microsoft.com/office/powerpoint/2010/main" val="3408060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a:t>Partages financiers : communes / intercommunalité</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Les </a:t>
            </a:r>
            <a:r>
              <a:rPr lang="fr-FR" sz="1650" b="1">
                <a:solidFill>
                  <a:srgbClr val="7EC8E3"/>
                </a:solidFill>
              </a:rPr>
              <a:t>fonds de concours</a:t>
            </a:r>
            <a:r>
              <a:rPr lang="fr-FR" sz="1450">
                <a:solidFill>
                  <a:srgbClr val="FFFFFF"/>
                </a:solidFill>
              </a:rPr>
              <a:t> permettent de financer la réalisation ou le fonctionnement d’un équipement en partageant son coût.</a:t>
            </a:r>
          </a:p>
        </p:txBody>
      </p:sp>
      <p:sp>
        <p:nvSpPr>
          <p:cNvPr id="31" name="Card31"/>
          <p:cNvSpPr/>
          <p:nvPr/>
        </p:nvSpPr>
        <p:spPr>
          <a:xfrm>
            <a:off x="457200" y="2250000"/>
            <a:ext cx="259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PRINCIPE</a:t>
            </a:r>
          </a:p>
          <a:p>
            <a:pPr>
              <a:spcAft>
                <a:spcPts val="500"/>
              </a:spcAft>
            </a:pPr>
            <a:r>
              <a:rPr lang="fr-FR" sz="1700" b="1">
                <a:solidFill>
                  <a:srgbClr val="1B3A5C"/>
                </a:solidFill>
              </a:rPr>
              <a:t>Dérogation encadrée</a:t>
            </a:r>
          </a:p>
          <a:p>
            <a:pPr marL="228600" indent="-228600">
              <a:lnSpc>
                <a:spcPts val="1500"/>
              </a:lnSpc>
              <a:spcAft>
                <a:spcPts val="200"/>
              </a:spcAft>
              <a:buFont typeface="Arial" pitchFamily="34" charset="0"/>
              <a:buChar char="▸"/>
            </a:pPr>
            <a:r>
              <a:rPr lang="fr-FR" sz="1350">
                <a:solidFill>
                  <a:srgbClr val="333333"/>
                </a:solidFill>
              </a:rPr>
              <a:t>Dérogation aux principes de spécialité et d’exclusivité des EPCI à fiscalité propre.</a:t>
            </a:r>
          </a:p>
          <a:p>
            <a:pPr marL="228600" indent="-228600">
              <a:lnSpc>
                <a:spcPts val="1500"/>
              </a:lnSpc>
              <a:spcAft>
                <a:spcPts val="200"/>
              </a:spcAft>
              <a:buFont typeface="Arial" pitchFamily="34" charset="0"/>
              <a:buChar char="▸"/>
            </a:pPr>
            <a:r>
              <a:rPr lang="fr-FR" sz="1350">
                <a:solidFill>
                  <a:srgbClr val="333333"/>
                </a:solidFill>
              </a:rPr>
              <a:t>Interdisent normalement les financements croisés entre communauté et communes.</a:t>
            </a:r>
          </a:p>
        </p:txBody>
      </p:sp>
      <p:sp>
        <p:nvSpPr>
          <p:cNvPr id="32" name="Card32"/>
          <p:cNvSpPr/>
          <p:nvPr/>
        </p:nvSpPr>
        <p:spPr>
          <a:xfrm>
            <a:off x="3277000" y="2250000"/>
            <a:ext cx="2590000" cy="2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CONDITIONS</a:t>
            </a:r>
          </a:p>
          <a:p>
            <a:pPr>
              <a:spcAft>
                <a:spcPts val="500"/>
              </a:spcAft>
            </a:pPr>
            <a:r>
              <a:rPr lang="fr-FR" sz="1700" b="1">
                <a:solidFill>
                  <a:srgbClr val="FFFFFF"/>
                </a:solidFill>
              </a:rPr>
              <a:t>Mise en œuvre</a:t>
            </a:r>
          </a:p>
          <a:p>
            <a:pPr marL="228600" indent="-228600">
              <a:lnSpc>
                <a:spcPts val="1500"/>
              </a:lnSpc>
              <a:spcAft>
                <a:spcPts val="200"/>
              </a:spcAft>
              <a:buFont typeface="Arial" pitchFamily="34" charset="0"/>
              <a:buChar char="▸"/>
            </a:pPr>
            <a:r>
              <a:rPr lang="fr-FR" sz="1350">
                <a:solidFill>
                  <a:srgbClr val="E0EBF5"/>
                </a:solidFill>
              </a:rPr>
              <a:t>Versés dans les deux sens (communauté ↔ communes).</a:t>
            </a:r>
          </a:p>
          <a:p>
            <a:pPr marL="228600" indent="-228600">
              <a:lnSpc>
                <a:spcPts val="1500"/>
              </a:lnSpc>
              <a:spcAft>
                <a:spcPts val="200"/>
              </a:spcAft>
              <a:buFont typeface="Arial" pitchFamily="34" charset="0"/>
              <a:buChar char="▸"/>
            </a:pPr>
            <a:r>
              <a:rPr lang="fr-FR" sz="1350">
                <a:solidFill>
                  <a:srgbClr val="E0EBF5"/>
                </a:solidFill>
              </a:rPr>
              <a:t>Accords concordants à la majorité simple du conseil communautaire et des conseils municipaux concernés.</a:t>
            </a:r>
          </a:p>
        </p:txBody>
      </p:sp>
      <p:sp>
        <p:nvSpPr>
          <p:cNvPr id="33" name="Card33"/>
          <p:cNvSpPr/>
          <p:nvPr/>
        </p:nvSpPr>
        <p:spPr>
          <a:xfrm>
            <a:off x="6097000" y="2250000"/>
            <a:ext cx="259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LIMITE</a:t>
            </a:r>
          </a:p>
          <a:p>
            <a:pPr>
              <a:spcAft>
                <a:spcPts val="500"/>
              </a:spcAft>
            </a:pPr>
            <a:r>
              <a:rPr lang="fr-FR" sz="1700" b="1">
                <a:solidFill>
                  <a:srgbClr val="1B3A5C"/>
                </a:solidFill>
              </a:rPr>
              <a:t>Plafonnement</a:t>
            </a:r>
          </a:p>
          <a:p>
            <a:pPr marL="228600" indent="-228600">
              <a:lnSpc>
                <a:spcPts val="1500"/>
              </a:lnSpc>
              <a:spcAft>
                <a:spcPts val="200"/>
              </a:spcAft>
              <a:buFont typeface="Arial" pitchFamily="34" charset="0"/>
              <a:buChar char="▸"/>
            </a:pPr>
            <a:r>
              <a:rPr lang="fr-FR" sz="1350">
                <a:solidFill>
                  <a:srgbClr val="333333"/>
                </a:solidFill>
              </a:rPr>
              <a:t>Le montant total des fonds de concours ne peut excéder la part du financement assurée, hors subventions, par le bénéficiaire.</a:t>
            </a:r>
          </a:p>
        </p:txBody>
      </p:sp>
      <p:sp>
        <p:nvSpPr>
          <p:cNvPr id="40" name="BottomBar"/>
          <p:cNvSpPr/>
          <p:nvPr/>
        </p:nvSpPr>
        <p:spPr>
          <a:xfrm>
            <a:off x="457200" y="5150000"/>
            <a:ext cx="8229600" cy="50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Fonds de concours = </a:t>
            </a:r>
            <a:r>
              <a:rPr lang="fr-FR" sz="1400" b="1">
                <a:solidFill>
                  <a:srgbClr val="1B3A5C"/>
                </a:solidFill>
              </a:rPr>
              <a:t>partage des coûts</a:t>
            </a:r>
            <a:r>
              <a:rPr lang="fr-FR" sz="1400" i="1">
                <a:solidFill>
                  <a:srgbClr val="1B3A5C"/>
                </a:solidFill>
              </a:rPr>
              <a:t> d’équipements entre communauté et communes</a:t>
            </a:r>
          </a:p>
        </p:txBody>
      </p:sp>
    </p:spTree>
    <p:extLst>
      <p:ext uri="{BB962C8B-B14F-4D97-AF65-F5344CB8AC3E}">
        <p14:creationId xmlns:p14="http://schemas.microsoft.com/office/powerpoint/2010/main" val="3408060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a:t>Partages financiers : communes / intercommunalité</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La </a:t>
            </a:r>
            <a:r>
              <a:rPr lang="fr-FR" sz="1650" b="1">
                <a:solidFill>
                  <a:srgbClr val="7EC8E3"/>
                </a:solidFill>
              </a:rPr>
              <a:t>taxe d’aménagement</a:t>
            </a:r>
            <a:r>
              <a:rPr lang="fr-FR" sz="1450">
                <a:solidFill>
                  <a:srgbClr val="FFFFFF"/>
                </a:solidFill>
              </a:rPr>
              <a:t> est perçue au titre d’opérations de construction, extension et aménagements divers.</a:t>
            </a:r>
          </a:p>
        </p:txBody>
      </p:sp>
      <p:sp>
        <p:nvSpPr>
          <p:cNvPr id="31" name="Card31"/>
          <p:cNvSpPr/>
          <p:nvPr/>
        </p:nvSpPr>
        <p:spPr>
          <a:xfrm>
            <a:off x="457200" y="2250000"/>
            <a:ext cx="398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COMMUNES</a:t>
            </a:r>
          </a:p>
          <a:p>
            <a:pPr>
              <a:spcAft>
                <a:spcPts val="500"/>
              </a:spcAft>
            </a:pPr>
            <a:r>
              <a:rPr lang="fr-FR" sz="1700" b="1">
                <a:solidFill>
                  <a:srgbClr val="1B3A5C"/>
                </a:solidFill>
              </a:rPr>
              <a:t>Perception de plein droit</a:t>
            </a:r>
          </a:p>
          <a:p>
            <a:pPr marL="228600" indent="-228600">
              <a:lnSpc>
                <a:spcPts val="1500"/>
              </a:lnSpc>
              <a:spcAft>
                <a:spcPts val="200"/>
              </a:spcAft>
              <a:buFont typeface="Arial" pitchFamily="34" charset="0"/>
              <a:buChar char="▸"/>
            </a:pPr>
            <a:r>
              <a:rPr lang="fr-FR" sz="1350">
                <a:solidFill>
                  <a:srgbClr val="333333"/>
                </a:solidFill>
              </a:rPr>
              <a:t>Communes membres de CC ou CA.</a:t>
            </a:r>
          </a:p>
          <a:p>
            <a:pPr marL="228600" indent="-228600">
              <a:lnSpc>
                <a:spcPts val="1500"/>
              </a:lnSpc>
              <a:spcAft>
                <a:spcPts val="200"/>
              </a:spcAft>
              <a:buFont typeface="Arial" pitchFamily="34" charset="0"/>
              <a:buChar char="▸"/>
            </a:pPr>
            <a:r>
              <a:rPr lang="fr-FR" sz="1350">
                <a:solidFill>
                  <a:srgbClr val="333333"/>
                </a:solidFill>
              </a:rPr>
              <a:t>De plein droit si dotée d’un PLU ou POS.</a:t>
            </a:r>
          </a:p>
          <a:p>
            <a:pPr marL="228600" indent="-228600">
              <a:lnSpc>
                <a:spcPts val="1500"/>
              </a:lnSpc>
              <a:spcAft>
                <a:spcPts val="200"/>
              </a:spcAft>
              <a:buFont typeface="Arial" pitchFamily="34" charset="0"/>
              <a:buChar char="▸"/>
            </a:pPr>
            <a:r>
              <a:rPr lang="fr-FR" sz="1350">
                <a:solidFill>
                  <a:srgbClr val="333333"/>
                </a:solidFill>
              </a:rPr>
              <a:t>Sinon, possibilité d’instaurer par simple délibération.</a:t>
            </a:r>
          </a:p>
          <a:p>
            <a:pPr marL="228600" indent="-228600">
              <a:lnSpc>
                <a:spcPts val="1500"/>
              </a:lnSpc>
              <a:spcAft>
                <a:spcPts val="200"/>
              </a:spcAft>
              <a:buFont typeface="Arial" pitchFamily="34" charset="0"/>
              <a:buChar char="▸"/>
            </a:pPr>
            <a:r>
              <a:rPr lang="fr-FR" sz="1350" b="1">
                <a:solidFill>
                  <a:srgbClr val="1B3A5C"/>
                </a:solidFill>
              </a:rPr>
              <a:t>Sans PLU ni délibération : aucune taxe d’aménagement perçue.</a:t>
            </a:r>
          </a:p>
        </p:txBody>
      </p:sp>
      <p:sp>
        <p:nvSpPr>
          <p:cNvPr id="32" name="Card32"/>
          <p:cNvSpPr/>
          <p:nvPr/>
        </p:nvSpPr>
        <p:spPr>
          <a:xfrm>
            <a:off x="4707000" y="2250000"/>
            <a:ext cx="3980000" cy="2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EPCI</a:t>
            </a:r>
          </a:p>
          <a:p>
            <a:pPr>
              <a:spcAft>
                <a:spcPts val="500"/>
              </a:spcAft>
            </a:pPr>
            <a:r>
              <a:rPr lang="fr-FR" sz="1700" b="1">
                <a:solidFill>
                  <a:srgbClr val="FFFFFF"/>
                </a:solidFill>
              </a:rPr>
              <a:t>Délégation possible</a:t>
            </a:r>
          </a:p>
          <a:p>
            <a:pPr marL="228600" indent="-228600">
              <a:lnSpc>
                <a:spcPts val="1500"/>
              </a:lnSpc>
              <a:spcAft>
                <a:spcPts val="200"/>
              </a:spcAft>
              <a:buFont typeface="Arial" pitchFamily="34" charset="0"/>
              <a:buChar char="▸"/>
            </a:pPr>
            <a:r>
              <a:rPr lang="fr-FR" sz="1350">
                <a:solidFill>
                  <a:srgbClr val="E0EBF5"/>
                </a:solidFill>
              </a:rPr>
              <a:t>Les communes peuvent déléguer la perception à leur EPCI de rattachement.</a:t>
            </a:r>
          </a:p>
          <a:p>
            <a:pPr marL="228600" indent="-228600">
              <a:lnSpc>
                <a:spcPts val="1500"/>
              </a:lnSpc>
              <a:spcAft>
                <a:spcPts val="200"/>
              </a:spcAft>
              <a:buFont typeface="Arial" pitchFamily="34" charset="0"/>
              <a:buChar char="▸"/>
            </a:pPr>
            <a:r>
              <a:rPr lang="fr-FR" sz="1350">
                <a:solidFill>
                  <a:srgbClr val="E0EBF5"/>
                </a:solidFill>
              </a:rPr>
              <a:t>Condition : EPCI compétent en matière de PLU.</a:t>
            </a:r>
          </a:p>
          <a:p>
            <a:pPr marL="228600" indent="-228600">
              <a:lnSpc>
                <a:spcPts val="1500"/>
              </a:lnSpc>
              <a:spcAft>
                <a:spcPts val="200"/>
              </a:spcAft>
              <a:buFont typeface="Arial" pitchFamily="34" charset="0"/>
              <a:buChar char="▸"/>
            </a:pPr>
            <a:r>
              <a:rPr lang="fr-FR" sz="1350">
                <a:solidFill>
                  <a:srgbClr val="E0EBF5"/>
                </a:solidFill>
              </a:rPr>
              <a:t>Délibérations concordantes pour 3 ans minimum :</a:t>
            </a:r>
          </a:p>
          <a:p>
            <a:pPr marL="228600" indent="-228600">
              <a:lnSpc>
                <a:spcPts val="1500"/>
              </a:lnSpc>
              <a:spcAft>
                <a:spcPts val="200"/>
              </a:spcAft>
              <a:buFont typeface="Arial" pitchFamily="34" charset="0"/>
              <a:buChar char="▸"/>
            </a:pPr>
            <a:r>
              <a:rPr lang="fr-FR" sz="1350" b="1">
                <a:solidFill>
                  <a:srgbClr val="FFFFFF"/>
                </a:solidFill>
              </a:rPr>
              <a:t>Conseil communautaire + majorité qualifiée des communes (règle des 2/3-1/2).</a:t>
            </a:r>
          </a:p>
        </p:txBody>
      </p:sp>
      <p:sp>
        <p:nvSpPr>
          <p:cNvPr id="40" name="BottomBar"/>
          <p:cNvSpPr/>
          <p:nvPr/>
        </p:nvSpPr>
        <p:spPr>
          <a:xfrm>
            <a:off x="457200" y="5150000"/>
            <a:ext cx="8229600" cy="50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Taxe d’aménagement : perçue par la </a:t>
            </a:r>
            <a:r>
              <a:rPr lang="fr-FR" sz="1400" b="1">
                <a:solidFill>
                  <a:srgbClr val="1B3A5C"/>
                </a:solidFill>
              </a:rPr>
              <a:t>commune</a:t>
            </a:r>
            <a:r>
              <a:rPr lang="fr-FR" sz="1400" i="1">
                <a:solidFill>
                  <a:srgbClr val="1B3A5C"/>
                </a:solidFill>
              </a:rPr>
              <a:t>, délégable à l’</a:t>
            </a:r>
            <a:r>
              <a:rPr lang="fr-FR" sz="1400" b="1">
                <a:solidFill>
                  <a:srgbClr val="1B3A5C"/>
                </a:solidFill>
              </a:rPr>
              <a:t>EPCI</a:t>
            </a:r>
            <a:r>
              <a:rPr lang="fr-FR" sz="1400" i="1">
                <a:solidFill>
                  <a:srgbClr val="1B3A5C"/>
                </a:solidFill>
              </a:rPr>
              <a:t> sous conditions</a:t>
            </a:r>
          </a:p>
        </p:txBody>
      </p:sp>
    </p:spTree>
    <p:extLst>
      <p:ext uri="{BB962C8B-B14F-4D97-AF65-F5344CB8AC3E}">
        <p14:creationId xmlns:p14="http://schemas.microsoft.com/office/powerpoint/2010/main" val="3408060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p:cNvSpPr>
            <a:spLocks noGrp="1"/>
          </p:cNvSpPr>
          <p:nvPr>
            <p:ph type="title"/>
          </p:nvPr>
        </p:nvSpPr>
        <p:spPr/>
        <p:txBody>
          <a:bodyPr>
            <a:normAutofit/>
          </a:bodyPr>
          <a:lstStyle/>
          <a:p>
            <a:r>
              <a:rPr lang="fr-FR"/>
              <a:t>QUIZ — Flux financiers</a:t>
            </a:r>
          </a:p>
        </p:txBody>
      </p:sp>
      <p:sp>
        <p:nvSpPr>
          <p:cNvPr id="9" name="T9"/>
          <p:cNvSpPr txBox="1"/>
          <p:nvPr/>
        </p:nvSpPr>
        <p:spPr>
          <a:xfrm>
            <a:off x="457200" y="1100000"/>
            <a:ext cx="8229600" cy="300000"/>
          </a:xfrm>
          <a:prstGeom prst="rect">
            <a:avLst/>
          </a:prstGeom>
          <a:noFill/>
        </p:spPr>
        <p:txBody>
          <a:bodyPr lIns="72000" tIns="36000" rIns="72000" bIns="36000" anchor="ctr">
            <a:noAutofit/>
          </a:bodyPr>
          <a:lstStyle/>
          <a:p>
            <a:pPr algn="ctr"/>
            <a:r>
              <a:rPr lang="fr-FR" sz="1400" i="1">
                <a:solidFill>
                  <a:srgbClr val="7F8C8D"/>
                </a:solidFill>
              </a:rPr>
              <a:t>Testez vos connaissances sur les flux entre communes et EPCI</a:t>
            </a:r>
          </a:p>
        </p:txBody>
      </p:sp>
      <p:sp>
        <p:nvSpPr>
          <p:cNvPr id="10" name="R10"/>
          <p:cNvSpPr/>
          <p:nvPr/>
        </p:nvSpPr>
        <p:spPr>
          <a:xfrm>
            <a:off x="457200" y="1450000"/>
            <a:ext cx="8229600" cy="894000"/>
          </a:xfrm>
          <a:prstGeom prst="roundRect">
            <a:avLst>
              <a:gd name="adj" fmla="val 8000"/>
            </a:avLst>
          </a:prstGeom>
          <a:solidFill>
            <a:srgbClr val="FDEDEE"/>
          </a:solidFill>
          <a:ln w="12700">
            <a:solidFill>
              <a:srgbClr val="E74C3C">
                <a:alpha val="40000"/>
              </a:srgbClr>
            </a:solidFill>
          </a:ln>
        </p:spPr>
        <p:txBody>
          <a:bodyPr/>
          <a:lstStyle/>
          <a:p>
            <a:endParaRPr lang="fr-FR"/>
          </a:p>
        </p:txBody>
      </p:sp>
      <p:sp>
        <p:nvSpPr>
          <p:cNvPr id="11" name="R11"/>
          <p:cNvSpPr/>
          <p:nvPr/>
        </p:nvSpPr>
        <p:spPr>
          <a:xfrm>
            <a:off x="487200" y="1547000"/>
            <a:ext cx="700000" cy="700000"/>
          </a:xfrm>
          <a:prstGeom prst="ellipse">
            <a:avLst/>
          </a:prstGeom>
          <a:solidFill>
            <a:srgbClr val="E74C3C"/>
          </a:solidFill>
          <a:ln w="0">
            <a:noFill/>
          </a:ln>
        </p:spPr>
        <p:txBody>
          <a:bodyPr lIns="0" tIns="0" rIns="0" bIns="0" anchor="ctr">
            <a:noAutofit/>
          </a:bodyPr>
          <a:lstStyle/>
          <a:p>
            <a:pPr algn="ctr"/>
            <a:r>
              <a:rPr lang="fr-FR" sz="2600" b="1">
                <a:solidFill>
                  <a:srgbClr val="FFFFFF"/>
                </a:solidFill>
              </a:rPr>
              <a:t>1</a:t>
            </a:r>
          </a:p>
        </p:txBody>
      </p:sp>
      <p:sp>
        <p:nvSpPr>
          <p:cNvPr id="12" name="T12"/>
          <p:cNvSpPr txBox="1"/>
          <p:nvPr/>
        </p:nvSpPr>
        <p:spPr>
          <a:xfrm>
            <a:off x="1307200" y="1450000"/>
            <a:ext cx="6529600" cy="894000"/>
          </a:xfrm>
          <a:prstGeom prst="rect">
            <a:avLst/>
          </a:prstGeom>
          <a:noFill/>
        </p:spPr>
        <p:txBody>
          <a:bodyPr lIns="72000" tIns="54000" rIns="72000" bIns="54000" anchor="ctr">
            <a:noAutofit/>
          </a:bodyPr>
          <a:lstStyle/>
          <a:p>
            <a:r>
              <a:rPr lang="fr-FR" sz="1350">
                <a:solidFill>
                  <a:srgbClr val="2C3E50"/>
                </a:solidFill>
              </a:rPr>
              <a:t>La dotation de solidarité communautaire (DSC) vise à réduire les écarts de ressources entre communes membres.</a:t>
            </a:r>
          </a:p>
        </p:txBody>
      </p:sp>
      <p:sp>
        <p:nvSpPr>
          <p:cNvPr id="13" name="R13"/>
          <p:cNvSpPr/>
          <p:nvPr/>
        </p:nvSpPr>
        <p:spPr>
          <a:xfrm>
            <a:off x="7956800" y="1707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14" name="R14"/>
          <p:cNvSpPr/>
          <p:nvPr/>
        </p:nvSpPr>
        <p:spPr>
          <a:xfrm>
            <a:off x="457200" y="2464000"/>
            <a:ext cx="8229600" cy="894000"/>
          </a:xfrm>
          <a:prstGeom prst="roundRect">
            <a:avLst>
              <a:gd name="adj" fmla="val 8000"/>
            </a:avLst>
          </a:prstGeom>
          <a:solidFill>
            <a:srgbClr val="E8F8F5"/>
          </a:solidFill>
          <a:ln w="12700">
            <a:solidFill>
              <a:srgbClr val="1ABC9C">
                <a:alpha val="40000"/>
              </a:srgbClr>
            </a:solidFill>
          </a:ln>
        </p:spPr>
        <p:txBody>
          <a:bodyPr/>
          <a:lstStyle/>
          <a:p>
            <a:endParaRPr lang="fr-FR"/>
          </a:p>
        </p:txBody>
      </p:sp>
      <p:sp>
        <p:nvSpPr>
          <p:cNvPr id="15" name="R15"/>
          <p:cNvSpPr/>
          <p:nvPr/>
        </p:nvSpPr>
        <p:spPr>
          <a:xfrm>
            <a:off x="487200" y="2561000"/>
            <a:ext cx="700000" cy="700000"/>
          </a:xfrm>
          <a:prstGeom prst="ellipse">
            <a:avLst/>
          </a:prstGeom>
          <a:solidFill>
            <a:srgbClr val="1ABC9C"/>
          </a:solidFill>
          <a:ln w="0">
            <a:noFill/>
          </a:ln>
        </p:spPr>
        <p:txBody>
          <a:bodyPr lIns="0" tIns="0" rIns="0" bIns="0" anchor="ctr">
            <a:noAutofit/>
          </a:bodyPr>
          <a:lstStyle/>
          <a:p>
            <a:pPr algn="ctr"/>
            <a:r>
              <a:rPr lang="fr-FR" sz="2600" b="1">
                <a:solidFill>
                  <a:srgbClr val="FFFFFF"/>
                </a:solidFill>
              </a:rPr>
              <a:t>2</a:t>
            </a:r>
          </a:p>
        </p:txBody>
      </p:sp>
      <p:sp>
        <p:nvSpPr>
          <p:cNvPr id="16" name="T16"/>
          <p:cNvSpPr txBox="1"/>
          <p:nvPr/>
        </p:nvSpPr>
        <p:spPr>
          <a:xfrm>
            <a:off x="1307200" y="2464000"/>
            <a:ext cx="6529600" cy="894000"/>
          </a:xfrm>
          <a:prstGeom prst="rect">
            <a:avLst/>
          </a:prstGeom>
          <a:noFill/>
        </p:spPr>
        <p:txBody>
          <a:bodyPr lIns="72000" tIns="54000" rIns="72000" bIns="54000" anchor="ctr">
            <a:noAutofit/>
          </a:bodyPr>
          <a:lstStyle/>
          <a:p>
            <a:r>
              <a:rPr lang="fr-FR" sz="1350">
                <a:solidFill>
                  <a:srgbClr val="2C3E50"/>
                </a:solidFill>
              </a:rPr>
              <a:t>Les fonds de concours permettent de financer le remboursement d’un emprunt.</a:t>
            </a:r>
          </a:p>
        </p:txBody>
      </p:sp>
      <p:sp>
        <p:nvSpPr>
          <p:cNvPr id="17" name="R17"/>
          <p:cNvSpPr/>
          <p:nvPr/>
        </p:nvSpPr>
        <p:spPr>
          <a:xfrm>
            <a:off x="7956800" y="2721000"/>
            <a:ext cx="650000" cy="380000"/>
          </a:xfrm>
          <a:prstGeom prst="roundRect">
            <a:avLst>
              <a:gd name="adj" fmla="val 16000"/>
            </a:avLst>
          </a:prstGeom>
          <a:solidFill>
            <a:srgbClr val="E74C3C"/>
          </a:solidFill>
          <a:ln w="0">
            <a:noFill/>
          </a:ln>
        </p:spPr>
        <p:txBody>
          <a:bodyPr lIns="0" tIns="0" rIns="0" bIns="0" anchor="ctr">
            <a:noAutofit/>
          </a:bodyPr>
          <a:lstStyle/>
          <a:p>
            <a:pPr algn="ctr"/>
            <a:r>
              <a:rPr lang="fr-FR" sz="1450" b="1">
                <a:solidFill>
                  <a:srgbClr val="FFFFFF"/>
                </a:solidFill>
              </a:rPr>
              <a:t>Faux</a:t>
            </a:r>
          </a:p>
        </p:txBody>
      </p:sp>
      <p:sp>
        <p:nvSpPr>
          <p:cNvPr id="18" name="R18"/>
          <p:cNvSpPr/>
          <p:nvPr/>
        </p:nvSpPr>
        <p:spPr>
          <a:xfrm>
            <a:off x="457200" y="3478000"/>
            <a:ext cx="8229600" cy="894000"/>
          </a:xfrm>
          <a:prstGeom prst="roundRect">
            <a:avLst>
              <a:gd name="adj" fmla="val 8000"/>
            </a:avLst>
          </a:prstGeom>
          <a:solidFill>
            <a:srgbClr val="F4ECF7"/>
          </a:solidFill>
          <a:ln w="12700">
            <a:solidFill>
              <a:srgbClr val="8E44AD">
                <a:alpha val="40000"/>
              </a:srgbClr>
            </a:solidFill>
          </a:ln>
        </p:spPr>
        <p:txBody>
          <a:bodyPr/>
          <a:lstStyle/>
          <a:p>
            <a:endParaRPr lang="fr-FR"/>
          </a:p>
        </p:txBody>
      </p:sp>
      <p:sp>
        <p:nvSpPr>
          <p:cNvPr id="19" name="R19"/>
          <p:cNvSpPr/>
          <p:nvPr/>
        </p:nvSpPr>
        <p:spPr>
          <a:xfrm>
            <a:off x="487200" y="3575000"/>
            <a:ext cx="700000" cy="700000"/>
          </a:xfrm>
          <a:prstGeom prst="ellipse">
            <a:avLst/>
          </a:prstGeom>
          <a:solidFill>
            <a:srgbClr val="8E44AD"/>
          </a:solidFill>
          <a:ln w="0">
            <a:noFill/>
          </a:ln>
        </p:spPr>
        <p:txBody>
          <a:bodyPr lIns="0" tIns="0" rIns="0" bIns="0" anchor="ctr">
            <a:noAutofit/>
          </a:bodyPr>
          <a:lstStyle/>
          <a:p>
            <a:pPr algn="ctr"/>
            <a:r>
              <a:rPr lang="fr-FR" sz="2600" b="1">
                <a:solidFill>
                  <a:srgbClr val="FFFFFF"/>
                </a:solidFill>
              </a:rPr>
              <a:t>3</a:t>
            </a:r>
          </a:p>
        </p:txBody>
      </p:sp>
      <p:sp>
        <p:nvSpPr>
          <p:cNvPr id="20" name="T20"/>
          <p:cNvSpPr txBox="1"/>
          <p:nvPr/>
        </p:nvSpPr>
        <p:spPr>
          <a:xfrm>
            <a:off x="1307200" y="3478000"/>
            <a:ext cx="6529600" cy="894000"/>
          </a:xfrm>
          <a:prstGeom prst="rect">
            <a:avLst/>
          </a:prstGeom>
          <a:noFill/>
        </p:spPr>
        <p:txBody>
          <a:bodyPr lIns="72000" tIns="54000" rIns="72000" bIns="54000" anchor="ctr">
            <a:noAutofit/>
          </a:bodyPr>
          <a:lstStyle/>
          <a:p>
            <a:r>
              <a:rPr lang="fr-FR" sz="1350">
                <a:solidFill>
                  <a:srgbClr val="2C3E50"/>
                </a:solidFill>
              </a:rPr>
              <a:t>Un fonds de concours peut être versé de l’EPCI vers la commune ou inversement.</a:t>
            </a:r>
          </a:p>
        </p:txBody>
      </p:sp>
      <p:sp>
        <p:nvSpPr>
          <p:cNvPr id="21" name="R21"/>
          <p:cNvSpPr/>
          <p:nvPr/>
        </p:nvSpPr>
        <p:spPr>
          <a:xfrm>
            <a:off x="7956800" y="3735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22" name="R22"/>
          <p:cNvSpPr/>
          <p:nvPr/>
        </p:nvSpPr>
        <p:spPr>
          <a:xfrm>
            <a:off x="457200" y="4492000"/>
            <a:ext cx="8229600" cy="894000"/>
          </a:xfrm>
          <a:prstGeom prst="roundRect">
            <a:avLst>
              <a:gd name="adj" fmla="val 8000"/>
            </a:avLst>
          </a:prstGeom>
          <a:solidFill>
            <a:srgbClr val="FEF5E7"/>
          </a:solidFill>
          <a:ln w="12700">
            <a:solidFill>
              <a:srgbClr val="F39C12">
                <a:alpha val="40000"/>
              </a:srgbClr>
            </a:solidFill>
          </a:ln>
        </p:spPr>
        <p:txBody>
          <a:bodyPr/>
          <a:lstStyle/>
          <a:p>
            <a:endParaRPr lang="fr-FR"/>
          </a:p>
        </p:txBody>
      </p:sp>
      <p:sp>
        <p:nvSpPr>
          <p:cNvPr id="23" name="R23"/>
          <p:cNvSpPr/>
          <p:nvPr/>
        </p:nvSpPr>
        <p:spPr>
          <a:xfrm>
            <a:off x="487200" y="4589000"/>
            <a:ext cx="700000" cy="700000"/>
          </a:xfrm>
          <a:prstGeom prst="ellipse">
            <a:avLst/>
          </a:prstGeom>
          <a:solidFill>
            <a:srgbClr val="F39C12"/>
          </a:solidFill>
          <a:ln w="0">
            <a:noFill/>
          </a:ln>
        </p:spPr>
        <p:txBody>
          <a:bodyPr lIns="0" tIns="0" rIns="0" bIns="0" anchor="ctr">
            <a:noAutofit/>
          </a:bodyPr>
          <a:lstStyle/>
          <a:p>
            <a:pPr algn="ctr"/>
            <a:r>
              <a:rPr lang="fr-FR" sz="2600" b="1">
                <a:solidFill>
                  <a:srgbClr val="FFFFFF"/>
                </a:solidFill>
              </a:rPr>
              <a:t>4</a:t>
            </a:r>
          </a:p>
        </p:txBody>
      </p:sp>
      <p:sp>
        <p:nvSpPr>
          <p:cNvPr id="24" name="T24"/>
          <p:cNvSpPr txBox="1"/>
          <p:nvPr/>
        </p:nvSpPr>
        <p:spPr>
          <a:xfrm>
            <a:off x="1307200" y="4492000"/>
            <a:ext cx="6529600" cy="894000"/>
          </a:xfrm>
          <a:prstGeom prst="rect">
            <a:avLst/>
          </a:prstGeom>
          <a:noFill/>
        </p:spPr>
        <p:txBody>
          <a:bodyPr lIns="72000" tIns="54000" rIns="72000" bIns="54000" anchor="ctr">
            <a:noAutofit/>
          </a:bodyPr>
          <a:lstStyle/>
          <a:p>
            <a:r>
              <a:rPr lang="fr-FR" sz="1350">
                <a:solidFill>
                  <a:srgbClr val="2C3E50"/>
                </a:solidFill>
              </a:rPr>
              <a:t>Une commune peut déléguer la perception de la taxe d’aménagement à son EPCI sous certaines conditions.</a:t>
            </a:r>
          </a:p>
        </p:txBody>
      </p:sp>
      <p:sp>
        <p:nvSpPr>
          <p:cNvPr id="25" name="R25"/>
          <p:cNvSpPr/>
          <p:nvPr/>
        </p:nvSpPr>
        <p:spPr>
          <a:xfrm>
            <a:off x="7956800" y="4749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
        <p:nvSpPr>
          <p:cNvPr id="26" name="R26"/>
          <p:cNvSpPr/>
          <p:nvPr/>
        </p:nvSpPr>
        <p:spPr>
          <a:xfrm>
            <a:off x="457200" y="5506000"/>
            <a:ext cx="8229600" cy="894000"/>
          </a:xfrm>
          <a:prstGeom prst="roundRect">
            <a:avLst>
              <a:gd name="adj" fmla="val 8000"/>
            </a:avLst>
          </a:prstGeom>
          <a:solidFill>
            <a:srgbClr val="EBF5FB"/>
          </a:solidFill>
          <a:ln w="12700">
            <a:solidFill>
              <a:srgbClr val="2980B9">
                <a:alpha val="40000"/>
              </a:srgbClr>
            </a:solidFill>
          </a:ln>
        </p:spPr>
        <p:txBody>
          <a:bodyPr/>
          <a:lstStyle/>
          <a:p>
            <a:endParaRPr lang="fr-FR"/>
          </a:p>
        </p:txBody>
      </p:sp>
      <p:sp>
        <p:nvSpPr>
          <p:cNvPr id="27" name="R27"/>
          <p:cNvSpPr/>
          <p:nvPr/>
        </p:nvSpPr>
        <p:spPr>
          <a:xfrm>
            <a:off x="487200" y="5603000"/>
            <a:ext cx="700000" cy="700000"/>
          </a:xfrm>
          <a:prstGeom prst="ellipse">
            <a:avLst/>
          </a:prstGeom>
          <a:solidFill>
            <a:srgbClr val="2980B9"/>
          </a:solidFill>
          <a:ln w="0">
            <a:noFill/>
          </a:ln>
        </p:spPr>
        <p:txBody>
          <a:bodyPr lIns="0" tIns="0" rIns="0" bIns="0" anchor="ctr">
            <a:noAutofit/>
          </a:bodyPr>
          <a:lstStyle/>
          <a:p>
            <a:pPr algn="ctr"/>
            <a:r>
              <a:rPr lang="fr-FR" sz="2600" b="1">
                <a:solidFill>
                  <a:srgbClr val="FFFFFF"/>
                </a:solidFill>
              </a:rPr>
              <a:t>5</a:t>
            </a:r>
          </a:p>
        </p:txBody>
      </p:sp>
      <p:sp>
        <p:nvSpPr>
          <p:cNvPr id="28" name="T28"/>
          <p:cNvSpPr txBox="1"/>
          <p:nvPr/>
        </p:nvSpPr>
        <p:spPr>
          <a:xfrm>
            <a:off x="1307200" y="5506000"/>
            <a:ext cx="6529600" cy="894000"/>
          </a:xfrm>
          <a:prstGeom prst="rect">
            <a:avLst/>
          </a:prstGeom>
          <a:noFill/>
        </p:spPr>
        <p:txBody>
          <a:bodyPr lIns="72000" tIns="54000" rIns="72000" bIns="54000" anchor="ctr">
            <a:noAutofit/>
          </a:bodyPr>
          <a:lstStyle/>
          <a:p>
            <a:r>
              <a:rPr lang="fr-FR" sz="1350">
                <a:solidFill>
                  <a:srgbClr val="2C3E50"/>
                </a:solidFill>
              </a:rPr>
              <a:t>Les fonds de concours dérogent au principe d’exclusivité des compétences entre communes et EPCI.</a:t>
            </a:r>
          </a:p>
        </p:txBody>
      </p:sp>
      <p:sp>
        <p:nvSpPr>
          <p:cNvPr id="29" name="R29"/>
          <p:cNvSpPr/>
          <p:nvPr/>
        </p:nvSpPr>
        <p:spPr>
          <a:xfrm>
            <a:off x="7956800" y="5763000"/>
            <a:ext cx="650000" cy="380000"/>
          </a:xfrm>
          <a:prstGeom prst="roundRect">
            <a:avLst>
              <a:gd name="adj" fmla="val 16000"/>
            </a:avLst>
          </a:prstGeom>
          <a:solidFill>
            <a:srgbClr val="27AE60"/>
          </a:solidFill>
          <a:ln w="0">
            <a:noFill/>
          </a:ln>
        </p:spPr>
        <p:txBody>
          <a:bodyPr lIns="0" tIns="0" rIns="0" bIns="0" anchor="ctr">
            <a:noAutofit/>
          </a:bodyPr>
          <a:lstStyle/>
          <a:p>
            <a:pPr algn="ctr"/>
            <a:r>
              <a:rPr lang="fr-FR" sz="1450" b="1">
                <a:solidFill>
                  <a:srgbClr val="FFFFFF"/>
                </a:solidFill>
              </a:rPr>
              <a:t>Vrai</a:t>
            </a:r>
          </a:p>
        </p:txBody>
      </p:sp>
    </p:spTree>
    <p:extLst>
      <p:ext uri="{BB962C8B-B14F-4D97-AF65-F5344CB8AC3E}">
        <p14:creationId xmlns:p14="http://schemas.microsoft.com/office/powerpoint/2010/main" val="34080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1" grpId="0" animBg="1"/>
      <p:bldP spid="25" grpId="0" animBg="1"/>
      <p:bldP spid="2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pPr algn="l"/>
            <a:r>
              <a:rPr lang="fr-FR" dirty="0"/>
              <a:t>5. Un contexte national incertain </a:t>
            </a:r>
            <a:br>
              <a:rPr lang="fr-FR" dirty="0"/>
            </a:br>
            <a:endParaRPr lang="fr-FR" dirty="0"/>
          </a:p>
        </p:txBody>
      </p:sp>
      <p:sp>
        <p:nvSpPr>
          <p:cNvPr id="2" name="ZoneTexte 1">
            <a:extLst>
              <a:ext uri="{FF2B5EF4-FFF2-40B4-BE49-F238E27FC236}">
                <a16:creationId xmlns:a16="http://schemas.microsoft.com/office/drawing/2014/main" id="{D3882D2A-7756-96F0-E517-0C58057F14D4}"/>
              </a:ext>
            </a:extLst>
          </p:cNvPr>
          <p:cNvSpPr txBox="1"/>
          <p:nvPr/>
        </p:nvSpPr>
        <p:spPr>
          <a:xfrm>
            <a:off x="539552" y="6093296"/>
            <a:ext cx="8229600" cy="346249"/>
          </a:xfrm>
          <a:prstGeom prst="rect">
            <a:avLst/>
          </a:prstGeom>
          <a:noFill/>
        </p:spPr>
        <p:txBody>
          <a:bodyPr wrap="square" rtlCol="0">
            <a:spAutoFit/>
          </a:bodyPr>
          <a:lstStyle/>
          <a:p>
            <a:r>
              <a:rPr lang="fr-FR" sz="1650"/>
              <a:t>Pour consulter le guide pratique AMF sur l’installation du conseil communautaire, cliquez </a:t>
            </a:r>
            <a:r>
              <a:rPr lang="fr-FR" sz="1650">
                <a:hlinkClick r:id="rId2"/>
              </a:rPr>
              <a:t>ici</a:t>
            </a:r>
            <a:r>
              <a:rPr lang="fr-FR" sz="1650"/>
              <a:t>. </a:t>
            </a:r>
          </a:p>
        </p:txBody>
      </p:sp>
    </p:spTree>
    <p:extLst>
      <p:ext uri="{BB962C8B-B14F-4D97-AF65-F5344CB8AC3E}">
        <p14:creationId xmlns:p14="http://schemas.microsoft.com/office/powerpoint/2010/main" val="5468856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a:t>Conclusion</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Tendances en matière de </a:t>
            </a:r>
            <a:r>
              <a:rPr lang="fr-FR" sz="1650" b="1">
                <a:solidFill>
                  <a:srgbClr val="7EC8E3"/>
                </a:solidFill>
              </a:rPr>
              <a:t>finances intercommunales</a:t>
            </a:r>
          </a:p>
        </p:txBody>
      </p:sp>
      <p:sp>
        <p:nvSpPr>
          <p:cNvPr id="31" name="Card31"/>
          <p:cNvSpPr/>
          <p:nvPr/>
        </p:nvSpPr>
        <p:spPr>
          <a:xfrm>
            <a:off x="457200" y="2250000"/>
            <a:ext cx="2590000" cy="2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FISCALITÉ</a:t>
            </a:r>
          </a:p>
          <a:p>
            <a:pPr>
              <a:spcAft>
                <a:spcPts val="500"/>
              </a:spcAft>
            </a:pPr>
            <a:r>
              <a:rPr lang="fr-FR" sz="1700" b="1">
                <a:solidFill>
                  <a:srgbClr val="FFFFFF"/>
                </a:solidFill>
              </a:rPr>
              <a:t>Moins de leviers</a:t>
            </a:r>
          </a:p>
          <a:p>
            <a:pPr marL="228600" indent="-228600">
              <a:lnSpc>
                <a:spcPts val="1500"/>
              </a:lnSpc>
              <a:spcAft>
                <a:spcPts val="200"/>
              </a:spcAft>
              <a:buFont typeface="Arial" pitchFamily="34" charset="0"/>
              <a:buChar char="▸"/>
            </a:pPr>
            <a:r>
              <a:rPr lang="fr-FR" sz="1350">
                <a:solidFill>
                  <a:srgbClr val="E0EBF5"/>
                </a:solidFill>
              </a:rPr>
              <a:t>Suppression de la taxe d’habitation et de la CVAE.</a:t>
            </a:r>
          </a:p>
          <a:p>
            <a:pPr marL="228600" indent="-228600">
              <a:lnSpc>
                <a:spcPts val="1500"/>
              </a:lnSpc>
              <a:spcAft>
                <a:spcPts val="200"/>
              </a:spcAft>
              <a:buFont typeface="Arial" pitchFamily="34" charset="0"/>
              <a:buChar char="▸"/>
            </a:pPr>
            <a:r>
              <a:rPr lang="fr-FR" sz="1350">
                <a:solidFill>
                  <a:srgbClr val="E0EBF5"/>
                </a:solidFill>
              </a:rPr>
              <a:t>Réduction de certaines bases fiscales.</a:t>
            </a:r>
          </a:p>
        </p:txBody>
      </p:sp>
      <p:sp>
        <p:nvSpPr>
          <p:cNvPr id="32" name="Card32"/>
          <p:cNvSpPr/>
          <p:nvPr/>
        </p:nvSpPr>
        <p:spPr>
          <a:xfrm>
            <a:off x="3277000" y="2250000"/>
            <a:ext cx="2590000" cy="2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DÉPENDANCE</a:t>
            </a:r>
          </a:p>
          <a:p>
            <a:pPr>
              <a:spcAft>
                <a:spcPts val="500"/>
              </a:spcAft>
            </a:pPr>
            <a:r>
              <a:rPr lang="fr-FR" sz="1700" b="1">
                <a:solidFill>
                  <a:srgbClr val="1B3A5C"/>
                </a:solidFill>
              </a:rPr>
              <a:t>Compensations de l’État</a:t>
            </a:r>
          </a:p>
          <a:p>
            <a:pPr marL="228600" indent="-228600">
              <a:lnSpc>
                <a:spcPts val="1500"/>
              </a:lnSpc>
              <a:spcAft>
                <a:spcPts val="200"/>
              </a:spcAft>
              <a:buFont typeface="Arial" pitchFamily="34" charset="0"/>
              <a:buChar char="▸"/>
            </a:pPr>
            <a:r>
              <a:rPr lang="fr-FR" sz="1350">
                <a:solidFill>
                  <a:srgbClr val="333333"/>
                </a:solidFill>
              </a:rPr>
              <a:t>Dépendance accrue aux compensations et dotations de l’État décidées au niveau national.</a:t>
            </a:r>
          </a:p>
        </p:txBody>
      </p:sp>
      <p:sp>
        <p:nvSpPr>
          <p:cNvPr id="33" name="Card33"/>
          <p:cNvSpPr/>
          <p:nvPr/>
        </p:nvSpPr>
        <p:spPr>
          <a:xfrm>
            <a:off x="6097000" y="2250000"/>
            <a:ext cx="2590000" cy="2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REDRESSEMENT</a:t>
            </a:r>
          </a:p>
          <a:p>
            <a:pPr>
              <a:spcAft>
                <a:spcPts val="500"/>
              </a:spcAft>
            </a:pPr>
            <a:r>
              <a:rPr lang="fr-FR" sz="1700" b="1">
                <a:solidFill>
                  <a:srgbClr val="FFFFFF"/>
                </a:solidFill>
              </a:rPr>
              <a:t>Effort demandé</a:t>
            </a:r>
          </a:p>
          <a:p>
            <a:pPr marL="228600" indent="-228600">
              <a:lnSpc>
                <a:spcPts val="1500"/>
              </a:lnSpc>
              <a:spcAft>
                <a:spcPts val="200"/>
              </a:spcAft>
              <a:buFont typeface="Arial" pitchFamily="34" charset="0"/>
              <a:buChar char="▸"/>
            </a:pPr>
            <a:r>
              <a:rPr lang="fr-FR" sz="1350">
                <a:solidFill>
                  <a:srgbClr val="E0EBF5"/>
                </a:solidFill>
              </a:rPr>
              <a:t>Participation des collectivités au redressement des comptes publics.</a:t>
            </a:r>
          </a:p>
          <a:p>
            <a:pPr marL="228600" indent="-228600">
              <a:lnSpc>
                <a:spcPts val="1500"/>
              </a:lnSpc>
              <a:spcAft>
                <a:spcPts val="200"/>
              </a:spcAft>
              <a:buFont typeface="Arial" pitchFamily="34" charset="0"/>
              <a:buChar char="▸"/>
            </a:pPr>
            <a:r>
              <a:rPr lang="fr-FR" sz="1350">
                <a:solidFill>
                  <a:srgbClr val="E0EBF5"/>
                </a:solidFill>
              </a:rPr>
              <a:t>Compensations fiscales en baisse.</a:t>
            </a:r>
          </a:p>
          <a:p>
            <a:pPr marL="228600" indent="-228600">
              <a:lnSpc>
                <a:spcPts val="1500"/>
              </a:lnSpc>
              <a:spcAft>
                <a:spcPts val="200"/>
              </a:spcAft>
              <a:buFont typeface="Arial" pitchFamily="34" charset="0"/>
              <a:buChar char="▸"/>
            </a:pPr>
            <a:r>
              <a:rPr lang="fr-FR" sz="1350">
                <a:solidFill>
                  <a:srgbClr val="E0EBF5"/>
                </a:solidFill>
              </a:rPr>
              <a:t>Prélèvement sur fiscalité.</a:t>
            </a:r>
          </a:p>
        </p:txBody>
      </p:sp>
      <p:sp>
        <p:nvSpPr>
          <p:cNvPr id="40" name="BottomBar"/>
          <p:cNvSpPr/>
          <p:nvPr/>
        </p:nvSpPr>
        <p:spPr>
          <a:xfrm>
            <a:off x="457200" y="5150000"/>
            <a:ext cx="8229600" cy="500000"/>
          </a:xfrm>
          <a:prstGeom prst="roundRect">
            <a:avLst>
              <a:gd name="adj" fmla="val 10000"/>
            </a:avLst>
          </a:prstGeom>
          <a:solidFill>
            <a:srgbClr val="E8F0FE"/>
          </a:solidFill>
          <a:ln w="0">
            <a:noFill/>
          </a:ln>
        </p:spPr>
        <p:txBody>
          <a:bodyPr lIns="180000" tIns="72000" rIns="180000" bIns="72000" anchor="ctr">
            <a:noAutofit/>
          </a:bodyPr>
          <a:lstStyle/>
          <a:p>
            <a:pPr algn="ctr"/>
            <a:r>
              <a:rPr lang="fr-FR" sz="1400" i="1">
                <a:solidFill>
                  <a:srgbClr val="1B3A5C"/>
                </a:solidFill>
              </a:rPr>
              <a:t>Contexte : </a:t>
            </a:r>
            <a:r>
              <a:rPr lang="fr-FR" sz="1400" b="1">
                <a:solidFill>
                  <a:srgbClr val="1B3A5C"/>
                </a:solidFill>
              </a:rPr>
              <a:t>moins d’autonomie fiscale</a:t>
            </a:r>
            <a:r>
              <a:rPr lang="fr-FR" sz="1400" i="1">
                <a:solidFill>
                  <a:srgbClr val="1B3A5C"/>
                </a:solidFill>
              </a:rPr>
              <a:t>, </a:t>
            </a:r>
            <a:r>
              <a:rPr lang="fr-FR" sz="1400" b="1">
                <a:solidFill>
                  <a:srgbClr val="1B3A5C"/>
                </a:solidFill>
              </a:rPr>
              <a:t>plus de dépendance</a:t>
            </a:r>
            <a:r>
              <a:rPr lang="fr-FR" sz="1400" i="1">
                <a:solidFill>
                  <a:srgbClr val="1B3A5C"/>
                </a:solidFill>
              </a:rPr>
              <a:t> aux décisions nationales</a:t>
            </a:r>
          </a:p>
        </p:txBody>
      </p:sp>
    </p:spTree>
    <p:extLst>
      <p:ext uri="{BB962C8B-B14F-4D97-AF65-F5344CB8AC3E}">
        <p14:creationId xmlns:p14="http://schemas.microsoft.com/office/powerpoint/2010/main" val="3408060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a:t>Conclusion</a:t>
            </a:r>
          </a:p>
        </p:txBody>
      </p:sp>
      <p:sp>
        <p:nvSpPr>
          <p:cNvPr id="30" name="Banner"/>
          <p:cNvSpPr/>
          <p:nvPr/>
        </p:nvSpPr>
        <p:spPr>
          <a:xfrm>
            <a:off x="457200" y="1350000"/>
            <a:ext cx="8229600" cy="720000"/>
          </a:xfrm>
          <a:prstGeom prst="roundRect">
            <a:avLst>
              <a:gd name="adj" fmla="val 8000"/>
            </a:avLst>
          </a:prstGeom>
          <a:solidFill>
            <a:srgbClr val="1B3A5C"/>
          </a:solidFill>
          <a:ln w="0">
            <a:noFill/>
          </a:ln>
        </p:spPr>
        <p:txBody>
          <a:bodyPr lIns="144000" tIns="72000" rIns="144000" bIns="72000" anchor="ctr">
            <a:noAutofit/>
          </a:bodyPr>
          <a:lstStyle/>
          <a:p>
            <a:pPr algn="ctr"/>
            <a:r>
              <a:rPr lang="fr-FR" sz="1450">
                <a:solidFill>
                  <a:srgbClr val="FFFFFF"/>
                </a:solidFill>
              </a:rPr>
              <a:t>Comment </a:t>
            </a:r>
            <a:r>
              <a:rPr lang="fr-FR" sz="1800" b="1">
                <a:solidFill>
                  <a:srgbClr val="7EC8E3"/>
                </a:solidFill>
              </a:rPr>
              <a:t>agir ?</a:t>
            </a:r>
            <a:r>
              <a:rPr lang="fr-FR" sz="1450">
                <a:solidFill>
                  <a:srgbClr val="FFFFFF"/>
                </a:solidFill>
              </a:rPr>
              <a:t> Quatre leviers pour renforcer la gestion financière de votre territoire.</a:t>
            </a:r>
          </a:p>
        </p:txBody>
      </p:sp>
      <p:sp>
        <p:nvSpPr>
          <p:cNvPr id="31" name="Card31"/>
          <p:cNvSpPr/>
          <p:nvPr/>
        </p:nvSpPr>
        <p:spPr>
          <a:xfrm>
            <a:off x="457200" y="2250000"/>
            <a:ext cx="3980000" cy="1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DIAGNOSTIC</a:t>
            </a:r>
          </a:p>
          <a:p>
            <a:pPr>
              <a:spcAft>
                <a:spcPts val="500"/>
              </a:spcAft>
            </a:pPr>
            <a:r>
              <a:rPr lang="fr-FR" sz="1700" b="1">
                <a:solidFill>
                  <a:srgbClr val="1B3A5C"/>
                </a:solidFill>
              </a:rPr>
              <a:t>Établir un diagnostic financier</a:t>
            </a:r>
          </a:p>
          <a:p>
            <a:pPr marL="228600" indent="-228600">
              <a:lnSpc>
                <a:spcPts val="1500"/>
              </a:lnSpc>
              <a:spcAft>
                <a:spcPts val="200"/>
              </a:spcAft>
              <a:buFont typeface="Arial" pitchFamily="34" charset="0"/>
              <a:buChar char="▸"/>
            </a:pPr>
            <a:r>
              <a:rPr lang="fr-FR" sz="1350">
                <a:solidFill>
                  <a:srgbClr val="333333"/>
                </a:solidFill>
              </a:rPr>
              <a:t>Connaître précisément la situation financière (recettes, dépenses, dette).</a:t>
            </a:r>
          </a:p>
          <a:p>
            <a:pPr marL="228600" indent="-228600">
              <a:lnSpc>
                <a:spcPts val="1500"/>
              </a:lnSpc>
              <a:spcAft>
                <a:spcPts val="200"/>
              </a:spcAft>
              <a:buFont typeface="Arial" pitchFamily="34" charset="0"/>
              <a:buChar char="▸"/>
            </a:pPr>
            <a:r>
              <a:rPr lang="fr-FR" sz="1350">
                <a:solidFill>
                  <a:srgbClr val="333333"/>
                </a:solidFill>
              </a:rPr>
              <a:t>Y associer les communes.</a:t>
            </a:r>
          </a:p>
        </p:txBody>
      </p:sp>
      <p:sp>
        <p:nvSpPr>
          <p:cNvPr id="32" name="Card32"/>
          <p:cNvSpPr/>
          <p:nvPr/>
        </p:nvSpPr>
        <p:spPr>
          <a:xfrm>
            <a:off x="4707000" y="2250000"/>
            <a:ext cx="3980000" cy="1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PROJETS</a:t>
            </a:r>
          </a:p>
          <a:p>
            <a:pPr>
              <a:spcAft>
                <a:spcPts val="500"/>
              </a:spcAft>
            </a:pPr>
            <a:r>
              <a:rPr lang="fr-FR" sz="1700" b="1">
                <a:solidFill>
                  <a:srgbClr val="FFFFFF"/>
                </a:solidFill>
              </a:rPr>
              <a:t>Prioriser les projets</a:t>
            </a:r>
          </a:p>
          <a:p>
            <a:pPr marL="228600" indent="-228600">
              <a:lnSpc>
                <a:spcPts val="1500"/>
              </a:lnSpc>
              <a:spcAft>
                <a:spcPts val="200"/>
              </a:spcAft>
              <a:buFont typeface="Arial" pitchFamily="34" charset="0"/>
              <a:buChar char="▸"/>
            </a:pPr>
            <a:r>
              <a:rPr lang="fr-FR" sz="1350">
                <a:solidFill>
                  <a:srgbClr val="E0EBF5"/>
                </a:solidFill>
              </a:rPr>
              <a:t>Éviter la dispersion.</a:t>
            </a:r>
          </a:p>
          <a:p>
            <a:pPr marL="228600" indent="-228600">
              <a:lnSpc>
                <a:spcPts val="1500"/>
              </a:lnSpc>
              <a:spcAft>
                <a:spcPts val="200"/>
              </a:spcAft>
              <a:buFont typeface="Arial" pitchFamily="34" charset="0"/>
              <a:buChar char="▸"/>
            </a:pPr>
            <a:r>
              <a:rPr lang="fr-FR" sz="1350">
                <a:solidFill>
                  <a:srgbClr val="E0EBF5"/>
                </a:solidFill>
              </a:rPr>
              <a:t>Établir un programme pluriannuel d’investissement.</a:t>
            </a:r>
          </a:p>
          <a:p>
            <a:pPr marL="228600" indent="-228600">
              <a:lnSpc>
                <a:spcPts val="1500"/>
              </a:lnSpc>
              <a:spcAft>
                <a:spcPts val="200"/>
              </a:spcAft>
              <a:buFont typeface="Arial" pitchFamily="34" charset="0"/>
              <a:buChar char="▸"/>
            </a:pPr>
            <a:r>
              <a:rPr lang="fr-FR" sz="1350">
                <a:solidFill>
                  <a:srgbClr val="E0EBF5"/>
                </a:solidFill>
              </a:rPr>
              <a:t>Mesurer l’impact sur les dépenses de fonctionnement.</a:t>
            </a:r>
          </a:p>
        </p:txBody>
      </p:sp>
      <p:sp>
        <p:nvSpPr>
          <p:cNvPr id="33" name="Card33"/>
          <p:cNvSpPr/>
          <p:nvPr/>
        </p:nvSpPr>
        <p:spPr>
          <a:xfrm>
            <a:off x="457200" y="4100000"/>
            <a:ext cx="3980000" cy="1700000"/>
          </a:xfrm>
          <a:prstGeom prst="roundRect">
            <a:avLst>
              <a:gd name="adj" fmla="val 5000"/>
            </a:avLst>
          </a:prstGeom>
          <a:solidFill>
            <a:srgbClr val="1B3A5C"/>
          </a:solidFill>
          <a:ln w="0">
            <a:noFill/>
          </a:ln>
        </p:spPr>
        <p:txBody>
          <a:bodyPr lIns="130000" tIns="100000" rIns="130000" bIns="100000">
            <a:noAutofit/>
          </a:bodyPr>
          <a:lstStyle/>
          <a:p>
            <a:pPr>
              <a:spcAft>
                <a:spcPts val="200"/>
              </a:spcAft>
            </a:pPr>
            <a:r>
              <a:rPr lang="fr-FR" sz="1150" b="1" cap="all" spc="200">
                <a:solidFill>
                  <a:srgbClr val="7EC8E3"/>
                </a:solidFill>
              </a:rPr>
              <a:t>INVESTISSEMENT</a:t>
            </a:r>
          </a:p>
          <a:p>
            <a:pPr>
              <a:spcAft>
                <a:spcPts val="500"/>
              </a:spcAft>
            </a:pPr>
            <a:r>
              <a:rPr lang="fr-FR" sz="1700" b="1">
                <a:solidFill>
                  <a:srgbClr val="FFFFFF"/>
                </a:solidFill>
              </a:rPr>
              <a:t>Maîtriser l’investissement</a:t>
            </a:r>
          </a:p>
          <a:p>
            <a:pPr marL="228600" indent="-228600">
              <a:lnSpc>
                <a:spcPts val="1500"/>
              </a:lnSpc>
              <a:spcAft>
                <a:spcPts val="200"/>
              </a:spcAft>
              <a:buFont typeface="Arial" pitchFamily="34" charset="0"/>
              <a:buChar char="▸"/>
            </a:pPr>
            <a:r>
              <a:rPr lang="fr-FR" sz="1350">
                <a:solidFill>
                  <a:srgbClr val="E0EBF5"/>
                </a:solidFill>
              </a:rPr>
              <a:t>Planifier sur le long terme.</a:t>
            </a:r>
          </a:p>
          <a:p>
            <a:pPr marL="228600" indent="-228600">
              <a:lnSpc>
                <a:spcPts val="1500"/>
              </a:lnSpc>
              <a:spcAft>
                <a:spcPts val="200"/>
              </a:spcAft>
              <a:buFont typeface="Arial" pitchFamily="34" charset="0"/>
              <a:buChar char="▸"/>
            </a:pPr>
            <a:r>
              <a:rPr lang="fr-FR" sz="1350">
                <a:solidFill>
                  <a:srgbClr val="E0EBF5"/>
                </a:solidFill>
              </a:rPr>
              <a:t>Anticiper les impacts sur le fonctionnement.</a:t>
            </a:r>
          </a:p>
        </p:txBody>
      </p:sp>
      <p:sp>
        <p:nvSpPr>
          <p:cNvPr id="34" name="Card34"/>
          <p:cNvSpPr/>
          <p:nvPr/>
        </p:nvSpPr>
        <p:spPr>
          <a:xfrm>
            <a:off x="4707000" y="4100000"/>
            <a:ext cx="3980000" cy="1700000"/>
          </a:xfrm>
          <a:prstGeom prst="roundRect">
            <a:avLst>
              <a:gd name="adj" fmla="val 5000"/>
            </a:avLst>
          </a:prstGeom>
          <a:solidFill>
            <a:srgbClr val="F0F6FC"/>
          </a:solidFill>
          <a:ln w="12700">
            <a:solidFill>
              <a:srgbClr val="D0DEF0"/>
            </a:solidFill>
          </a:ln>
        </p:spPr>
        <p:txBody>
          <a:bodyPr lIns="130000" tIns="100000" rIns="130000" bIns="100000">
            <a:noAutofit/>
          </a:bodyPr>
          <a:lstStyle/>
          <a:p>
            <a:pPr>
              <a:spcAft>
                <a:spcPts val="200"/>
              </a:spcAft>
            </a:pPr>
            <a:r>
              <a:rPr lang="fr-FR" sz="1150" b="1" cap="all" spc="200">
                <a:solidFill>
                  <a:srgbClr val="4472C4"/>
                </a:solidFill>
              </a:rPr>
              <a:t>COOPÉRATION</a:t>
            </a:r>
          </a:p>
          <a:p>
            <a:pPr>
              <a:spcAft>
                <a:spcPts val="500"/>
              </a:spcAft>
            </a:pPr>
            <a:r>
              <a:rPr lang="fr-FR" sz="1700" b="1">
                <a:solidFill>
                  <a:srgbClr val="1B3A5C"/>
                </a:solidFill>
              </a:rPr>
              <a:t>Renforcer la coopération</a:t>
            </a:r>
          </a:p>
          <a:p>
            <a:pPr marL="228600" indent="-228600">
              <a:lnSpc>
                <a:spcPts val="1500"/>
              </a:lnSpc>
              <a:spcAft>
                <a:spcPts val="200"/>
              </a:spcAft>
              <a:buFont typeface="Arial" pitchFamily="34" charset="0"/>
              <a:buChar char="▸"/>
            </a:pPr>
            <a:r>
              <a:rPr lang="fr-FR" sz="1350">
                <a:solidFill>
                  <a:srgbClr val="333333"/>
                </a:solidFill>
              </a:rPr>
              <a:t>Expertiser la mutualisation des moyens entre communes.</a:t>
            </a:r>
          </a:p>
          <a:p>
            <a:pPr marL="228600" indent="-228600">
              <a:lnSpc>
                <a:spcPts val="1500"/>
              </a:lnSpc>
              <a:spcAft>
                <a:spcPts val="200"/>
              </a:spcAft>
              <a:buFont typeface="Arial" pitchFamily="34" charset="0"/>
              <a:buChar char="▸"/>
            </a:pPr>
            <a:r>
              <a:rPr lang="fr-FR" sz="1350">
                <a:solidFill>
                  <a:srgbClr val="333333"/>
                </a:solidFill>
              </a:rPr>
              <a:t>Logique de maîtrise des coûts.</a:t>
            </a:r>
          </a:p>
        </p:txBody>
      </p:sp>
    </p:spTree>
    <p:extLst>
      <p:ext uri="{BB962C8B-B14F-4D97-AF65-F5344CB8AC3E}">
        <p14:creationId xmlns:p14="http://schemas.microsoft.com/office/powerpoint/2010/main" val="3408060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BgBand"/>
          <p:cNvSpPr/>
          <p:nvPr/>
        </p:nvSpPr>
        <p:spPr>
          <a:xfrm>
            <a:off x="0" y="857250"/>
            <a:ext cx="9144000" cy="2025000"/>
          </a:xfrm>
          <a:prstGeom prst="rect">
            <a:avLst/>
          </a:prstGeom>
          <a:solidFill>
            <a:srgbClr val="0B2545"/>
          </a:solidFill>
          <a:ln>
            <a:noFill/>
          </a:ln>
        </p:spPr>
        <p:txBody>
          <a:bodyPr/>
          <a:lstStyle/>
          <a:p>
            <a:pPr defTabSz="685800"/>
            <a:endParaRPr lang="fr-FR" sz="1600">
              <a:solidFill>
                <a:prstClr val="black"/>
              </a:solidFill>
              <a:latin typeface="Calibri"/>
            </a:endParaRPr>
          </a:p>
        </p:txBody>
      </p:sp>
      <p:sp>
        <p:nvSpPr>
          <p:cNvPr id="101" name="AccentLine"/>
          <p:cNvSpPr/>
          <p:nvPr/>
        </p:nvSpPr>
        <p:spPr>
          <a:xfrm>
            <a:off x="0" y="2882250"/>
            <a:ext cx="9144000" cy="37500"/>
          </a:xfrm>
          <a:prstGeom prst="rect">
            <a:avLst/>
          </a:prstGeom>
          <a:solidFill>
            <a:srgbClr val="0070C0"/>
          </a:solidFill>
          <a:ln>
            <a:noFill/>
          </a:ln>
        </p:spPr>
        <p:txBody>
          <a:bodyPr/>
          <a:lstStyle/>
          <a:p>
            <a:pPr defTabSz="685800"/>
            <a:endParaRPr lang="fr-FR" sz="1600">
              <a:solidFill>
                <a:prstClr val="black"/>
              </a:solidFill>
              <a:latin typeface="Calibri"/>
            </a:endParaRPr>
          </a:p>
        </p:txBody>
      </p:sp>
      <p:sp>
        <p:nvSpPr>
          <p:cNvPr id="10" name="MerciTitle"/>
          <p:cNvSpPr/>
          <p:nvPr/>
        </p:nvSpPr>
        <p:spPr>
          <a:xfrm>
            <a:off x="3816000" y="1422000"/>
            <a:ext cx="4350000" cy="675000"/>
          </a:xfrm>
          <a:prstGeom prst="rect">
            <a:avLst/>
          </a:prstGeom>
          <a:noFill/>
          <a:ln>
            <a:noFill/>
          </a:ln>
        </p:spPr>
        <p:txBody>
          <a:bodyPr anchor="ctr"/>
          <a:lstStyle/>
          <a:p>
            <a:pPr algn="ctr" defTabSz="685800"/>
            <a:r>
              <a:rPr lang="fr-FR" sz="3500" b="1">
                <a:solidFill>
                  <a:srgbClr val="FFFFFF"/>
                </a:solidFill>
                <a:latin typeface="Georgia"/>
              </a:rPr>
              <a:t>Merci !</a:t>
            </a:r>
          </a:p>
        </p:txBody>
      </p:sp>
      <p:sp>
        <p:nvSpPr>
          <p:cNvPr id="11" name="Subtitle"/>
          <p:cNvSpPr/>
          <p:nvPr/>
        </p:nvSpPr>
        <p:spPr>
          <a:xfrm>
            <a:off x="2400000" y="1982250"/>
            <a:ext cx="4350000" cy="300000"/>
          </a:xfrm>
          <a:prstGeom prst="rect">
            <a:avLst/>
          </a:prstGeom>
          <a:noFill/>
          <a:ln>
            <a:noFill/>
          </a:ln>
        </p:spPr>
        <p:txBody>
          <a:bodyPr anchor="t"/>
          <a:lstStyle/>
          <a:p>
            <a:pPr algn="ctr" defTabSz="685800"/>
            <a:endParaRPr lang="fr-FR" sz="1450">
              <a:solidFill>
                <a:srgbClr val="8AB4F8"/>
              </a:solidFill>
              <a:latin typeface="Roboto" panose="02000000000000000000" pitchFamily="2" charset="0"/>
            </a:endParaRPr>
          </a:p>
        </p:txBody>
      </p:sp>
      <p:sp>
        <p:nvSpPr>
          <p:cNvPr id="30" name="Card1Header"/>
          <p:cNvSpPr/>
          <p:nvPr/>
        </p:nvSpPr>
        <p:spPr>
          <a:xfrm>
            <a:off x="1420500" y="2994751"/>
            <a:ext cx="3037500" cy="367499"/>
          </a:xfrm>
          <a:prstGeom prst="roundRect">
            <a:avLst>
              <a:gd name="adj" fmla="val 14000"/>
            </a:avLst>
          </a:prstGeom>
          <a:solidFill>
            <a:srgbClr val="0055A0"/>
          </a:solidFill>
          <a:ln>
            <a:noFill/>
          </a:ln>
        </p:spPr>
        <p:txBody>
          <a:bodyPr lIns="54000" tIns="27000" rIns="54000" bIns="27000" anchor="ctr"/>
          <a:lstStyle/>
          <a:p>
            <a:pPr algn="ctr" defTabSz="685800"/>
            <a:r>
              <a:rPr lang="fr-FR" sz="1250" b="1" dirty="0">
                <a:solidFill>
                  <a:srgbClr val="FFFFFF"/>
                </a:solidFill>
                <a:latin typeface="Roboto" panose="02000000000000000000" pitchFamily="2" charset="0"/>
              </a:rPr>
              <a:t>Consultant en finances locales en charge de la formation</a:t>
            </a:r>
          </a:p>
        </p:txBody>
      </p:sp>
      <p:sp>
        <p:nvSpPr>
          <p:cNvPr id="31" name="Card1Body"/>
          <p:cNvSpPr/>
          <p:nvPr/>
        </p:nvSpPr>
        <p:spPr>
          <a:xfrm>
            <a:off x="1420500" y="3407250"/>
            <a:ext cx="3037500" cy="2287500"/>
          </a:xfrm>
          <a:prstGeom prst="roundRect">
            <a:avLst>
              <a:gd name="adj" fmla="val 5000"/>
            </a:avLst>
          </a:prstGeom>
          <a:solidFill>
            <a:srgbClr val="F0F4FA"/>
          </a:solidFill>
          <a:ln w="12700">
            <a:solidFill>
              <a:srgbClr val="D6E4F0"/>
            </a:solidFill>
          </a:ln>
        </p:spPr>
        <p:txBody>
          <a:bodyPr lIns="135000" tIns="81000" rIns="135000" bIns="54000" anchor="t"/>
          <a:lstStyle/>
          <a:p>
            <a:pPr defTabSz="685800">
              <a:spcAft>
                <a:spcPts val="375"/>
              </a:spcAft>
            </a:pPr>
            <a:r>
              <a:rPr lang="fr-FR" sz="1350" b="1">
                <a:solidFill>
                  <a:srgbClr val="0B2545"/>
                </a:solidFill>
                <a:latin typeface="Roboto" panose="02000000000000000000" pitchFamily="2" charset="0"/>
              </a:rPr>
              <a:t>Clément BOUSQUET</a:t>
            </a:r>
          </a:p>
          <a:p>
            <a:pPr defTabSz="685800">
              <a:spcAft>
                <a:spcPts val="225"/>
              </a:spcAft>
            </a:pPr>
            <a:r>
              <a:rPr lang="fr-FR" sz="1200">
                <a:solidFill>
                  <a:srgbClr val="444444"/>
                </a:solidFill>
                <a:latin typeface="Roboto" panose="02000000000000000000" pitchFamily="2" charset="0"/>
              </a:rPr>
              <a:t>Tel : </a:t>
            </a:r>
            <a:r>
              <a:rPr lang="fr-FR" sz="1200" b="1">
                <a:solidFill>
                  <a:srgbClr val="0055A0"/>
                </a:solidFill>
                <a:latin typeface="Roboto" panose="02000000000000000000" pitchFamily="2" charset="0"/>
              </a:rPr>
              <a:t>06 79 32 64 65</a:t>
            </a:r>
          </a:p>
          <a:p>
            <a:pPr defTabSz="685800"/>
            <a:r>
              <a:rPr lang="fr-FR" sz="1200">
                <a:solidFill>
                  <a:srgbClr val="0070C0"/>
                </a:solidFill>
                <a:latin typeface="Roboto" panose="02000000000000000000" pitchFamily="2" charset="0"/>
              </a:rPr>
              <a:t>contact@cbgterritoires.com</a:t>
            </a:r>
          </a:p>
        </p:txBody>
      </p:sp>
      <p:pic>
        <p:nvPicPr>
          <p:cNvPr id="2050" name="Picture 2">
            <a:extLst>
              <a:ext uri="{FF2B5EF4-FFF2-40B4-BE49-F238E27FC236}">
                <a16:creationId xmlns:a16="http://schemas.microsoft.com/office/drawing/2014/main" id="{70D502E4-B924-26B2-9FFD-22D51664DC9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24236" y="4475701"/>
            <a:ext cx="1199700" cy="1196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82106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ags/tag2.xml><?xml version="1.0" encoding="utf-8"?>
<p:tagLst xmlns:a="http://schemas.openxmlformats.org/drawingml/2006/main" xmlns:r="http://schemas.openxmlformats.org/officeDocument/2006/relationships" xmlns:p="http://schemas.openxmlformats.org/presentationml/2006/main">
  <p:tag name="NUM" val="7"/>
</p:tagLst>
</file>

<file path=ppt/tags/tag3.xml><?xml version="1.0" encoding="utf-8"?>
<p:tagLst xmlns:a="http://schemas.openxmlformats.org/drawingml/2006/main" xmlns:r="http://schemas.openxmlformats.org/officeDocument/2006/relationships" xmlns:p="http://schemas.openxmlformats.org/presentationml/2006/main">
  <p:tag name="NUM" val="6"/>
</p:tagLst>
</file>

<file path=ppt/tags/tag4.xml><?xml version="1.0" encoding="utf-8"?>
<p:tagLst xmlns:a="http://schemas.openxmlformats.org/drawingml/2006/main" xmlns:r="http://schemas.openxmlformats.org/officeDocument/2006/relationships" xmlns:p="http://schemas.openxmlformats.org/presentationml/2006/main">
  <p:tag name="NUM" val="6"/>
</p:tagLst>
</file>

<file path=ppt/tags/tag5.xml><?xml version="1.0" encoding="utf-8"?>
<p:tagLst xmlns:a="http://schemas.openxmlformats.org/drawingml/2006/main" xmlns:r="http://schemas.openxmlformats.org/officeDocument/2006/relationships" xmlns:p="http://schemas.openxmlformats.org/presentationml/2006/main">
  <p:tag name="NUM" val="6"/>
</p:tagLst>
</file>

<file path=ppt/tags/tag6.xml><?xml version="1.0" encoding="utf-8"?>
<p:tagLst xmlns:a="http://schemas.openxmlformats.org/drawingml/2006/main" xmlns:r="http://schemas.openxmlformats.org/officeDocument/2006/relationships" xmlns:p="http://schemas.openxmlformats.org/presentationml/2006/main">
  <p:tag name="NUM" val="7"/>
</p:tagLst>
</file>

<file path=ppt/tags/tag7.xml><?xml version="1.0" encoding="utf-8"?>
<p:tagLst xmlns:a="http://schemas.openxmlformats.org/drawingml/2006/main" xmlns:r="http://schemas.openxmlformats.org/officeDocument/2006/relationships" xmlns:p="http://schemas.openxmlformats.org/presentationml/2006/main">
  <p:tag name="NUM" val="6"/>
</p:tagLst>
</file>

<file path=ppt/tags/tag8.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Pré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ré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258299B70C1B447B0857B8C9CF83623" ma:contentTypeVersion="4" ma:contentTypeDescription="Crée un document." ma:contentTypeScope="" ma:versionID="8cadd48881d95a1933dbd39566486165">
  <xsd:schema xmlns:xsd="http://www.w3.org/2001/XMLSchema" xmlns:xs="http://www.w3.org/2001/XMLSchema" xmlns:p="http://schemas.microsoft.com/office/2006/metadata/properties" xmlns:ns2="2303751e-c090-4313-b58a-1fcb6d7338b4" targetNamespace="http://schemas.microsoft.com/office/2006/metadata/properties" ma:root="true" ma:fieldsID="0c8475724260bf2ae5db3b9f2b2b8527" ns2:_="">
    <xsd:import namespace="2303751e-c090-4313-b58a-1fcb6d7338b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03751e-c090-4313-b58a-1fcb6d7338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23DE27-9990-468F-8A96-2B5E9722725C}">
  <ds:schemaRefs>
    <ds:schemaRef ds:uri="http://schemas.microsoft.com/sharepoint/v3/contenttype/forms"/>
  </ds:schemaRefs>
</ds:datastoreItem>
</file>

<file path=customXml/itemProps2.xml><?xml version="1.0" encoding="utf-8"?>
<ds:datastoreItem xmlns:ds="http://schemas.openxmlformats.org/officeDocument/2006/customXml" ds:itemID="{ADA618A1-D330-4843-9609-517FA2B44944}">
  <ds:schemaRefs>
    <ds:schemaRef ds:uri="http://www.w3.org/XML/1998/namespace"/>
    <ds:schemaRef ds:uri="http://schemas.microsoft.com/office/2006/metadata/properties"/>
    <ds:schemaRef ds:uri="http://purl.org/dc/elements/1.1/"/>
    <ds:schemaRef ds:uri="2303751e-c090-4313-b58a-1fcb6d7338b4"/>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BA5AAD5C-0C57-4BC3-968A-953ECA45AF8B}">
  <ds:schemaRefs>
    <ds:schemaRef ds:uri="2303751e-c090-4313-b58a-1fcb6d7338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Présentation1</Template>
  <TotalTime>0</TotalTime>
  <Words>5312</Words>
  <Application>Microsoft Office PowerPoint</Application>
  <PresentationFormat>Affichage à l'écran (4:3)</PresentationFormat>
  <Paragraphs>853</Paragraphs>
  <Slides>57</Slides>
  <Notes>1</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57</vt:i4>
      </vt:variant>
    </vt:vector>
  </HeadingPairs>
  <TitlesOfParts>
    <vt:vector size="68" baseType="lpstr">
      <vt:lpstr>Arial</vt:lpstr>
      <vt:lpstr>Calibri</vt:lpstr>
      <vt:lpstr>Calibri Light</vt:lpstr>
      <vt:lpstr>Georgia</vt:lpstr>
      <vt:lpstr>Roboto</vt:lpstr>
      <vt:lpstr>Ruda Heavy</vt:lpstr>
      <vt:lpstr>Rugrats Sans</vt:lpstr>
      <vt:lpstr>Times New Roman</vt:lpstr>
      <vt:lpstr>Wingdings</vt:lpstr>
      <vt:lpstr>Présentation1</vt:lpstr>
      <vt:lpstr>1_Présentation1</vt:lpstr>
      <vt:lpstr>Les enjeux  de l’intercommunalité</vt:lpstr>
      <vt:lpstr>SOMMAIRE</vt:lpstr>
      <vt:lpstr>Présentation PowerPoint</vt:lpstr>
      <vt:lpstr>Paysage intercommunal</vt:lpstr>
      <vt:lpstr>Paysage intercommunal</vt:lpstr>
      <vt:lpstr>Principes de la coopération intercommunale</vt:lpstr>
      <vt:lpstr>Présentation PowerPoint</vt:lpstr>
      <vt:lpstr>Organes décisionnels de la communauté</vt:lpstr>
      <vt:lpstr>Comment associer l’ensemble des élus municipaux aux politiques communautaires ?</vt:lpstr>
      <vt:lpstr>Pacte de gouvernance</vt:lpstr>
      <vt:lpstr>Le projet de territoire</vt:lpstr>
      <vt:lpstr>Présentation PowerPoint</vt:lpstr>
      <vt:lpstr>Les compétences facultatives / supplémentaires</vt:lpstr>
      <vt:lpstr>L'intérêt communautaire</vt:lpstr>
      <vt:lpstr>Présentation PowerPoint</vt:lpstr>
      <vt:lpstr>Mutualisation entre l'intercommunalité et les communes membres</vt:lpstr>
      <vt:lpstr>Présentation PowerPoint</vt:lpstr>
      <vt:lpstr>Présentation PowerPoint</vt:lpstr>
      <vt:lpstr>Présentation PowerPoint</vt:lpstr>
      <vt:lpstr>Les pouvoirs de police spéciale</vt:lpstr>
      <vt:lpstr>Sommaire finances </vt:lpstr>
      <vt:lpstr>1. Les principes financiers des intercommunalités: la répartition de fiscalité entre communes et EPCI   </vt:lpstr>
      <vt:lpstr>Principaux impôts locaux du bloc communal</vt:lpstr>
      <vt:lpstr>Les régimes fiscaux des EPCI à fiscalité propre</vt:lpstr>
      <vt:lpstr>Répartition de la fiscalité selon le régime</vt:lpstr>
      <vt:lpstr>Les grands principes</vt:lpstr>
      <vt:lpstr>La répartition de la fiscalité en fonction du régime</vt:lpstr>
      <vt:lpstr>Régimes fiscaux des EPCI à fiscalité propre au 1er janvier 2026</vt:lpstr>
      <vt:lpstr>QUIZ — Régimes fiscaux</vt:lpstr>
      <vt:lpstr>2. Le financement du transfert des charges entre EPCI et la commune </vt:lpstr>
      <vt:lpstr>Transferts de compétences Régime de la fiscalité additionnelle </vt:lpstr>
      <vt:lpstr>Transferts de compétences Régime de la Fiscalité Professionnelle Unique (FPU)</vt:lpstr>
      <vt:lpstr>Régime de la FPU — Attribution de compensation</vt:lpstr>
      <vt:lpstr>Composantes des attributions de compensation</vt:lpstr>
      <vt:lpstr>Qui perçoit le dynamisme de la fiscalité économique ?</vt:lpstr>
      <vt:lpstr>Évolution des attributions de compensation</vt:lpstr>
      <vt:lpstr>Procédure pour faire évoluer l’AC lors d’un transfert de compétence</vt:lpstr>
      <vt:lpstr>Rapport quinquennal des AC</vt:lpstr>
      <vt:lpstr>QUIZ — Attributions de compensation</vt:lpstr>
      <vt:lpstr>3. Les dotations de l’Etat et la péréquation </vt:lpstr>
      <vt:lpstr>La dotation globale de fonctionnement (DGF) des EPCI à fiscalité propre</vt:lpstr>
      <vt:lpstr>Impact des AC sur la DGF de l’EPCI (N+2)</vt:lpstr>
      <vt:lpstr>Impact des AC sur la DGF des communes (N+1)</vt:lpstr>
      <vt:lpstr>Le FPIC : qu’est-ce que c’est ?</vt:lpstr>
      <vt:lpstr>Le FPIC : Pourquoi mon territoire contribue-t-il ?</vt:lpstr>
      <vt:lpstr>Le FPIC : Pourquoi mon territoire bénéficie-t-il ?</vt:lpstr>
      <vt:lpstr>Répartition Communes / Interco</vt:lpstr>
      <vt:lpstr>QUIZ — CIF et FPIC</vt:lpstr>
      <vt:lpstr>4. Les flux financiers entre la commune et l’EPCI pouvant être décidés par les élus </vt:lpstr>
      <vt:lpstr>Partages financiers : communes / intercommunalité</vt:lpstr>
      <vt:lpstr>Partages financiers : communes / intercommunalité</vt:lpstr>
      <vt:lpstr>Partages financiers : communes / intercommunalité</vt:lpstr>
      <vt:lpstr>QUIZ — Flux financiers</vt:lpstr>
      <vt:lpstr>5. Un contexte national incertain  </vt:lpstr>
      <vt:lpstr>Conclusion</vt:lpstr>
      <vt:lpstr>Conclusion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Université des maires et des présidents de communautés de France  Intercommunalité  Nîmes - 24 avril 2014</dc:title>
  <dc:creator>Huot Alexandre</dc:creator>
  <cp:lastModifiedBy>Poste01</cp:lastModifiedBy>
  <cp:revision>46</cp:revision>
  <cp:lastPrinted>2020-10-08T08:47:43Z</cp:lastPrinted>
  <dcterms:created xsi:type="dcterms:W3CDTF">2014-04-03T14:18:09Z</dcterms:created>
  <dcterms:modified xsi:type="dcterms:W3CDTF">2026-09-16T12:32:01Z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0x0101009258299B70C1B447B0857B8C9CF83623</vt:lpwstr>
  </property>
</Properties>
</file>